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529" r:id="rId2"/>
    <p:sldId id="530" r:id="rId3"/>
    <p:sldId id="532" r:id="rId4"/>
    <p:sldId id="533" r:id="rId5"/>
    <p:sldId id="522" r:id="rId6"/>
    <p:sldId id="536" r:id="rId7"/>
    <p:sldId id="523" r:id="rId8"/>
    <p:sldId id="537" r:id="rId9"/>
    <p:sldId id="524" r:id="rId10"/>
    <p:sldId id="538" r:id="rId11"/>
    <p:sldId id="525" r:id="rId12"/>
    <p:sldId id="526" r:id="rId13"/>
    <p:sldId id="527" r:id="rId14"/>
    <p:sldId id="528" r:id="rId15"/>
    <p:sldId id="484" r:id="rId16"/>
    <p:sldId id="520" r:id="rId17"/>
    <p:sldId id="515" r:id="rId18"/>
    <p:sldId id="516" r:id="rId19"/>
    <p:sldId id="517" r:id="rId20"/>
    <p:sldId id="519" r:id="rId21"/>
    <p:sldId id="518" r:id="rId22"/>
    <p:sldId id="534" r:id="rId23"/>
    <p:sldId id="531" r:id="rId24"/>
  </p:sldIdLst>
  <p:sldSz cx="12192000" cy="6858000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67C"/>
    <a:srgbClr val="FF3300"/>
    <a:srgbClr val="5A2AA6"/>
    <a:srgbClr val="53B8F6"/>
    <a:srgbClr val="84DBFF"/>
    <a:srgbClr val="F92F3F"/>
    <a:srgbClr val="F9CC00"/>
    <a:srgbClr val="F92E3F"/>
    <a:srgbClr val="EA10C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4" autoAdjust="0"/>
    <p:restoredTop sz="95078" autoAdjust="0"/>
  </p:normalViewPr>
  <p:slideViewPr>
    <p:cSldViewPr>
      <p:cViewPr>
        <p:scale>
          <a:sx n="104" d="100"/>
          <a:sy n="104" d="100"/>
        </p:scale>
        <p:origin x="1096" y="10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42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08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4" Type="http://schemas.openxmlformats.org/officeDocument/2006/relationships/slide" Target="slides/slide15.xml"/><Relationship Id="rId5" Type="http://schemas.openxmlformats.org/officeDocument/2006/relationships/slide" Target="slides/slide22.xml"/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836C3-39B8-6940-8ECE-45E6F33EF77F}" type="doc">
      <dgm:prSet loTypeId="urn:microsoft.com/office/officeart/2005/8/layout/chevron1" loCatId="" qsTypeId="urn:microsoft.com/office/officeart/2005/8/quickstyle/simple2" qsCatId="simple" csTypeId="urn:microsoft.com/office/officeart/2005/8/colors/colorful4" csCatId="colorful" phldr="1"/>
      <dgm:spPr/>
    </dgm:pt>
    <dgm:pt modelId="{6E9E5AA5-E182-9348-9A07-70371FD921DA}">
      <dgm:prSet phldrT="[Texto]"/>
      <dgm:spPr>
        <a:solidFill>
          <a:srgbClr val="6038A7"/>
        </a:solidFill>
      </dgm:spPr>
      <dgm:t>
        <a:bodyPr/>
        <a:lstStyle/>
        <a:p>
          <a:r>
            <a:rPr lang="es-CR" smtClean="0">
              <a:effectLst/>
            </a:rPr>
            <a:t>La revisión analítica de la literatura correspondiente.</a:t>
          </a:r>
          <a:endParaRPr lang="es-ES_tradnl" dirty="0"/>
        </a:p>
      </dgm:t>
    </dgm:pt>
    <dgm:pt modelId="{3BB601DF-C6BA-884A-80CD-00A61E28F3B0}" type="parTrans" cxnId="{59D19A14-1260-BC45-A3DE-F4DE4AC310E9}">
      <dgm:prSet/>
      <dgm:spPr/>
      <dgm:t>
        <a:bodyPr/>
        <a:lstStyle/>
        <a:p>
          <a:endParaRPr lang="es-ES_tradnl"/>
        </a:p>
      </dgm:t>
    </dgm:pt>
    <dgm:pt modelId="{17F6E93A-F711-D44E-A892-86A9BB413825}" type="sibTrans" cxnId="{59D19A14-1260-BC45-A3DE-F4DE4AC310E9}">
      <dgm:prSet/>
      <dgm:spPr/>
      <dgm:t>
        <a:bodyPr/>
        <a:lstStyle/>
        <a:p>
          <a:endParaRPr lang="es-ES_tradnl"/>
        </a:p>
      </dgm:t>
    </dgm:pt>
    <dgm:pt modelId="{12B5A1B9-4A96-D84A-9C42-B36D3D237857}">
      <dgm:prSet phldrT="[Texto]"/>
      <dgm:spPr>
        <a:solidFill>
          <a:srgbClr val="00CC00"/>
        </a:solidFill>
      </dgm:spPr>
      <dgm:t>
        <a:bodyPr/>
        <a:lstStyle/>
        <a:p>
          <a:pPr marL="96838" indent="0">
            <a:tabLst/>
          </a:pPr>
          <a:r>
            <a:rPr lang="es-CR" dirty="0" smtClean="0">
              <a:effectLst/>
            </a:rPr>
            <a:t>La construcción   del marco teórico,         lo que puede implicar la adopción de una teoría</a:t>
          </a:r>
          <a:endParaRPr lang="es-ES_tradnl" dirty="0"/>
        </a:p>
      </dgm:t>
    </dgm:pt>
    <dgm:pt modelId="{F122A827-214D-0245-9EC2-BE30C170F5E6}" type="parTrans" cxnId="{32C0D8F3-5266-EB4D-809D-8D3F8B268935}">
      <dgm:prSet/>
      <dgm:spPr/>
      <dgm:t>
        <a:bodyPr/>
        <a:lstStyle/>
        <a:p>
          <a:endParaRPr lang="es-ES_tradnl"/>
        </a:p>
      </dgm:t>
    </dgm:pt>
    <dgm:pt modelId="{462CD391-F957-C646-B717-53D79BC78A39}" type="sibTrans" cxnId="{32C0D8F3-5266-EB4D-809D-8D3F8B268935}">
      <dgm:prSet/>
      <dgm:spPr/>
      <dgm:t>
        <a:bodyPr/>
        <a:lstStyle/>
        <a:p>
          <a:endParaRPr lang="es-ES_tradnl"/>
        </a:p>
      </dgm:t>
    </dgm:pt>
    <dgm:pt modelId="{C5932C11-A12F-FA4C-9C73-1F3D8AF17369}" type="pres">
      <dgm:prSet presAssocID="{60A836C3-39B8-6940-8ECE-45E6F33EF77F}" presName="Name0" presStyleCnt="0">
        <dgm:presLayoutVars>
          <dgm:dir/>
          <dgm:animLvl val="lvl"/>
          <dgm:resizeHandles val="exact"/>
        </dgm:presLayoutVars>
      </dgm:prSet>
      <dgm:spPr/>
    </dgm:pt>
    <dgm:pt modelId="{2ECA94D7-FA6C-C641-BE4A-ABC8FDD0F75F}" type="pres">
      <dgm:prSet presAssocID="{6E9E5AA5-E182-9348-9A07-70371FD921D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8AF469D-B6DD-7348-8EA4-19E2A86996E5}" type="pres">
      <dgm:prSet presAssocID="{17F6E93A-F711-D44E-A892-86A9BB413825}" presName="parTxOnlySpace" presStyleCnt="0"/>
      <dgm:spPr/>
    </dgm:pt>
    <dgm:pt modelId="{C436FCB4-E90A-7149-9117-1B64757A7094}" type="pres">
      <dgm:prSet presAssocID="{12B5A1B9-4A96-D84A-9C42-B36D3D237857}" presName="parTxOnly" presStyleLbl="node1" presStyleIdx="1" presStyleCnt="2" custLinFactNeighborX="-5258" custLinFactNeighborY="2068">
        <dgm:presLayoutVars>
          <dgm:chMax val="0"/>
          <dgm:chPref val="0"/>
          <dgm:bulletEnabled val="1"/>
        </dgm:presLayoutVars>
      </dgm:prSet>
      <dgm:spPr/>
    </dgm:pt>
  </dgm:ptLst>
  <dgm:cxnLst>
    <dgm:cxn modelId="{A00E8931-57F1-4240-B6C4-B6288A73C708}" type="presOf" srcId="{60A836C3-39B8-6940-8ECE-45E6F33EF77F}" destId="{C5932C11-A12F-FA4C-9C73-1F3D8AF17369}" srcOrd="0" destOrd="0" presId="urn:microsoft.com/office/officeart/2005/8/layout/chevron1"/>
    <dgm:cxn modelId="{59D19A14-1260-BC45-A3DE-F4DE4AC310E9}" srcId="{60A836C3-39B8-6940-8ECE-45E6F33EF77F}" destId="{6E9E5AA5-E182-9348-9A07-70371FD921DA}" srcOrd="0" destOrd="0" parTransId="{3BB601DF-C6BA-884A-80CD-00A61E28F3B0}" sibTransId="{17F6E93A-F711-D44E-A892-86A9BB413825}"/>
    <dgm:cxn modelId="{BAA68D06-DE54-2847-AD22-37540230F000}" type="presOf" srcId="{6E9E5AA5-E182-9348-9A07-70371FD921DA}" destId="{2ECA94D7-FA6C-C641-BE4A-ABC8FDD0F75F}" srcOrd="0" destOrd="0" presId="urn:microsoft.com/office/officeart/2005/8/layout/chevron1"/>
    <dgm:cxn modelId="{6885711F-6400-2D4A-8E1B-D7FD248C8DD9}" type="presOf" srcId="{12B5A1B9-4A96-D84A-9C42-B36D3D237857}" destId="{C436FCB4-E90A-7149-9117-1B64757A7094}" srcOrd="0" destOrd="0" presId="urn:microsoft.com/office/officeart/2005/8/layout/chevron1"/>
    <dgm:cxn modelId="{32C0D8F3-5266-EB4D-809D-8D3F8B268935}" srcId="{60A836C3-39B8-6940-8ECE-45E6F33EF77F}" destId="{12B5A1B9-4A96-D84A-9C42-B36D3D237857}" srcOrd="1" destOrd="0" parTransId="{F122A827-214D-0245-9EC2-BE30C170F5E6}" sibTransId="{462CD391-F957-C646-B717-53D79BC78A39}"/>
    <dgm:cxn modelId="{DC934A21-8B5A-9A48-8486-877974F3EE90}" type="presParOf" srcId="{C5932C11-A12F-FA4C-9C73-1F3D8AF17369}" destId="{2ECA94D7-FA6C-C641-BE4A-ABC8FDD0F75F}" srcOrd="0" destOrd="0" presId="urn:microsoft.com/office/officeart/2005/8/layout/chevron1"/>
    <dgm:cxn modelId="{33C398A0-52E5-BA42-8374-305362EA3D20}" type="presParOf" srcId="{C5932C11-A12F-FA4C-9C73-1F3D8AF17369}" destId="{68AF469D-B6DD-7348-8EA4-19E2A86996E5}" srcOrd="1" destOrd="0" presId="urn:microsoft.com/office/officeart/2005/8/layout/chevron1"/>
    <dgm:cxn modelId="{13B3BEB6-6C6C-2945-8D3B-E8E5E0934144}" type="presParOf" srcId="{C5932C11-A12F-FA4C-9C73-1F3D8AF17369}" destId="{C436FCB4-E90A-7149-9117-1B64757A709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07BE9-2DE9-9D45-ADCA-7A828BD8717E}" type="doc">
      <dgm:prSet loTypeId="urn:microsoft.com/office/officeart/2005/8/layout/bProcess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895B436B-55E4-1149-913D-12716147A3B5}">
      <dgm:prSet phldrT="[Texto]"/>
      <dgm:spPr>
        <a:solidFill>
          <a:srgbClr val="F92E3F"/>
        </a:solidFill>
      </dgm:spPr>
      <dgm:t>
        <a:bodyPr/>
        <a:lstStyle/>
        <a:p>
          <a:r>
            <a:rPr lang="es-ES_tradnl" dirty="0" smtClean="0"/>
            <a:t>Cercanía o similitud  a nuestro planteamiento (utilidad).</a:t>
          </a:r>
          <a:endParaRPr lang="es-ES_tradnl" dirty="0"/>
        </a:p>
      </dgm:t>
    </dgm:pt>
    <dgm:pt modelId="{0C0615D5-0426-2243-9F1C-85A386632AE4}" type="parTrans" cxnId="{F04224A5-AD33-BF4F-BBF6-7E573917DF68}">
      <dgm:prSet/>
      <dgm:spPr/>
      <dgm:t>
        <a:bodyPr/>
        <a:lstStyle/>
        <a:p>
          <a:endParaRPr lang="es-ES_tradnl"/>
        </a:p>
      </dgm:t>
    </dgm:pt>
    <dgm:pt modelId="{67B81F84-F11E-9243-8564-26ED0DD514EF}" type="sibTrans" cxnId="{F04224A5-AD33-BF4F-BBF6-7E573917DF68}">
      <dgm:prSet/>
      <dgm:spPr>
        <a:ln w="28575" cap="rnd">
          <a:solidFill>
            <a:srgbClr val="02467C"/>
          </a:solidFill>
        </a:ln>
      </dgm:spPr>
      <dgm:t>
        <a:bodyPr/>
        <a:lstStyle/>
        <a:p>
          <a:endParaRPr lang="es-ES_tradnl"/>
        </a:p>
      </dgm:t>
    </dgm:pt>
    <dgm:pt modelId="{4D5E84FB-CCD9-8645-9776-49AD6AC450D3}">
      <dgm:prSet phldrT="[Texto]"/>
      <dgm:spPr>
        <a:solidFill>
          <a:srgbClr val="00B050"/>
        </a:solidFill>
      </dgm:spPr>
      <dgm:t>
        <a:bodyPr/>
        <a:lstStyle/>
        <a:p>
          <a:r>
            <a:rPr lang="es-ES_tradnl" dirty="0" smtClean="0"/>
            <a:t>Semejanza </a:t>
          </a:r>
          <a:r>
            <a:rPr lang="es-ES_tradnl" smtClean="0"/>
            <a:t>a nuestro </a:t>
          </a:r>
          <a:r>
            <a:rPr lang="es-ES_tradnl" dirty="0" smtClean="0"/>
            <a:t>método y muestra.</a:t>
          </a:r>
          <a:endParaRPr lang="es-ES_tradnl" dirty="0"/>
        </a:p>
      </dgm:t>
    </dgm:pt>
    <dgm:pt modelId="{AFCCC7BD-E2B5-584B-A77F-E1B0EEF2F97F}" type="parTrans" cxnId="{4C5CE434-53D3-3C46-AF3E-F85384E5521D}">
      <dgm:prSet/>
      <dgm:spPr/>
      <dgm:t>
        <a:bodyPr/>
        <a:lstStyle/>
        <a:p>
          <a:endParaRPr lang="es-ES_tradnl"/>
        </a:p>
      </dgm:t>
    </dgm:pt>
    <dgm:pt modelId="{737115F4-96BD-BB43-B129-E21E4B5DB2A3}" type="sibTrans" cxnId="{4C5CE434-53D3-3C46-AF3E-F85384E5521D}">
      <dgm:prSet/>
      <dgm:spPr>
        <a:ln w="28575" cap="rnd">
          <a:solidFill>
            <a:srgbClr val="02467C"/>
          </a:solidFill>
        </a:ln>
      </dgm:spPr>
      <dgm:t>
        <a:bodyPr/>
        <a:lstStyle/>
        <a:p>
          <a:endParaRPr lang="es-ES_tradnl"/>
        </a:p>
      </dgm:t>
    </dgm:pt>
    <dgm:pt modelId="{7D81A6BD-3DDD-9049-9D12-BAD316113884}">
      <dgm:prSet phldrT="[Texto]"/>
      <dgm:spPr>
        <a:solidFill>
          <a:srgbClr val="F9CC00"/>
        </a:solidFill>
      </dgm:spPr>
      <dgm:t>
        <a:bodyPr/>
        <a:lstStyle/>
        <a:p>
          <a:r>
            <a:rPr lang="es-ES_tradnl" dirty="0" smtClean="0"/>
            <a:t>Fecha de publicación o difusión (entre más reciente, mejor).</a:t>
          </a:r>
          <a:endParaRPr lang="es-ES_tradnl" dirty="0"/>
        </a:p>
      </dgm:t>
    </dgm:pt>
    <dgm:pt modelId="{456B9140-EFC0-3045-83B2-0B39AA1532F3}" type="parTrans" cxnId="{F91045F1-D25C-7E4D-B930-42E8A139E7F3}">
      <dgm:prSet/>
      <dgm:spPr/>
      <dgm:t>
        <a:bodyPr/>
        <a:lstStyle/>
        <a:p>
          <a:endParaRPr lang="es-ES_tradnl"/>
        </a:p>
      </dgm:t>
    </dgm:pt>
    <dgm:pt modelId="{ACF401F8-A76C-4643-BF48-3B8E8AE3B68D}" type="sibTrans" cxnId="{F91045F1-D25C-7E4D-B930-42E8A139E7F3}">
      <dgm:prSet/>
      <dgm:spPr>
        <a:ln w="28575" cap="rnd">
          <a:solidFill>
            <a:srgbClr val="02467C"/>
          </a:solidFill>
        </a:ln>
      </dgm:spPr>
      <dgm:t>
        <a:bodyPr/>
        <a:lstStyle/>
        <a:p>
          <a:endParaRPr lang="es-ES_tradnl"/>
        </a:p>
      </dgm:t>
    </dgm:pt>
    <dgm:pt modelId="{D0E9B4C8-5EA6-C948-8003-4B944D57BECA}">
      <dgm:prSet phldrT="[Texto]"/>
      <dgm:spPr>
        <a:solidFill>
          <a:srgbClr val="0070C0"/>
        </a:solidFill>
      </dgm:spPr>
      <dgm:t>
        <a:bodyPr/>
        <a:lstStyle/>
        <a:p>
          <a:r>
            <a:rPr lang="es-ES_tradnl" dirty="0" smtClean="0"/>
            <a:t>Que implique investigación empírica (recolección y análisis de datos).</a:t>
          </a:r>
          <a:endParaRPr lang="es-ES_tradnl" dirty="0"/>
        </a:p>
      </dgm:t>
    </dgm:pt>
    <dgm:pt modelId="{1429020C-DA2D-1441-888C-83C55B5AE0ED}" type="parTrans" cxnId="{0F431ECD-03A7-0646-BCA1-043711F9B274}">
      <dgm:prSet/>
      <dgm:spPr/>
      <dgm:t>
        <a:bodyPr/>
        <a:lstStyle/>
        <a:p>
          <a:endParaRPr lang="es-ES_tradnl"/>
        </a:p>
      </dgm:t>
    </dgm:pt>
    <dgm:pt modelId="{ECFDB2BD-6F96-264B-B983-24655227A9FC}" type="sibTrans" cxnId="{0F431ECD-03A7-0646-BCA1-043711F9B274}">
      <dgm:prSet/>
      <dgm:spPr>
        <a:ln w="28575" cap="rnd">
          <a:solidFill>
            <a:srgbClr val="02467C"/>
          </a:solidFill>
        </a:ln>
      </dgm:spPr>
      <dgm:t>
        <a:bodyPr/>
        <a:lstStyle/>
        <a:p>
          <a:endParaRPr lang="es-ES_tradnl"/>
        </a:p>
      </dgm:t>
    </dgm:pt>
    <dgm:pt modelId="{EC744617-77FF-EB4E-B84C-39D91D158146}">
      <dgm:prSet phldrT="[Texto]"/>
      <dgm:spPr>
        <a:solidFill>
          <a:srgbClr val="7030A0"/>
        </a:solidFill>
      </dgm:spPr>
      <dgm:t>
        <a:bodyPr/>
        <a:lstStyle/>
        <a:p>
          <a:r>
            <a:rPr lang="es-ES_tradnl" dirty="0" smtClean="0"/>
            <a:t>Rigor y calidad del estudio (cuantitativo, cualitativo o mixto).</a:t>
          </a:r>
          <a:endParaRPr lang="es-ES_tradnl" dirty="0"/>
        </a:p>
      </dgm:t>
    </dgm:pt>
    <dgm:pt modelId="{21536D17-ECB8-0E48-9184-70E207B3E060}" type="parTrans" cxnId="{BD1F0A4D-F610-8D4A-A95E-89B0329B1BCD}">
      <dgm:prSet/>
      <dgm:spPr/>
      <dgm:t>
        <a:bodyPr/>
        <a:lstStyle/>
        <a:p>
          <a:endParaRPr lang="es-ES_tradnl"/>
        </a:p>
      </dgm:t>
    </dgm:pt>
    <dgm:pt modelId="{4E39BBB4-1E82-264C-BD38-E5DB70BC3742}" type="sibTrans" cxnId="{BD1F0A4D-F610-8D4A-A95E-89B0329B1BCD}">
      <dgm:prSet/>
      <dgm:spPr/>
      <dgm:t>
        <a:bodyPr/>
        <a:lstStyle/>
        <a:p>
          <a:endParaRPr lang="es-ES_tradnl"/>
        </a:p>
      </dgm:t>
    </dgm:pt>
    <dgm:pt modelId="{1AC80C4D-7FC5-6E4A-A6C6-AE1C1E1D9324}" type="pres">
      <dgm:prSet presAssocID="{45007BE9-2DE9-9D45-ADCA-7A828BD8717E}" presName="Name0" presStyleCnt="0">
        <dgm:presLayoutVars>
          <dgm:dir/>
          <dgm:resizeHandles val="exact"/>
        </dgm:presLayoutVars>
      </dgm:prSet>
      <dgm:spPr/>
    </dgm:pt>
    <dgm:pt modelId="{253E6137-424F-CE4D-800E-19DE28800743}" type="pres">
      <dgm:prSet presAssocID="{895B436B-55E4-1149-913D-12716147A3B5}" presName="node" presStyleLbl="node1" presStyleIdx="0" presStyleCnt="5" custLinFactNeighborX="57933" custLinFactNeighborY="946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833E787-CA97-C741-8531-D697CD60E26B}" type="pres">
      <dgm:prSet presAssocID="{67B81F84-F11E-9243-8564-26ED0DD514EF}" presName="sibTrans" presStyleLbl="sibTrans1D1" presStyleIdx="0" presStyleCnt="4"/>
      <dgm:spPr/>
    </dgm:pt>
    <dgm:pt modelId="{7AD92CDE-0DA7-2140-897A-6AB8F30B6DD8}" type="pres">
      <dgm:prSet presAssocID="{67B81F84-F11E-9243-8564-26ED0DD514EF}" presName="connectorText" presStyleLbl="sibTrans1D1" presStyleIdx="0" presStyleCnt="4"/>
      <dgm:spPr/>
    </dgm:pt>
    <dgm:pt modelId="{EEFC83BE-78BB-C24C-8FAB-20DAB836DF0A}" type="pres">
      <dgm:prSet presAssocID="{4D5E84FB-CCD9-8645-9776-49AD6AC450D3}" presName="node" presStyleLbl="node1" presStyleIdx="1" presStyleCnt="5" custLinFactNeighborX="57756" custLinFactNeighborY="946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55AD12-76E3-9E41-A259-739D3108072F}" type="pres">
      <dgm:prSet presAssocID="{737115F4-96BD-BB43-B129-E21E4B5DB2A3}" presName="sibTrans" presStyleLbl="sibTrans1D1" presStyleIdx="1" presStyleCnt="4"/>
      <dgm:spPr/>
    </dgm:pt>
    <dgm:pt modelId="{9C980207-4383-8448-A2DD-D180A398B7B6}" type="pres">
      <dgm:prSet presAssocID="{737115F4-96BD-BB43-B129-E21E4B5DB2A3}" presName="connectorText" presStyleLbl="sibTrans1D1" presStyleIdx="1" presStyleCnt="4"/>
      <dgm:spPr/>
    </dgm:pt>
    <dgm:pt modelId="{27B0CF0A-6E36-5A44-95B7-53703A73F1D5}" type="pres">
      <dgm:prSet presAssocID="{7D81A6BD-3DDD-9049-9D12-BAD316113884}" presName="node" presStyleLbl="node1" presStyleIdx="2" presStyleCnt="5" custLinFactX="-100000" custLinFactY="41253" custLinFactNeighborX="-148010" custLinFactNeighborY="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934190-EB12-A24C-9AAD-3BF53AD56ABE}" type="pres">
      <dgm:prSet presAssocID="{ACF401F8-A76C-4643-BF48-3B8E8AE3B68D}" presName="sibTrans" presStyleLbl="sibTrans1D1" presStyleIdx="2" presStyleCnt="4"/>
      <dgm:spPr/>
    </dgm:pt>
    <dgm:pt modelId="{EE1C9A65-350A-544E-B789-0F73B9556F39}" type="pres">
      <dgm:prSet presAssocID="{ACF401F8-A76C-4643-BF48-3B8E8AE3B68D}" presName="connectorText" presStyleLbl="sibTrans1D1" presStyleIdx="2" presStyleCnt="4"/>
      <dgm:spPr/>
    </dgm:pt>
    <dgm:pt modelId="{C66C4CD6-BD23-E046-9A6D-29CE434DF91B}" type="pres">
      <dgm:prSet presAssocID="{D0E9B4C8-5EA6-C948-8003-4B944D57BECA}" presName="node" presStyleLbl="node1" presStyleIdx="3" presStyleCnt="5" custLinFactX="13297" custLinFactNeighborX="100000" custLinFactNeighborY="292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DE30B1F-12B2-AF40-B16C-41E04626BFAA}" type="pres">
      <dgm:prSet presAssocID="{ECFDB2BD-6F96-264B-B983-24655227A9FC}" presName="sibTrans" presStyleLbl="sibTrans1D1" presStyleIdx="3" presStyleCnt="4"/>
      <dgm:spPr/>
    </dgm:pt>
    <dgm:pt modelId="{4702E2DA-74D9-D341-97AC-7C659E680D1B}" type="pres">
      <dgm:prSet presAssocID="{ECFDB2BD-6F96-264B-B983-24655227A9FC}" presName="connectorText" presStyleLbl="sibTrans1D1" presStyleIdx="3" presStyleCnt="4"/>
      <dgm:spPr/>
    </dgm:pt>
    <dgm:pt modelId="{5F1417A0-47A1-A747-B917-66F6E46386F4}" type="pres">
      <dgm:prSet presAssocID="{EC744617-77FF-EB4E-B84C-39D91D158146}" presName="node" presStyleLbl="node1" presStyleIdx="4" presStyleCnt="5" custLinFactX="13297" custLinFactNeighborX="100000" custLinFactNeighborY="292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B4B9265-A7C2-4A44-BA75-B252E3531E2C}" type="presOf" srcId="{ACF401F8-A76C-4643-BF48-3B8E8AE3B68D}" destId="{EE1C9A65-350A-544E-B789-0F73B9556F39}" srcOrd="1" destOrd="0" presId="urn:microsoft.com/office/officeart/2005/8/layout/bProcess3"/>
    <dgm:cxn modelId="{F91045F1-D25C-7E4D-B930-42E8A139E7F3}" srcId="{45007BE9-2DE9-9D45-ADCA-7A828BD8717E}" destId="{7D81A6BD-3DDD-9049-9D12-BAD316113884}" srcOrd="2" destOrd="0" parTransId="{456B9140-EFC0-3045-83B2-0B39AA1532F3}" sibTransId="{ACF401F8-A76C-4643-BF48-3B8E8AE3B68D}"/>
    <dgm:cxn modelId="{3294FFEF-58E6-8F4B-B628-A05198717129}" type="presOf" srcId="{895B436B-55E4-1149-913D-12716147A3B5}" destId="{253E6137-424F-CE4D-800E-19DE28800743}" srcOrd="0" destOrd="0" presId="urn:microsoft.com/office/officeart/2005/8/layout/bProcess3"/>
    <dgm:cxn modelId="{09A5716D-3086-434D-8EB1-849D568B0DA8}" type="presOf" srcId="{ACF401F8-A76C-4643-BF48-3B8E8AE3B68D}" destId="{C2934190-EB12-A24C-9AAD-3BF53AD56ABE}" srcOrd="0" destOrd="0" presId="urn:microsoft.com/office/officeart/2005/8/layout/bProcess3"/>
    <dgm:cxn modelId="{8D201F93-2CAD-F74A-95A8-13D665B8D88B}" type="presOf" srcId="{ECFDB2BD-6F96-264B-B983-24655227A9FC}" destId="{7DE30B1F-12B2-AF40-B16C-41E04626BFAA}" srcOrd="0" destOrd="0" presId="urn:microsoft.com/office/officeart/2005/8/layout/bProcess3"/>
    <dgm:cxn modelId="{0F431ECD-03A7-0646-BCA1-043711F9B274}" srcId="{45007BE9-2DE9-9D45-ADCA-7A828BD8717E}" destId="{D0E9B4C8-5EA6-C948-8003-4B944D57BECA}" srcOrd="3" destOrd="0" parTransId="{1429020C-DA2D-1441-888C-83C55B5AE0ED}" sibTransId="{ECFDB2BD-6F96-264B-B983-24655227A9FC}"/>
    <dgm:cxn modelId="{F04224A5-AD33-BF4F-BBF6-7E573917DF68}" srcId="{45007BE9-2DE9-9D45-ADCA-7A828BD8717E}" destId="{895B436B-55E4-1149-913D-12716147A3B5}" srcOrd="0" destOrd="0" parTransId="{0C0615D5-0426-2243-9F1C-85A386632AE4}" sibTransId="{67B81F84-F11E-9243-8564-26ED0DD514EF}"/>
    <dgm:cxn modelId="{27790BED-18B6-5B44-ABDB-08CB9B428088}" type="presOf" srcId="{45007BE9-2DE9-9D45-ADCA-7A828BD8717E}" destId="{1AC80C4D-7FC5-6E4A-A6C6-AE1C1E1D9324}" srcOrd="0" destOrd="0" presId="urn:microsoft.com/office/officeart/2005/8/layout/bProcess3"/>
    <dgm:cxn modelId="{E1887C1E-B272-BE48-BA10-6FC876B9A475}" type="presOf" srcId="{4D5E84FB-CCD9-8645-9776-49AD6AC450D3}" destId="{EEFC83BE-78BB-C24C-8FAB-20DAB836DF0A}" srcOrd="0" destOrd="0" presId="urn:microsoft.com/office/officeart/2005/8/layout/bProcess3"/>
    <dgm:cxn modelId="{99BF0EB8-1944-574A-8CC8-3EC1B19BA152}" type="presOf" srcId="{EC744617-77FF-EB4E-B84C-39D91D158146}" destId="{5F1417A0-47A1-A747-B917-66F6E46386F4}" srcOrd="0" destOrd="0" presId="urn:microsoft.com/office/officeart/2005/8/layout/bProcess3"/>
    <dgm:cxn modelId="{DB221649-3518-F14D-B0E1-5ABAE97FCA60}" type="presOf" srcId="{D0E9B4C8-5EA6-C948-8003-4B944D57BECA}" destId="{C66C4CD6-BD23-E046-9A6D-29CE434DF91B}" srcOrd="0" destOrd="0" presId="urn:microsoft.com/office/officeart/2005/8/layout/bProcess3"/>
    <dgm:cxn modelId="{3E9CA1BA-37B6-6347-A0B9-D3A7876B0D7C}" type="presOf" srcId="{67B81F84-F11E-9243-8564-26ED0DD514EF}" destId="{7AD92CDE-0DA7-2140-897A-6AB8F30B6DD8}" srcOrd="1" destOrd="0" presId="urn:microsoft.com/office/officeart/2005/8/layout/bProcess3"/>
    <dgm:cxn modelId="{26FF12FE-630E-D341-9ACA-61EF3F941898}" type="presOf" srcId="{67B81F84-F11E-9243-8564-26ED0DD514EF}" destId="{B833E787-CA97-C741-8531-D697CD60E26B}" srcOrd="0" destOrd="0" presId="urn:microsoft.com/office/officeart/2005/8/layout/bProcess3"/>
    <dgm:cxn modelId="{C82AB1D7-181F-A34E-AF45-838BBD0CE89C}" type="presOf" srcId="{7D81A6BD-3DDD-9049-9D12-BAD316113884}" destId="{27B0CF0A-6E36-5A44-95B7-53703A73F1D5}" srcOrd="0" destOrd="0" presId="urn:microsoft.com/office/officeart/2005/8/layout/bProcess3"/>
    <dgm:cxn modelId="{4C5CE434-53D3-3C46-AF3E-F85384E5521D}" srcId="{45007BE9-2DE9-9D45-ADCA-7A828BD8717E}" destId="{4D5E84FB-CCD9-8645-9776-49AD6AC450D3}" srcOrd="1" destOrd="0" parTransId="{AFCCC7BD-E2B5-584B-A77F-E1B0EEF2F97F}" sibTransId="{737115F4-96BD-BB43-B129-E21E4B5DB2A3}"/>
    <dgm:cxn modelId="{35DB0415-4370-D342-9520-97FB25231463}" type="presOf" srcId="{737115F4-96BD-BB43-B129-E21E4B5DB2A3}" destId="{7E55AD12-76E3-9E41-A259-739D3108072F}" srcOrd="0" destOrd="0" presId="urn:microsoft.com/office/officeart/2005/8/layout/bProcess3"/>
    <dgm:cxn modelId="{BD1F0A4D-F610-8D4A-A95E-89B0329B1BCD}" srcId="{45007BE9-2DE9-9D45-ADCA-7A828BD8717E}" destId="{EC744617-77FF-EB4E-B84C-39D91D158146}" srcOrd="4" destOrd="0" parTransId="{21536D17-ECB8-0E48-9184-70E207B3E060}" sibTransId="{4E39BBB4-1E82-264C-BD38-E5DB70BC3742}"/>
    <dgm:cxn modelId="{81142733-0DC7-FD43-BFA8-1B6B9CF5129F}" type="presOf" srcId="{ECFDB2BD-6F96-264B-B983-24655227A9FC}" destId="{4702E2DA-74D9-D341-97AC-7C659E680D1B}" srcOrd="1" destOrd="0" presId="urn:microsoft.com/office/officeart/2005/8/layout/bProcess3"/>
    <dgm:cxn modelId="{B080ED5C-7232-8147-93C5-BF8290B6C2DC}" type="presOf" srcId="{737115F4-96BD-BB43-B129-E21E4B5DB2A3}" destId="{9C980207-4383-8448-A2DD-D180A398B7B6}" srcOrd="1" destOrd="0" presId="urn:microsoft.com/office/officeart/2005/8/layout/bProcess3"/>
    <dgm:cxn modelId="{A4DA4A1D-118C-D745-8A04-28153E1A0693}" type="presParOf" srcId="{1AC80C4D-7FC5-6E4A-A6C6-AE1C1E1D9324}" destId="{253E6137-424F-CE4D-800E-19DE28800743}" srcOrd="0" destOrd="0" presId="urn:microsoft.com/office/officeart/2005/8/layout/bProcess3"/>
    <dgm:cxn modelId="{3AC54FF5-4D33-7646-A25C-772ADDC2F357}" type="presParOf" srcId="{1AC80C4D-7FC5-6E4A-A6C6-AE1C1E1D9324}" destId="{B833E787-CA97-C741-8531-D697CD60E26B}" srcOrd="1" destOrd="0" presId="urn:microsoft.com/office/officeart/2005/8/layout/bProcess3"/>
    <dgm:cxn modelId="{BE0EF60F-DD46-EC4D-B33F-17062C03569B}" type="presParOf" srcId="{B833E787-CA97-C741-8531-D697CD60E26B}" destId="{7AD92CDE-0DA7-2140-897A-6AB8F30B6DD8}" srcOrd="0" destOrd="0" presId="urn:microsoft.com/office/officeart/2005/8/layout/bProcess3"/>
    <dgm:cxn modelId="{D7BDFD83-0251-0F48-ACDE-75E87712A326}" type="presParOf" srcId="{1AC80C4D-7FC5-6E4A-A6C6-AE1C1E1D9324}" destId="{EEFC83BE-78BB-C24C-8FAB-20DAB836DF0A}" srcOrd="2" destOrd="0" presId="urn:microsoft.com/office/officeart/2005/8/layout/bProcess3"/>
    <dgm:cxn modelId="{9B58277B-CA87-E24C-B4AF-B4D14647B8A2}" type="presParOf" srcId="{1AC80C4D-7FC5-6E4A-A6C6-AE1C1E1D9324}" destId="{7E55AD12-76E3-9E41-A259-739D3108072F}" srcOrd="3" destOrd="0" presId="urn:microsoft.com/office/officeart/2005/8/layout/bProcess3"/>
    <dgm:cxn modelId="{8BFF6BF1-08FC-9044-B196-5E3095889D98}" type="presParOf" srcId="{7E55AD12-76E3-9E41-A259-739D3108072F}" destId="{9C980207-4383-8448-A2DD-D180A398B7B6}" srcOrd="0" destOrd="0" presId="urn:microsoft.com/office/officeart/2005/8/layout/bProcess3"/>
    <dgm:cxn modelId="{D1A220B4-BD1C-6F45-AC22-DD5ADDCB043F}" type="presParOf" srcId="{1AC80C4D-7FC5-6E4A-A6C6-AE1C1E1D9324}" destId="{27B0CF0A-6E36-5A44-95B7-53703A73F1D5}" srcOrd="4" destOrd="0" presId="urn:microsoft.com/office/officeart/2005/8/layout/bProcess3"/>
    <dgm:cxn modelId="{0A3B1306-2A3A-6F43-857F-8EC268AA73B4}" type="presParOf" srcId="{1AC80C4D-7FC5-6E4A-A6C6-AE1C1E1D9324}" destId="{C2934190-EB12-A24C-9AAD-3BF53AD56ABE}" srcOrd="5" destOrd="0" presId="urn:microsoft.com/office/officeart/2005/8/layout/bProcess3"/>
    <dgm:cxn modelId="{4A254BF0-9B62-EA49-BD6F-11267F4DB670}" type="presParOf" srcId="{C2934190-EB12-A24C-9AAD-3BF53AD56ABE}" destId="{EE1C9A65-350A-544E-B789-0F73B9556F39}" srcOrd="0" destOrd="0" presId="urn:microsoft.com/office/officeart/2005/8/layout/bProcess3"/>
    <dgm:cxn modelId="{B40C0ABA-40F8-2D46-ACCB-BA41F1BAD40B}" type="presParOf" srcId="{1AC80C4D-7FC5-6E4A-A6C6-AE1C1E1D9324}" destId="{C66C4CD6-BD23-E046-9A6D-29CE434DF91B}" srcOrd="6" destOrd="0" presId="urn:microsoft.com/office/officeart/2005/8/layout/bProcess3"/>
    <dgm:cxn modelId="{37A43D3C-211D-8B40-B592-F0B7AF78E560}" type="presParOf" srcId="{1AC80C4D-7FC5-6E4A-A6C6-AE1C1E1D9324}" destId="{7DE30B1F-12B2-AF40-B16C-41E04626BFAA}" srcOrd="7" destOrd="0" presId="urn:microsoft.com/office/officeart/2005/8/layout/bProcess3"/>
    <dgm:cxn modelId="{EFCE06B7-CCBA-7048-80BF-1F75C993B487}" type="presParOf" srcId="{7DE30B1F-12B2-AF40-B16C-41E04626BFAA}" destId="{4702E2DA-74D9-D341-97AC-7C659E680D1B}" srcOrd="0" destOrd="0" presId="urn:microsoft.com/office/officeart/2005/8/layout/bProcess3"/>
    <dgm:cxn modelId="{3992C6CA-74D8-C842-9F1F-25CC360DF030}" type="presParOf" srcId="{1AC80C4D-7FC5-6E4A-A6C6-AE1C1E1D9324}" destId="{5F1417A0-47A1-A747-B917-66F6E46386F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A94D7-FA6C-C641-BE4A-ABC8FDD0F75F}">
      <dsp:nvSpPr>
        <dsp:cNvPr id="0" name=""/>
        <dsp:cNvSpPr/>
      </dsp:nvSpPr>
      <dsp:spPr>
        <a:xfrm>
          <a:off x="9809" y="959597"/>
          <a:ext cx="5864011" cy="2345604"/>
        </a:xfrm>
        <a:prstGeom prst="chevron">
          <a:avLst/>
        </a:prstGeom>
        <a:solidFill>
          <a:srgbClr val="6038A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900" kern="1200" smtClean="0">
              <a:effectLst/>
            </a:rPr>
            <a:t>La revisión analítica de la literatura correspondiente.</a:t>
          </a:r>
          <a:endParaRPr lang="es-ES_tradnl" sz="2900" kern="1200" dirty="0"/>
        </a:p>
      </dsp:txBody>
      <dsp:txXfrm>
        <a:off x="1182611" y="959597"/>
        <a:ext cx="3518407" cy="2345604"/>
      </dsp:txXfrm>
    </dsp:sp>
    <dsp:sp modelId="{C436FCB4-E90A-7149-9117-1B64757A7094}">
      <dsp:nvSpPr>
        <dsp:cNvPr id="0" name=""/>
        <dsp:cNvSpPr/>
      </dsp:nvSpPr>
      <dsp:spPr>
        <a:xfrm>
          <a:off x="5256586" y="1008104"/>
          <a:ext cx="5864011" cy="2345604"/>
        </a:xfrm>
        <a:prstGeom prst="chevron">
          <a:avLst/>
        </a:prstGeom>
        <a:solidFill>
          <a:srgbClr val="00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96838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s-CR" sz="2900" kern="1200" dirty="0" smtClean="0">
              <a:effectLst/>
            </a:rPr>
            <a:t>La construcción   del marco teórico,         lo que puede implicar la adopción de una teoría</a:t>
          </a:r>
          <a:endParaRPr lang="es-ES_tradnl" sz="2900" kern="1200" dirty="0"/>
        </a:p>
      </dsp:txBody>
      <dsp:txXfrm>
        <a:off x="6429388" y="1008104"/>
        <a:ext cx="3518407" cy="2345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3E787-CA97-C741-8531-D697CD60E26B}">
      <dsp:nvSpPr>
        <dsp:cNvPr id="0" name=""/>
        <dsp:cNvSpPr/>
      </dsp:nvSpPr>
      <dsp:spPr>
        <a:xfrm>
          <a:off x="4423531" y="1760545"/>
          <a:ext cx="607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833" y="45720"/>
              </a:lnTo>
            </a:path>
          </a:pathLst>
        </a:custGeom>
        <a:noFill/>
        <a:ln w="28575" cap="rnd" cmpd="sng" algn="ctr">
          <a:solidFill>
            <a:srgbClr val="02467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4711487" y="1803048"/>
        <a:ext cx="31921" cy="6433"/>
      </dsp:txXfrm>
    </dsp:sp>
    <dsp:sp modelId="{253E6137-424F-CE4D-800E-19DE28800743}">
      <dsp:nvSpPr>
        <dsp:cNvPr id="0" name=""/>
        <dsp:cNvSpPr/>
      </dsp:nvSpPr>
      <dsp:spPr>
        <a:xfrm>
          <a:off x="1628005" y="967067"/>
          <a:ext cx="2797325" cy="1678395"/>
        </a:xfrm>
        <a:prstGeom prst="rect">
          <a:avLst/>
        </a:prstGeom>
        <a:solidFill>
          <a:srgbClr val="F92E3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Cercanía o similitud  a nuestro planteamiento (utilidad).</a:t>
          </a:r>
          <a:endParaRPr lang="es-ES_tradnl" sz="2000" kern="1200" dirty="0"/>
        </a:p>
      </dsp:txBody>
      <dsp:txXfrm>
        <a:off x="1628005" y="967067"/>
        <a:ext cx="2797325" cy="1678395"/>
      </dsp:txXfrm>
    </dsp:sp>
    <dsp:sp modelId="{7E55AD12-76E3-9E41-A259-739D3108072F}">
      <dsp:nvSpPr>
        <dsp:cNvPr id="0" name=""/>
        <dsp:cNvSpPr/>
      </dsp:nvSpPr>
      <dsp:spPr>
        <a:xfrm>
          <a:off x="1398662" y="2643662"/>
          <a:ext cx="5063765" cy="502945"/>
        </a:xfrm>
        <a:custGeom>
          <a:avLst/>
          <a:gdLst/>
          <a:ahLst/>
          <a:cxnLst/>
          <a:rect l="0" t="0" r="0" b="0"/>
          <a:pathLst>
            <a:path>
              <a:moveTo>
                <a:pt x="5063765" y="0"/>
              </a:moveTo>
              <a:lnTo>
                <a:pt x="5063765" y="268572"/>
              </a:lnTo>
              <a:lnTo>
                <a:pt x="0" y="268572"/>
              </a:lnTo>
              <a:lnTo>
                <a:pt x="0" y="502945"/>
              </a:lnTo>
            </a:path>
          </a:pathLst>
        </a:custGeom>
        <a:noFill/>
        <a:ln w="28575" cap="rnd" cmpd="sng" algn="ctr">
          <a:solidFill>
            <a:srgbClr val="02467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3803250" y="2891918"/>
        <a:ext cx="254589" cy="6433"/>
      </dsp:txXfrm>
    </dsp:sp>
    <dsp:sp modelId="{EEFC83BE-78BB-C24C-8FAB-20DAB836DF0A}">
      <dsp:nvSpPr>
        <dsp:cNvPr id="0" name=""/>
        <dsp:cNvSpPr/>
      </dsp:nvSpPr>
      <dsp:spPr>
        <a:xfrm>
          <a:off x="5063765" y="967067"/>
          <a:ext cx="2797325" cy="1678395"/>
        </a:xfrm>
        <a:prstGeom prst="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Semejanza </a:t>
          </a:r>
          <a:r>
            <a:rPr lang="es-ES_tradnl" sz="2000" kern="1200" smtClean="0"/>
            <a:t>a nuestro </a:t>
          </a:r>
          <a:r>
            <a:rPr lang="es-ES_tradnl" sz="2000" kern="1200" dirty="0" smtClean="0"/>
            <a:t>método y muestra.</a:t>
          </a:r>
          <a:endParaRPr lang="es-ES_tradnl" sz="2000" kern="1200" dirty="0"/>
        </a:p>
      </dsp:txBody>
      <dsp:txXfrm>
        <a:off x="5063765" y="967067"/>
        <a:ext cx="2797325" cy="1678395"/>
      </dsp:txXfrm>
    </dsp:sp>
    <dsp:sp modelId="{C2934190-EB12-A24C-9AAD-3BF53AD56ABE}">
      <dsp:nvSpPr>
        <dsp:cNvPr id="0" name=""/>
        <dsp:cNvSpPr/>
      </dsp:nvSpPr>
      <dsp:spPr>
        <a:xfrm>
          <a:off x="2795525" y="3972485"/>
          <a:ext cx="3487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1495" y="45720"/>
              </a:lnTo>
              <a:lnTo>
                <a:pt x="191495" y="45725"/>
              </a:lnTo>
              <a:lnTo>
                <a:pt x="348791" y="45725"/>
              </a:lnTo>
            </a:path>
          </a:pathLst>
        </a:custGeom>
        <a:noFill/>
        <a:ln w="28575" cap="rnd" cmpd="sng" algn="ctr">
          <a:solidFill>
            <a:srgbClr val="02467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960436" y="4014988"/>
        <a:ext cx="18969" cy="6433"/>
      </dsp:txXfrm>
    </dsp:sp>
    <dsp:sp modelId="{27B0CF0A-6E36-5A44-95B7-53703A73F1D5}">
      <dsp:nvSpPr>
        <dsp:cNvPr id="0" name=""/>
        <dsp:cNvSpPr/>
      </dsp:nvSpPr>
      <dsp:spPr>
        <a:xfrm>
          <a:off x="0" y="3179007"/>
          <a:ext cx="2797325" cy="1678395"/>
        </a:xfrm>
        <a:prstGeom prst="rect">
          <a:avLst/>
        </a:prstGeom>
        <a:solidFill>
          <a:srgbClr val="F9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Fecha de publicación o difusión (entre más reciente, mejor).</a:t>
          </a:r>
          <a:endParaRPr lang="es-ES_tradnl" sz="2000" kern="1200" dirty="0"/>
        </a:p>
      </dsp:txBody>
      <dsp:txXfrm>
        <a:off x="0" y="3179007"/>
        <a:ext cx="2797325" cy="1678395"/>
      </dsp:txXfrm>
    </dsp:sp>
    <dsp:sp modelId="{7DE30B1F-12B2-AF40-B16C-41E04626BFAA}">
      <dsp:nvSpPr>
        <dsp:cNvPr id="0" name=""/>
        <dsp:cNvSpPr/>
      </dsp:nvSpPr>
      <dsp:spPr>
        <a:xfrm>
          <a:off x="5972242" y="3972491"/>
          <a:ext cx="6127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784" y="45720"/>
              </a:lnTo>
            </a:path>
          </a:pathLst>
        </a:custGeom>
        <a:noFill/>
        <a:ln w="28575" cap="rnd" cmpd="sng" algn="ctr">
          <a:solidFill>
            <a:srgbClr val="02467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6262550" y="4014994"/>
        <a:ext cx="32169" cy="6433"/>
      </dsp:txXfrm>
    </dsp:sp>
    <dsp:sp modelId="{C66C4CD6-BD23-E046-9A6D-29CE434DF91B}">
      <dsp:nvSpPr>
        <dsp:cNvPr id="0" name=""/>
        <dsp:cNvSpPr/>
      </dsp:nvSpPr>
      <dsp:spPr>
        <a:xfrm>
          <a:off x="3176717" y="3179013"/>
          <a:ext cx="2797325" cy="1678395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Que implique investigación empírica (recolección y análisis de datos).</a:t>
          </a:r>
          <a:endParaRPr lang="es-ES_tradnl" sz="2000" kern="1200" dirty="0"/>
        </a:p>
      </dsp:txBody>
      <dsp:txXfrm>
        <a:off x="3176717" y="3179013"/>
        <a:ext cx="2797325" cy="1678395"/>
      </dsp:txXfrm>
    </dsp:sp>
    <dsp:sp modelId="{5F1417A0-47A1-A747-B917-66F6E46386F4}">
      <dsp:nvSpPr>
        <dsp:cNvPr id="0" name=""/>
        <dsp:cNvSpPr/>
      </dsp:nvSpPr>
      <dsp:spPr>
        <a:xfrm>
          <a:off x="6617427" y="3179013"/>
          <a:ext cx="2797325" cy="1678395"/>
        </a:xfrm>
        <a:prstGeom prst="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Rigor y calidad del estudio (cuantitativo, cualitativo o mixto).</a:t>
          </a:r>
          <a:endParaRPr lang="es-ES_tradnl" sz="2000" kern="1200" dirty="0"/>
        </a:p>
      </dsp:txBody>
      <dsp:txXfrm>
        <a:off x="6617427" y="3179013"/>
        <a:ext cx="2797325" cy="167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4813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4813"/>
            <a:ext cx="28813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440D6C7-9BCB-264A-9D30-C93F19913A6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9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806AA-DE9F-4410-B51E-F7BAB062E6D2}" type="datetimeFigureOut">
              <a:rPr lang="es-CR" smtClean="0"/>
              <a:pPr/>
              <a:t>6/10/17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733425"/>
            <a:ext cx="6521450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8125" cy="4402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CF16-6457-4D4E-8E2C-D46C127F75D3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867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3229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/>
              <a:t>FlatIcon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27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945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80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FlatIcon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851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Creado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Freepik</a:t>
            </a:r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pPr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843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Creado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Freepik</a:t>
            </a:r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pPr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9274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Creado por </a:t>
            </a:r>
            <a:r>
              <a:rPr lang="es-ES_tradnl" dirty="0" err="1" smtClean="0"/>
              <a:t>FlatIcon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pPr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842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Creado por </a:t>
            </a:r>
            <a:r>
              <a:rPr lang="es-ES_tradnl" dirty="0" err="1" smtClean="0"/>
              <a:t>Vectors</a:t>
            </a:r>
            <a:r>
              <a:rPr lang="es-ES_tradnl" dirty="0" smtClean="0"/>
              <a:t> </a:t>
            </a:r>
            <a:r>
              <a:rPr lang="es-ES_tradnl" dirty="0" err="1" smtClean="0"/>
              <a:t>Market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pPr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509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Creado por </a:t>
            </a:r>
            <a:r>
              <a:rPr lang="es-ES_tradnl" dirty="0" err="1" smtClean="0"/>
              <a:t>Freepik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pPr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3471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71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CR"/>
              <a:t>Haga clic para cambiar el estilo de título	</a:t>
            </a:r>
          </a:p>
        </p:txBody>
      </p:sp>
      <p:sp>
        <p:nvSpPr>
          <p:cNvPr id="1771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CR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5937-C767-0E4C-BC3F-68F9B37E8AB0}" type="slidenum">
              <a:rPr lang="es-CR"/>
              <a:pPr/>
              <a:t>‹Nr.›</a:t>
            </a:fld>
            <a:endParaRPr lang="es-CR"/>
          </a:p>
        </p:txBody>
      </p:sp>
      <p:pic>
        <p:nvPicPr>
          <p:cNvPr id="47" name="12 Imagen" descr="Imagen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9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DB48A-693D-B842-9918-38EF24C368D0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77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E1115-F0E2-2046-862A-D0E1C96F3A6E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47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37AC6-F21F-0F48-9AD1-2CEB55C0FBAD}" type="slidenum">
              <a:rPr lang="es-CR"/>
              <a:pPr/>
              <a:t>‹Nr.›</a:t>
            </a:fld>
            <a:endParaRPr lang="es-CR"/>
          </a:p>
        </p:txBody>
      </p:sp>
      <p:pic>
        <p:nvPicPr>
          <p:cNvPr id="8" name="12 Imagen" descr="Imagen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2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  <a:effectLst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0B025-ECF8-3242-B06C-34B1121B92F8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02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6690E-F32C-0344-818A-E7E93B852E26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0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76320" cy="1143000"/>
          </a:xfrm>
        </p:spPr>
        <p:txBody>
          <a:bodyPr/>
          <a:lstStyle>
            <a:lvl1pPr algn="l">
              <a:defRPr sz="4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68A23-D805-544D-A151-EF9940A1A3BF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445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84299" cy="1143000"/>
          </a:xfrm>
        </p:spPr>
        <p:txBody>
          <a:bodyPr/>
          <a:lstStyle>
            <a:lvl1pPr algn="l">
              <a:defRPr sz="4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7A1B3-8598-0A41-B80F-B80C505B33BF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235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9CBE9-52B2-1243-8534-BE95EBFAC5C0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48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2802B-F9E5-794C-BF1E-64580BF8A7B4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6381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8C2D4-3805-DB4C-8A8A-74CEC804BC72}" type="slidenum">
              <a:rPr lang="es-CR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134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516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61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1761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61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cambiar el estilo de título	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modificar el estilo de texto del patrón</a:t>
            </a:r>
          </a:p>
          <a:p>
            <a:pPr lvl="1"/>
            <a:r>
              <a:rPr lang="es-CR"/>
              <a:t>Segundo nivel</a:t>
            </a:r>
          </a:p>
          <a:p>
            <a:pPr lvl="2"/>
            <a:r>
              <a:rPr lang="es-CR"/>
              <a:t>Tercer nivel</a:t>
            </a:r>
          </a:p>
          <a:p>
            <a:pPr lvl="3"/>
            <a:r>
              <a:rPr lang="es-CR"/>
              <a:t>Cuarto nivel</a:t>
            </a:r>
          </a:p>
          <a:p>
            <a:pPr lvl="4"/>
            <a:r>
              <a:rPr lang="es-CR"/>
              <a:t>Quinto nivel</a:t>
            </a: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6DED3B-670F-0D44-A1C3-515D1F3983FB}" type="slidenum">
              <a:rPr lang="es-CR"/>
              <a:pPr/>
              <a:t>‹Nr.›</a:t>
            </a:fld>
            <a:endParaRPr lang="es-CR"/>
          </a:p>
        </p:txBody>
      </p:sp>
      <p:pic>
        <p:nvPicPr>
          <p:cNvPr id="47" name="12 Imagen" descr="Imagen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9856" y="1663578"/>
            <a:ext cx="6575378" cy="504056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s-CR" sz="6000" b="1" u="sng" dirty="0" smtClean="0">
                <a:solidFill>
                  <a:srgbClr val="02467C"/>
                </a:solidFill>
                <a:effectLst/>
              </a:rPr>
              <a:t>Teoría</a:t>
            </a:r>
            <a:r>
              <a:rPr lang="es-CR" sz="6000" b="1" dirty="0" smtClean="0">
                <a:solidFill>
                  <a:srgbClr val="02467C"/>
                </a:solidFill>
                <a:effectLst/>
              </a:rPr>
              <a:t>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s-CR" sz="4000" dirty="0" smtClean="0">
                <a:solidFill>
                  <a:srgbClr val="02467C"/>
                </a:solidFill>
                <a:effectLst/>
              </a:rPr>
              <a:t>Conjunto </a:t>
            </a:r>
            <a:r>
              <a:rPr lang="es-CR" sz="4000" dirty="0">
                <a:solidFill>
                  <a:srgbClr val="02467C"/>
                </a:solidFill>
                <a:effectLst/>
              </a:rPr>
              <a:t>de </a:t>
            </a:r>
            <a:r>
              <a:rPr lang="es-CR" sz="4000" dirty="0" smtClean="0">
                <a:solidFill>
                  <a:srgbClr val="02467C"/>
                </a:solidFill>
                <a:effectLst/>
              </a:rPr>
              <a:t>proposiciones interrelacionadas</a:t>
            </a:r>
            <a:r>
              <a:rPr lang="es-CR" sz="4000" dirty="0">
                <a:solidFill>
                  <a:srgbClr val="02467C"/>
                </a:solidFill>
                <a:effectLst/>
              </a:rPr>
              <a:t>, capaces de </a:t>
            </a:r>
            <a:r>
              <a:rPr lang="es-CR" sz="4000" dirty="0" smtClean="0">
                <a:solidFill>
                  <a:srgbClr val="02467C"/>
                </a:solidFill>
                <a:effectLst/>
              </a:rPr>
              <a:t>explicar por </a:t>
            </a:r>
            <a:r>
              <a:rPr lang="es-CR" sz="4000" dirty="0">
                <a:solidFill>
                  <a:srgbClr val="02467C"/>
                </a:solidFill>
                <a:effectLst/>
              </a:rPr>
              <a:t>qué y cómo ocurre un fenómeno.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628800"/>
            <a:ext cx="3793706" cy="3793706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5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6223"/>
            <a:ext cx="12192000" cy="844590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1477C"/>
                </a:solidFill>
                <a:effectLst/>
              </a:rPr>
              <a:t>REVISIÓN DE LA LITERATURA</a:t>
            </a:r>
            <a:endParaRPr lang="es-CR" sz="4000" b="1" dirty="0">
              <a:solidFill>
                <a:srgbClr val="0147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20700">
              <a:spcAft>
                <a:spcPts val="1200"/>
              </a:spcAft>
              <a:buClr>
                <a:srgbClr val="F92F3F"/>
              </a:buClr>
              <a:buFont typeface="LucidaGrande" charset="0"/>
              <a:buChar char="►"/>
            </a:pP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Consiste en </a:t>
            </a:r>
            <a:r>
              <a:rPr lang="es-CR" sz="2800" b="1" dirty="0">
                <a:solidFill>
                  <a:schemeClr val="accent4">
                    <a:lumMod val="25000"/>
                  </a:schemeClr>
                </a:solidFill>
                <a:effectLst/>
              </a:rPr>
              <a:t>detectar, consultar y obtener </a:t>
            </a: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la bibliografía y otros materiales útiles para los propósitos del estudio, de los cuales se extrae y recopila información relevante y necesaria para el problema de investigación.</a:t>
            </a:r>
          </a:p>
          <a:p>
            <a:pPr marL="536575" indent="-520700">
              <a:spcAft>
                <a:spcPts val="1200"/>
              </a:spcAft>
              <a:buClr>
                <a:srgbClr val="F92F3F"/>
              </a:buClr>
              <a:buFont typeface="LucidaGrande" charset="0"/>
              <a:buChar char="►"/>
            </a:pP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Primero, </a:t>
            </a:r>
            <a:r>
              <a:rPr lang="es-CR" sz="28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consultar </a:t>
            </a: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a expertos.</a:t>
            </a:r>
          </a:p>
          <a:p>
            <a:pPr marL="536575" indent="-520700">
              <a:spcAft>
                <a:spcPts val="1200"/>
              </a:spcAft>
              <a:buClr>
                <a:srgbClr val="F92F3F"/>
              </a:buClr>
              <a:buFont typeface="LucidaGrande" charset="0"/>
              <a:buChar char="►"/>
            </a:pP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Luego, recurrir a fuentes primarias: </a:t>
            </a:r>
            <a:r>
              <a:rPr lang="es-CR" sz="28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Libros</a:t>
            </a: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, artículos de revistas científica, ponencias o trabajos presentados en congresos, simposios o eventos similares </a:t>
            </a:r>
            <a:r>
              <a:rPr lang="es-CR" sz="2400" b="1" i="1" dirty="0">
                <a:solidFill>
                  <a:srgbClr val="F92F3F"/>
                </a:solidFill>
                <a:effectLst/>
              </a:rPr>
              <a:t>(apoyarse en el uso de palabras clave y buscar en bases de datos apropiadas).</a:t>
            </a:r>
            <a:endParaRPr lang="es-CR" sz="2800" b="1" i="1" dirty="0">
              <a:solidFill>
                <a:srgbClr val="F92F3F"/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27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12192000" cy="918938"/>
          </a:xfrm>
        </p:spPr>
        <p:txBody>
          <a:bodyPr/>
          <a:lstStyle/>
          <a:p>
            <a:r>
              <a:rPr lang="es-CR" sz="3600" b="1" dirty="0" smtClean="0">
                <a:solidFill>
                  <a:srgbClr val="01477C"/>
                </a:solidFill>
                <a:effectLst/>
              </a:rPr>
              <a:t>PARA ANALIZAR </a:t>
            </a:r>
            <a:r>
              <a:rPr lang="es-CR" sz="3600" b="1" dirty="0" smtClean="0">
                <a:solidFill>
                  <a:srgbClr val="01477C"/>
                </a:solidFill>
                <a:effectLst/>
              </a:rPr>
              <a:t>REFERENCIAS,</a:t>
            </a:r>
            <a:r>
              <a:rPr lang="es-CR" sz="3600" b="1" dirty="0" smtClean="0">
                <a:solidFill>
                  <a:srgbClr val="01477C"/>
                </a:solidFill>
                <a:effectLst/>
              </a:rPr>
              <a:t/>
            </a:r>
            <a:br>
              <a:rPr lang="es-CR" sz="3600" b="1" dirty="0" smtClean="0">
                <a:solidFill>
                  <a:srgbClr val="01477C"/>
                </a:solidFill>
                <a:effectLst/>
              </a:rPr>
            </a:br>
            <a:r>
              <a:rPr lang="es-CR" sz="3600" b="1" dirty="0" smtClean="0">
                <a:solidFill>
                  <a:srgbClr val="01477C"/>
                </a:solidFill>
                <a:effectLst/>
              </a:rPr>
              <a:t> TOMAR EN CUENTA</a:t>
            </a:r>
            <a:endParaRPr lang="es-CR" sz="3600" b="1" dirty="0">
              <a:solidFill>
                <a:srgbClr val="01477C"/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5675823"/>
              </p:ext>
            </p:extLst>
          </p:nvPr>
        </p:nvGraphicFramePr>
        <p:xfrm>
          <a:off x="1421439" y="1253732"/>
          <a:ext cx="969360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71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336" y="1052736"/>
            <a:ext cx="12072664" cy="1143000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1477C"/>
                </a:solidFill>
                <a:effectLst/>
              </a:rPr>
              <a:t>¿QUÉ PUEDE REVELAR</a:t>
            </a:r>
            <a:br>
              <a:rPr lang="es-CR" sz="4000" b="1" dirty="0" smtClean="0">
                <a:solidFill>
                  <a:srgbClr val="01477C"/>
                </a:solidFill>
                <a:effectLst/>
              </a:rPr>
            </a:br>
            <a:r>
              <a:rPr lang="es-CR" sz="4000" b="1" dirty="0" smtClean="0">
                <a:solidFill>
                  <a:srgbClr val="01477C"/>
                </a:solidFill>
                <a:effectLst/>
              </a:rPr>
              <a:t> LA REVISIÓN DE LITERATURA? </a:t>
            </a:r>
            <a:r>
              <a:rPr lang="es-CR" sz="2000" b="1" dirty="0" smtClean="0">
                <a:solidFill>
                  <a:srgbClr val="01477C"/>
                </a:solidFill>
                <a:effectLst/>
              </a:rPr>
              <a:t>(1-2)</a:t>
            </a:r>
            <a:endParaRPr lang="es-CR" b="1" dirty="0">
              <a:solidFill>
                <a:srgbClr val="0147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3080" y="2553604"/>
            <a:ext cx="10585176" cy="3096344"/>
          </a:xfrm>
        </p:spPr>
        <p:txBody>
          <a:bodyPr/>
          <a:lstStyle/>
          <a:p>
            <a:pPr marL="585788" indent="-585788">
              <a:spcAft>
                <a:spcPts val="1200"/>
              </a:spcAft>
              <a:buClr>
                <a:srgbClr val="FF0000"/>
              </a:buClr>
              <a:buFont typeface="HiraKakuProN-W3" charset="-128"/>
              <a:buChar char="☀"/>
            </a:pPr>
            <a:r>
              <a:rPr lang="es-CR" dirty="0">
                <a:solidFill>
                  <a:schemeClr val="accent4">
                    <a:lumMod val="25000"/>
                  </a:schemeClr>
                </a:solidFill>
                <a:effectLst/>
              </a:rPr>
              <a:t>Que existe una teoría completamente desarrollada, con abundante evidencia </a:t>
            </a:r>
            <a:r>
              <a:rPr lang="es-CR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empírica y </a:t>
            </a:r>
            <a:r>
              <a:rPr lang="es-CR" dirty="0">
                <a:solidFill>
                  <a:schemeClr val="accent4">
                    <a:lumMod val="25000"/>
                  </a:schemeClr>
                </a:solidFill>
                <a:effectLst/>
              </a:rPr>
              <a:t>que </a:t>
            </a:r>
            <a:r>
              <a:rPr lang="es-CR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se aplica </a:t>
            </a:r>
            <a:r>
              <a:rPr lang="es-CR" dirty="0">
                <a:solidFill>
                  <a:schemeClr val="accent4">
                    <a:lumMod val="25000"/>
                  </a:schemeClr>
                </a:solidFill>
                <a:effectLst/>
              </a:rPr>
              <a:t>a nuestro problema de investigación.</a:t>
            </a:r>
          </a:p>
          <a:p>
            <a:pPr marL="585788" indent="-585788">
              <a:spcAft>
                <a:spcPts val="1200"/>
              </a:spcAft>
              <a:buClr>
                <a:srgbClr val="FF0000"/>
              </a:buClr>
              <a:buFont typeface="HiraKakuProN-W3" charset="-128"/>
              <a:buChar char="☀"/>
            </a:pPr>
            <a:r>
              <a:rPr lang="es-CR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Que </a:t>
            </a:r>
            <a:r>
              <a:rPr lang="es-CR" dirty="0">
                <a:solidFill>
                  <a:schemeClr val="accent4">
                    <a:lumMod val="25000"/>
                  </a:schemeClr>
                </a:solidFill>
                <a:effectLst/>
              </a:rPr>
              <a:t>hay varias teorías que se aplican a nuestro problema de investigación</a:t>
            </a:r>
            <a:r>
              <a:rPr lang="es-CR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.</a:t>
            </a:r>
            <a:endParaRPr lang="es-CR" dirty="0">
              <a:solidFill>
                <a:schemeClr val="accent4">
                  <a:lumMod val="25000"/>
                </a:schemeClr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47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59" y="576223"/>
            <a:ext cx="12163541" cy="1143000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1477C"/>
                </a:solidFill>
                <a:effectLst/>
              </a:rPr>
              <a:t>¿QUÉ PUEDE REVELAR</a:t>
            </a:r>
            <a:br>
              <a:rPr lang="es-CR" sz="4000" b="1" dirty="0" smtClean="0">
                <a:solidFill>
                  <a:srgbClr val="01477C"/>
                </a:solidFill>
                <a:effectLst/>
              </a:rPr>
            </a:br>
            <a:r>
              <a:rPr lang="es-CR" sz="4000" b="1" dirty="0" smtClean="0">
                <a:solidFill>
                  <a:srgbClr val="01477C"/>
                </a:solidFill>
                <a:effectLst/>
              </a:rPr>
              <a:t> LA REVISIÓN DE LITERATURA? </a:t>
            </a:r>
            <a:r>
              <a:rPr lang="es-CR" sz="1800" b="1" dirty="0" smtClean="0">
                <a:solidFill>
                  <a:srgbClr val="01477C"/>
                </a:solidFill>
                <a:effectLst/>
              </a:rPr>
              <a:t>(2-2)</a:t>
            </a:r>
            <a:endParaRPr lang="es-CR" sz="4000" b="1" dirty="0">
              <a:solidFill>
                <a:srgbClr val="0147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608" y="1894230"/>
            <a:ext cx="11161240" cy="4530725"/>
          </a:xfrm>
        </p:spPr>
        <p:txBody>
          <a:bodyPr/>
          <a:lstStyle/>
          <a:p>
            <a:pPr marL="536575" indent="-525463">
              <a:spcAft>
                <a:spcPts val="1200"/>
              </a:spcAft>
              <a:buClr>
                <a:srgbClr val="FF0000"/>
              </a:buClr>
              <a:buFont typeface="HiraKakuProN-W3" charset="-128"/>
              <a:buChar char="☀"/>
            </a:pP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Que hay “piezas y trozos” de teoría con cierto respaldo empírico, que sugieren variables potencialmente importantes y que se aplican a nuestro problema de investigación (pueden ser generalizaciones empíricas e hipótesis con apoyo de algunos estudios).</a:t>
            </a:r>
          </a:p>
          <a:p>
            <a:pPr marL="536575" indent="-525463">
              <a:spcAft>
                <a:spcPts val="1200"/>
              </a:spcAft>
              <a:buClr>
                <a:srgbClr val="FF0000"/>
              </a:buClr>
              <a:buFont typeface="HiraKakuProN-W3" charset="-128"/>
              <a:buChar char="☀"/>
            </a:pP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Que hay descubrimientos interesantes, pero parciales, sin llegar a ajustarse a una teoría.</a:t>
            </a:r>
          </a:p>
          <a:p>
            <a:pPr marL="536575" indent="-525463">
              <a:spcAft>
                <a:spcPts val="1200"/>
              </a:spcAft>
              <a:buClr>
                <a:srgbClr val="FF0000"/>
              </a:buClr>
              <a:buFont typeface="HiraKakuProN-W3" charset="-128"/>
              <a:buChar char="☀"/>
            </a:pPr>
            <a:r>
              <a:rPr lang="es-CR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Que sólo existen guías aún no estudiadas e ideas vagamente relacionadas con el problema de investigación.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29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8640" y="2708920"/>
            <a:ext cx="7128792" cy="2952328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LucidaGrande" charset="0"/>
              <a:buChar char="▸"/>
            </a:pPr>
            <a:r>
              <a:rPr lang="es-ES" sz="4000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" charset="0"/>
                <a:cs typeface="Arial" charset="0"/>
              </a:rPr>
              <a:t>Construcción </a:t>
            </a:r>
            <a:r>
              <a:rPr lang="es-ES" sz="4000" dirty="0">
                <a:solidFill>
                  <a:schemeClr val="accent4">
                    <a:lumMod val="25000"/>
                  </a:schemeClr>
                </a:solidFill>
                <a:effectLst/>
                <a:latin typeface="Arial" charset="0"/>
                <a:cs typeface="Arial" charset="0"/>
              </a:rPr>
              <a:t>de mapas conceptuales</a:t>
            </a: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LucidaGrande" charset="0"/>
              <a:buChar char="▸"/>
            </a:pPr>
            <a:r>
              <a:rPr lang="es-ES" sz="4000" dirty="0">
                <a:solidFill>
                  <a:schemeClr val="accent4">
                    <a:lumMod val="25000"/>
                  </a:schemeClr>
                </a:solidFill>
                <a:effectLst/>
                <a:latin typeface="Arial" charset="0"/>
                <a:cs typeface="Arial" charset="0"/>
              </a:rPr>
              <a:t>Comparación de teorías</a:t>
            </a:r>
            <a:endParaRPr lang="es-ES_tradnl" sz="4000" dirty="0" smtClean="0">
              <a:solidFill>
                <a:schemeClr val="accent4">
                  <a:lumMod val="2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4000" b="1" i="1" dirty="0">
              <a:solidFill>
                <a:schemeClr val="bg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50528" y="1768112"/>
            <a:ext cx="8580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buNone/>
            </a:pPr>
            <a:r>
              <a:rPr lang="es-ES" sz="4000" dirty="0">
                <a:solidFill>
                  <a:srgbClr val="01477C"/>
                </a:solidFill>
              </a:rPr>
              <a:t>CAJA DE HERRAMIENTAS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5" y="1756353"/>
            <a:ext cx="3586212" cy="358621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6268"/>
            <a:ext cx="6740013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13" y="2596234"/>
            <a:ext cx="1506215" cy="1512168"/>
          </a:xfrm>
          <a:prstGeom prst="rect">
            <a:avLst/>
          </a:prstGeom>
          <a:effectLst/>
        </p:spPr>
      </p:pic>
      <p:grpSp>
        <p:nvGrpSpPr>
          <p:cNvPr id="12" name="Agrupar 11"/>
          <p:cNvGrpSpPr/>
          <p:nvPr/>
        </p:nvGrpSpPr>
        <p:grpSpPr>
          <a:xfrm>
            <a:off x="7248128" y="2708920"/>
            <a:ext cx="4392488" cy="2880320"/>
            <a:chOff x="7248128" y="2708920"/>
            <a:chExt cx="4392488" cy="2880320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7248128" y="2924944"/>
              <a:ext cx="648072" cy="93610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charset="0"/>
                <a:buBlip>
                  <a:blip r:embed="rId5"/>
                </a:buBlip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charset="0"/>
                <a:buBlip>
                  <a:blip r:embed="rId6"/>
                </a:buBlip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lang="es-ES_tradnl" sz="6000" kern="0" dirty="0" smtClean="0">
                  <a:solidFill>
                    <a:srgbClr val="F92F3F"/>
                  </a:solidFill>
                  <a:effectLst/>
                  <a:latin typeface="Arial" charset="0"/>
                  <a:cs typeface="Arial" charset="0"/>
                </a:rPr>
                <a:t>▸</a:t>
              </a:r>
              <a:endParaRPr lang="es-ES_tradnl" sz="6000" b="1" kern="0" dirty="0">
                <a:solidFill>
                  <a:srgbClr val="F92F3F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7896200" y="2708920"/>
              <a:ext cx="3744416" cy="2880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charset="0"/>
                <a:buBlip>
                  <a:blip r:embed="rId5"/>
                </a:buBlip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charset="0"/>
                <a:buBlip>
                  <a:blip r:embed="rId6"/>
                </a:buBlip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None/>
              </a:pPr>
              <a:r>
                <a:rPr lang="es-ES" sz="3000" b="0" kern="0" dirty="0" smtClean="0">
                  <a:solidFill>
                    <a:schemeClr val="accent4">
                      <a:lumMod val="25000"/>
                    </a:schemeClr>
                  </a:solidFill>
                  <a:effectLst/>
                  <a:latin typeface="Arial" charset="0"/>
                  <a:cs typeface="Arial" charset="0"/>
                </a:rPr>
                <a:t>Revisar material:  </a:t>
              </a:r>
            </a:p>
            <a:p>
              <a:pPr marL="0" indent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None/>
              </a:pPr>
              <a:r>
                <a:rPr lang="es-ES" sz="3000" i="1" kern="0" dirty="0" smtClean="0">
                  <a:solidFill>
                    <a:schemeClr val="accent4">
                      <a:lumMod val="25000"/>
                    </a:schemeClr>
                  </a:solidFill>
                  <a:effectLst/>
                  <a:latin typeface="Arial" charset="0"/>
                  <a:cs typeface="Arial" charset="0"/>
                </a:rPr>
                <a:t>“El arte de elaborar el estado del arte”</a:t>
              </a:r>
              <a:endParaRPr lang="es-ES_tradnl" sz="3000" i="1" kern="0" dirty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32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1464" y="3376155"/>
            <a:ext cx="95410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200" b="0" dirty="0" smtClean="0">
                <a:solidFill>
                  <a:srgbClr val="02467C"/>
                </a:solidFill>
              </a:rPr>
              <a:t>“Todo </a:t>
            </a:r>
            <a:r>
              <a:rPr lang="es-CR" sz="3200" b="0" dirty="0">
                <a:solidFill>
                  <a:srgbClr val="02467C"/>
                </a:solidFill>
              </a:rPr>
              <a:t>mapa conceptual responde a una pregunta de enfoque, esto es, una pregunta que claramente especifique el problema o asunto que el mapa conceptual debe tratar de </a:t>
            </a:r>
            <a:r>
              <a:rPr lang="es-CR" sz="3200" b="0" dirty="0" smtClean="0">
                <a:solidFill>
                  <a:srgbClr val="02467C"/>
                </a:solidFill>
              </a:rPr>
              <a:t>resolver</a:t>
            </a:r>
            <a:r>
              <a:rPr lang="es-CR" sz="3200" b="0" dirty="0" smtClean="0">
                <a:solidFill>
                  <a:srgbClr val="02467C"/>
                </a:solidFill>
              </a:rPr>
              <a:t>.”</a:t>
            </a:r>
            <a:r>
              <a:rPr lang="es-CR" sz="2200" b="0" dirty="0">
                <a:solidFill>
                  <a:srgbClr val="02467C"/>
                </a:solidFill>
              </a:rPr>
              <a:t> </a:t>
            </a:r>
            <a:endParaRPr lang="es-CR" sz="2200" b="0" dirty="0" smtClean="0">
              <a:solidFill>
                <a:srgbClr val="02467C"/>
              </a:solidFill>
            </a:endParaRPr>
          </a:p>
          <a:p>
            <a:pPr algn="ctr"/>
            <a:endParaRPr lang="es-CR" sz="2200" b="0" dirty="0" smtClean="0">
              <a:solidFill>
                <a:srgbClr val="02467C"/>
              </a:solidFill>
            </a:endParaRPr>
          </a:p>
          <a:p>
            <a:pPr algn="ctr"/>
            <a:r>
              <a:rPr lang="es-CR" sz="2000" b="0" dirty="0" smtClean="0">
                <a:solidFill>
                  <a:srgbClr val="02467C"/>
                </a:solidFill>
              </a:rPr>
              <a:t>(</a:t>
            </a:r>
            <a:r>
              <a:rPr lang="es-CR" sz="2000" b="0" dirty="0">
                <a:solidFill>
                  <a:srgbClr val="02467C"/>
                </a:solidFill>
              </a:rPr>
              <a:t>Cañas &amp; Novak, 2014)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 bwMode="auto">
          <a:xfrm>
            <a:off x="0" y="999892"/>
            <a:ext cx="12192000" cy="1853043"/>
          </a:xfrm>
          <a:prstGeom prst="roundRect">
            <a:avLst>
              <a:gd name="adj" fmla="val 0"/>
            </a:avLst>
          </a:prstGeom>
          <a:solidFill>
            <a:srgbClr val="84D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00" algn="ctr"/>
            <a:endParaRPr lang="es-ES" sz="2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17500" algn="ctr"/>
            <a:r>
              <a:rPr lang="es-E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</a:t>
            </a:r>
            <a:r>
              <a:rPr lang="es-E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mapas conceptuales son herramientas gráficas </a:t>
            </a:r>
            <a:endParaRPr lang="es-ES" sz="3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17500" algn="ctr"/>
            <a:r>
              <a:rPr lang="es-E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</a:t>
            </a:r>
            <a:r>
              <a:rPr lang="es-E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organizar y representar el </a:t>
            </a:r>
            <a:r>
              <a:rPr lang="es-E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conocimiento</a:t>
            </a:r>
            <a:endParaRPr lang="es-CR" sz="3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43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map.ihmc.us/docs/img/CmapSobreCmaps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426" y="1556792"/>
            <a:ext cx="8768062" cy="5157192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 bwMode="auto">
          <a:xfrm>
            <a:off x="6023992" y="1268760"/>
            <a:ext cx="1440160" cy="194421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/>
          </a:p>
        </p:txBody>
      </p:sp>
      <p:sp>
        <p:nvSpPr>
          <p:cNvPr id="8" name="7 CuadroTexto"/>
          <p:cNvSpPr txBox="1"/>
          <p:nvPr/>
        </p:nvSpPr>
        <p:spPr>
          <a:xfrm>
            <a:off x="7432284" y="1013533"/>
            <a:ext cx="212109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PROPOSICIONES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3935760" y="1844824"/>
            <a:ext cx="1440160" cy="50405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/>
          </a:p>
        </p:txBody>
      </p:sp>
      <p:sp>
        <p:nvSpPr>
          <p:cNvPr id="10" name="9 CuadroTexto"/>
          <p:cNvSpPr txBox="1"/>
          <p:nvPr/>
        </p:nvSpPr>
        <p:spPr>
          <a:xfrm>
            <a:off x="1501330" y="1539575"/>
            <a:ext cx="24630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PALABRAS ENLACE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2361808" y="4243669"/>
            <a:ext cx="1152128" cy="64807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/>
          </a:p>
        </p:txBody>
      </p:sp>
      <p:sp>
        <p:nvSpPr>
          <p:cNvPr id="12" name="11 CuadroTexto"/>
          <p:cNvSpPr txBox="1"/>
          <p:nvPr/>
        </p:nvSpPr>
        <p:spPr>
          <a:xfrm>
            <a:off x="756441" y="3938196"/>
            <a:ext cx="16424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CONCEPTOS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03512" y="2492897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rgbClr val="00CC00"/>
                </a:solidFill>
              </a:rPr>
              <a:t>1972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91344" y="314613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dirty="0">
                <a:solidFill>
                  <a:srgbClr val="02467C"/>
                </a:solidFill>
              </a:rPr>
              <a:t>Mapas conceptuales: gráficamente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205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51384" y="1103379"/>
            <a:ext cx="113052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Clr>
                <a:srgbClr val="FF0000"/>
              </a:buClr>
              <a:buFont typeface="LucidaGrande" charset="0"/>
              <a:buChar char="▪"/>
            </a:pPr>
            <a:r>
              <a:rPr lang="es-ES" sz="2800" dirty="0">
                <a:solidFill>
                  <a:srgbClr val="FF0000"/>
                </a:solidFill>
              </a:rPr>
              <a:t>ESTRUCTURA </a:t>
            </a:r>
            <a:r>
              <a:rPr lang="es-ES" sz="2800" dirty="0" smtClean="0">
                <a:solidFill>
                  <a:srgbClr val="FF0000"/>
                </a:solidFill>
              </a:rPr>
              <a:t>PROPOSICIONAL: </a:t>
            </a:r>
            <a:r>
              <a:rPr lang="es-ES" sz="2800" b="0" dirty="0">
                <a:solidFill>
                  <a:schemeClr val="accent4">
                    <a:lumMod val="25000"/>
                  </a:schemeClr>
                </a:solidFill>
              </a:rPr>
              <a:t>Los mapas conceptuales expresan explícitamente las relaciones más relevantes entre un conjunto de </a:t>
            </a:r>
            <a:r>
              <a:rPr lang="es-ES" sz="2800" b="0" dirty="0" smtClean="0">
                <a:solidFill>
                  <a:schemeClr val="accent4">
                    <a:lumMod val="25000"/>
                  </a:schemeClr>
                </a:solidFill>
              </a:rPr>
              <a:t>conceptos</a:t>
            </a:r>
            <a:endParaRPr lang="es-ES" sz="2800" b="0" dirty="0">
              <a:solidFill>
                <a:schemeClr val="accent4">
                  <a:lumMod val="25000"/>
                </a:schemeClr>
              </a:solidFill>
            </a:endParaRPr>
          </a:p>
          <a:p>
            <a:pPr marL="457200" indent="-457200">
              <a:spcAft>
                <a:spcPts val="2400"/>
              </a:spcAft>
              <a:buClr>
                <a:srgbClr val="FF0000"/>
              </a:buClr>
              <a:buFont typeface="LucidaGrande" charset="0"/>
              <a:buChar char="▪"/>
            </a:pPr>
            <a:r>
              <a:rPr lang="es-ES" sz="2800" dirty="0">
                <a:solidFill>
                  <a:srgbClr val="FF0000"/>
                </a:solidFill>
              </a:rPr>
              <a:t>ESTRUCTURA </a:t>
            </a:r>
            <a:r>
              <a:rPr lang="es-ES" sz="2800" dirty="0" smtClean="0">
                <a:solidFill>
                  <a:srgbClr val="FF0000"/>
                </a:solidFill>
              </a:rPr>
              <a:t>JERÁRQUICA: </a:t>
            </a:r>
            <a:r>
              <a:rPr lang="es-ES" sz="2800" b="0" dirty="0">
                <a:solidFill>
                  <a:schemeClr val="accent4">
                    <a:lumMod val="25000"/>
                  </a:schemeClr>
                </a:solidFill>
              </a:rPr>
              <a:t> los más generales están "arriba" en la jerarquía y los conceptos más específicos, menos generales, se encuentran jerárquicamente más </a:t>
            </a:r>
            <a:r>
              <a:rPr lang="es-ES" sz="2800" b="0" dirty="0" smtClean="0">
                <a:solidFill>
                  <a:schemeClr val="accent4">
                    <a:lumMod val="25000"/>
                  </a:schemeClr>
                </a:solidFill>
              </a:rPr>
              <a:t>abajo</a:t>
            </a:r>
            <a:endParaRPr lang="es-ES" sz="2800" b="0" dirty="0">
              <a:solidFill>
                <a:schemeClr val="accent4">
                  <a:lumMod val="25000"/>
                </a:schemeClr>
              </a:solidFill>
            </a:endParaRPr>
          </a:p>
          <a:p>
            <a:pPr marL="457200" indent="-457200">
              <a:spcAft>
                <a:spcPts val="2400"/>
              </a:spcAft>
              <a:buClr>
                <a:srgbClr val="FF0000"/>
              </a:buClr>
              <a:buFont typeface="LucidaGrande" charset="0"/>
              <a:buChar char="▪"/>
            </a:pPr>
            <a:r>
              <a:rPr lang="es-ES" sz="2800" dirty="0">
                <a:solidFill>
                  <a:srgbClr val="FF0000"/>
                </a:solidFill>
              </a:rPr>
              <a:t>ASPECTO </a:t>
            </a:r>
            <a:r>
              <a:rPr lang="es-ES" sz="2800" dirty="0" smtClean="0">
                <a:solidFill>
                  <a:srgbClr val="FF0000"/>
                </a:solidFill>
              </a:rPr>
              <a:t>GRÁFICO</a:t>
            </a:r>
            <a:endParaRPr lang="es-ES" sz="2800" b="0" dirty="0">
              <a:solidFill>
                <a:schemeClr val="accent4">
                  <a:lumMod val="25000"/>
                </a:schemeClr>
              </a:solidFill>
            </a:endParaRPr>
          </a:p>
          <a:p>
            <a:pPr marL="457200" indent="-457200">
              <a:spcAft>
                <a:spcPts val="2400"/>
              </a:spcAft>
              <a:buClr>
                <a:srgbClr val="FF0000"/>
              </a:buClr>
              <a:buFont typeface="LucidaGrande" charset="0"/>
              <a:buChar char="▪"/>
            </a:pPr>
            <a:r>
              <a:rPr lang="es-ES" sz="2800" dirty="0">
                <a:solidFill>
                  <a:srgbClr val="FF0000"/>
                </a:solidFill>
              </a:rPr>
              <a:t>PREGUNTA DE ENFOQUE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76120" y="57624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R" b="0" dirty="0">
                <a:solidFill>
                  <a:schemeClr val="tx1">
                    <a:lumMod val="50000"/>
                  </a:schemeClr>
                </a:solidFill>
              </a:rPr>
              <a:t>Alberto J. Cañas y Joseph D Novak (2014)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47529" y="476672"/>
            <a:ext cx="502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dirty="0"/>
              <a:t>Mapas conceptuales: claves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65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988840"/>
            <a:ext cx="10729192" cy="338455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" charset="0"/>
              <a:buNone/>
            </a:pPr>
            <a:endParaRPr lang="es-CR" sz="2000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9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r>
              <a:rPr lang="es-ES_tradnl" sz="2800" dirty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METODOLOGÍA DE LA </a:t>
            </a:r>
            <a:r>
              <a:rPr lang="es-ES_tradnl" sz="2800" dirty="0" smtClean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INVESTIGACIÓN</a:t>
            </a:r>
          </a:p>
          <a:p>
            <a:pPr algn="ctr" eaLnBrk="1" hangingPunct="1">
              <a:buNone/>
            </a:pPr>
            <a:r>
              <a:rPr lang="es-ES_tradnl" sz="3500" dirty="0" smtClean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 </a:t>
            </a:r>
            <a:endParaRPr lang="es-ES_tradnl" sz="3900" b="1" dirty="0" smtClean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s-ES" sz="4600" b="1" dirty="0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DESARROLLO DE LA</a:t>
            </a:r>
          </a:p>
          <a:p>
            <a:pPr algn="ctr">
              <a:buNone/>
            </a:pPr>
            <a:r>
              <a:rPr lang="es-ES" sz="4600" b="1" dirty="0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PERSPECTIVA TEÓRICA</a:t>
            </a:r>
            <a:endParaRPr lang="es-ES_tradnl" sz="4600" b="1" dirty="0" smtClean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4000" b="1" dirty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s-ES_tradnl" sz="2000" b="1" dirty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Dr. Alan Henderson García</a:t>
            </a:r>
            <a:endParaRPr lang="es-ES" sz="20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980728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95600" y="634067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0" dirty="0" smtClean="0">
                <a:solidFill>
                  <a:schemeClr val="tx1">
                    <a:lumMod val="50000"/>
                  </a:schemeClr>
                </a:solidFill>
              </a:rPr>
              <a:t>Henderson, 2014, p.23</a:t>
            </a:r>
            <a:endParaRPr lang="es-CR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279576" y="288191"/>
            <a:ext cx="7632848" cy="5805199"/>
            <a:chOff x="2279576" y="288191"/>
            <a:chExt cx="7632848" cy="580519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9576" y="576223"/>
              <a:ext cx="7488832" cy="5252322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495600" y="288191"/>
              <a:ext cx="72008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R" sz="1500" dirty="0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Ilustraci</a:t>
              </a:r>
              <a:r>
                <a:rPr lang="es-ES" sz="1500" dirty="0" err="1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ón</a:t>
              </a:r>
              <a:r>
                <a:rPr lang="es-ES" sz="1500" dirty="0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6. Relación entre desarrollo local, empresas y competitividad</a:t>
              </a:r>
              <a:endParaRPr lang="es-CR" sz="15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279576" y="5801002"/>
              <a:ext cx="763284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300" dirty="0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Fuente: </a:t>
              </a:r>
              <a:r>
                <a:rPr lang="es-ES" sz="1300" i="1" dirty="0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Elaboración propia, con base en </a:t>
              </a:r>
              <a:r>
                <a:rPr lang="es-ES" sz="1300" i="1" dirty="0" err="1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Porter</a:t>
              </a:r>
              <a:r>
                <a:rPr lang="es-ES" sz="1300" i="1" dirty="0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(1990); </a:t>
              </a:r>
              <a:r>
                <a:rPr lang="es-ES" sz="1300" i="1" dirty="0" err="1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Maillat</a:t>
              </a:r>
              <a:r>
                <a:rPr lang="es-ES" sz="1300" i="1" dirty="0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(1995) y </a:t>
              </a:r>
              <a:r>
                <a:rPr lang="es-ES" sz="1300" i="1" dirty="0" err="1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Digiovanna</a:t>
              </a:r>
              <a:r>
                <a:rPr lang="es-ES" sz="1300" i="1" dirty="0" smtClean="0">
                  <a:solidFill>
                    <a:schemeClr val="accent6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(1996).</a:t>
              </a:r>
              <a:endParaRPr lang="es-CR" sz="13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9" name="Rectángulo 8"/>
          <p:cNvSpPr/>
          <p:nvPr/>
        </p:nvSpPr>
        <p:spPr bwMode="auto">
          <a:xfrm>
            <a:off x="2207568" y="222422"/>
            <a:ext cx="7920880" cy="60148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8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3711" y="6093296"/>
            <a:ext cx="482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0" dirty="0" smtClean="0">
                <a:solidFill>
                  <a:schemeClr val="tx1">
                    <a:lumMod val="50000"/>
                  </a:schemeClr>
                </a:solidFill>
              </a:rPr>
              <a:t>Henderson, 2014, p.26</a:t>
            </a:r>
            <a:endParaRPr lang="es-CR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346427"/>
            <a:ext cx="4986250" cy="5517232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65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656692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effectLst/>
                <a:ea typeface="Times New Roman" charset="0"/>
                <a:cs typeface="Times New Roman" charset="0"/>
              </a:rPr>
              <a:t>¿</a:t>
            </a:r>
            <a:r>
              <a:rPr lang="es-ES" sz="3900" b="1" dirty="0" smtClean="0">
                <a:effectLst/>
                <a:ea typeface="Times New Roman" charset="0"/>
                <a:cs typeface="Times New Roman" charset="0"/>
              </a:rPr>
              <a:t>Qué aprendiste </a:t>
            </a:r>
            <a:r>
              <a:rPr lang="es-ES" sz="3900" b="1" dirty="0" smtClean="0">
                <a:effectLst/>
                <a:ea typeface="Times New Roman" charset="0"/>
                <a:cs typeface="Times New Roman" charset="0"/>
              </a:rPr>
              <a:t>en esta sesión?</a:t>
            </a:r>
            <a:endParaRPr lang="es-ES" sz="2000" b="1" dirty="0"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99456" y="1591570"/>
            <a:ext cx="10081120" cy="484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4 </a:t>
            </a:r>
            <a:r>
              <a:rPr lang="es-ES_tradnl" sz="2400" b="0" dirty="0"/>
              <a:t>aspectos sobre el desarrollo de la perspectiva </a:t>
            </a:r>
            <a:r>
              <a:rPr lang="es-ES_tradnl" sz="2400" b="0" dirty="0" smtClean="0"/>
              <a:t>teórica.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7 </a:t>
            </a:r>
            <a:r>
              <a:rPr lang="es-ES_tradnl" sz="2400" b="0" dirty="0"/>
              <a:t>funciones del desarrollo de la perspectiva </a:t>
            </a:r>
            <a:r>
              <a:rPr lang="es-ES_tradnl" sz="2400" b="0" dirty="0" smtClean="0"/>
              <a:t>teórica.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2 </a:t>
            </a:r>
            <a:r>
              <a:rPr lang="es-ES_tradnl" sz="2400" b="0" dirty="0"/>
              <a:t>etapas del desarrollo de la perspectiva </a:t>
            </a:r>
            <a:r>
              <a:rPr lang="es-ES_tradnl" sz="2400" b="0" dirty="0" smtClean="0"/>
              <a:t>teórica.</a:t>
            </a:r>
            <a:endParaRPr lang="es-ES_tradnl" sz="2400" b="0" dirty="0"/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La </a:t>
            </a:r>
            <a:r>
              <a:rPr lang="es-ES_tradnl" sz="2400" b="0" dirty="0"/>
              <a:t>definición de “</a:t>
            </a:r>
            <a:r>
              <a:rPr lang="es-ES_tradnl" sz="2400" b="0" dirty="0" smtClean="0"/>
              <a:t>teoría”.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3 </a:t>
            </a:r>
            <a:r>
              <a:rPr lang="es-ES_tradnl" sz="2400" b="0" dirty="0"/>
              <a:t>aspectos sobre la revisión de la </a:t>
            </a:r>
            <a:r>
              <a:rPr lang="es-ES_tradnl" sz="2400" b="0" dirty="0" smtClean="0"/>
              <a:t>literatura.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5 </a:t>
            </a:r>
            <a:r>
              <a:rPr lang="es-ES_tradnl" sz="2400" b="0" dirty="0"/>
              <a:t>aspectos a tomar en cuenta para analizar </a:t>
            </a:r>
            <a:r>
              <a:rPr lang="es-ES_tradnl" sz="2400" b="0" dirty="0" smtClean="0"/>
              <a:t>referencias.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4 </a:t>
            </a:r>
            <a:r>
              <a:rPr lang="es-ES_tradnl" sz="2400" b="0" dirty="0"/>
              <a:t>situaciones que puede revelar la revisión de </a:t>
            </a:r>
            <a:r>
              <a:rPr lang="es-ES_tradnl" sz="2400" b="0" dirty="0" smtClean="0"/>
              <a:t>literatura.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Qué </a:t>
            </a:r>
            <a:r>
              <a:rPr lang="es-ES_tradnl" sz="2400" b="0" dirty="0"/>
              <a:t>es un mapa conceptual y 4 elementos </a:t>
            </a:r>
            <a:r>
              <a:rPr lang="es-ES_tradnl" sz="2400" b="0" dirty="0" smtClean="0"/>
              <a:t>relacionados.</a:t>
            </a:r>
            <a:endParaRPr lang="es-ES" sz="2300" b="0" dirty="0"/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690" y="4464884"/>
            <a:ext cx="1757574" cy="17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268760"/>
            <a:ext cx="10729192" cy="678801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es-ES_tradnl" sz="3900" b="1" dirty="0" err="1" smtClean="0">
                <a:solidFill>
                  <a:srgbClr val="FF0000"/>
                </a:solidFill>
                <a:effectLst/>
                <a:ea typeface="Times New Roman" charset="0"/>
                <a:cs typeface="Times New Roman" charset="0"/>
              </a:rPr>
              <a:t>Recomendaci</a:t>
            </a:r>
            <a:r>
              <a:rPr lang="es-ES" sz="3900" b="1" dirty="0" err="1" smtClean="0">
                <a:solidFill>
                  <a:srgbClr val="FF0000"/>
                </a:solidFill>
                <a:effectLst/>
                <a:ea typeface="Times New Roman" charset="0"/>
                <a:cs typeface="Times New Roman" charset="0"/>
              </a:rPr>
              <a:t>ón</a:t>
            </a:r>
            <a:endParaRPr lang="es-ES_tradnl" sz="4000" b="1" dirty="0">
              <a:solidFill>
                <a:srgbClr val="FF0000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" sz="2000" b="1" dirty="0">
              <a:solidFill>
                <a:srgbClr val="FF0000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9084" y="2318102"/>
            <a:ext cx="8222888" cy="273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 fontAlgn="auto">
              <a:spcAft>
                <a:spcPts val="0"/>
              </a:spcAft>
              <a:buNone/>
            </a:pPr>
            <a:r>
              <a:rPr lang="es-ES" sz="3000" b="0" dirty="0" smtClean="0">
                <a:solidFill>
                  <a:srgbClr val="02467C"/>
                </a:solidFill>
                <a:ea typeface="Times New Roman" charset="0"/>
                <a:cs typeface="Times New Roman" charset="0"/>
              </a:rPr>
              <a:t>Esta presentación puede verla en modo de “presentación”, para aprovechar las animaciones agregadas, las cuales pretenden hacer su estudio más dinámico y a la vez facilitar la comprensión de la materia. </a:t>
            </a:r>
          </a:p>
          <a:p>
            <a:pPr marL="90488" indent="0" algn="just" fontAlgn="auto">
              <a:spcAft>
                <a:spcPts val="0"/>
              </a:spcAft>
              <a:buNone/>
            </a:pPr>
            <a:endParaRPr lang="es-ES" sz="3000" b="0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9" name="Agrupar 8"/>
          <p:cNvGrpSpPr/>
          <p:nvPr/>
        </p:nvGrpSpPr>
        <p:grpSpPr>
          <a:xfrm>
            <a:off x="5008892" y="4549291"/>
            <a:ext cx="1763272" cy="1060564"/>
            <a:chOff x="9462764" y="2204864"/>
            <a:chExt cx="1371600" cy="824983"/>
          </a:xfrm>
        </p:grpSpPr>
        <p:grpSp>
          <p:nvGrpSpPr>
            <p:cNvPr id="8" name="Agrupar 7"/>
            <p:cNvGrpSpPr/>
            <p:nvPr/>
          </p:nvGrpSpPr>
          <p:grpSpPr>
            <a:xfrm>
              <a:off x="9462764" y="2492896"/>
              <a:ext cx="1371600" cy="536951"/>
              <a:chOff x="9624392" y="2564904"/>
              <a:chExt cx="1371600" cy="536951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4392" y="2564904"/>
                <a:ext cx="1371600" cy="457200"/>
              </a:xfrm>
              <a:prstGeom prst="rect">
                <a:avLst/>
              </a:prstGeom>
            </p:spPr>
          </p:pic>
          <p:sp>
            <p:nvSpPr>
              <p:cNvPr id="7" name="Anillo 6"/>
              <p:cNvSpPr/>
              <p:nvPr/>
            </p:nvSpPr>
            <p:spPr>
              <a:xfrm>
                <a:off x="10017447" y="2597561"/>
                <a:ext cx="504294" cy="504294"/>
              </a:xfrm>
              <a:prstGeom prst="donut">
                <a:avLst>
                  <a:gd name="adj" fmla="val 5629"/>
                </a:avLst>
              </a:prstGeom>
              <a:solidFill>
                <a:srgbClr val="F92F3F"/>
              </a:solidFill>
              <a:ln>
                <a:solidFill>
                  <a:srgbClr val="F92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Conector recto de flecha 3"/>
            <p:cNvCxnSpPr/>
            <p:nvPr/>
          </p:nvCxnSpPr>
          <p:spPr>
            <a:xfrm flipH="1">
              <a:off x="10272464" y="2204864"/>
              <a:ext cx="360040" cy="320689"/>
            </a:xfrm>
            <a:prstGeom prst="straightConnector1">
              <a:avLst/>
            </a:prstGeom>
            <a:ln w="38100">
              <a:solidFill>
                <a:srgbClr val="F92F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89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656692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effectLst/>
                <a:ea typeface="Times New Roman" charset="0"/>
                <a:cs typeface="Times New Roman" charset="0"/>
              </a:rPr>
              <a:t>¿Sobre </a:t>
            </a:r>
            <a:r>
              <a:rPr lang="es-ES_tradnl" sz="3900" b="1" dirty="0" err="1" smtClean="0">
                <a:effectLst/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effectLst/>
                <a:ea typeface="Times New Roman" charset="0"/>
                <a:cs typeface="Times New Roman" charset="0"/>
              </a:rPr>
              <a:t>é aprenderás en esta sesión?</a:t>
            </a:r>
            <a:endParaRPr lang="es-ES" sz="2000" b="1" dirty="0"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67508" y="1616284"/>
            <a:ext cx="8856984" cy="4785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El </a:t>
            </a:r>
            <a:r>
              <a:rPr lang="es-ES_tradnl" sz="2400" b="0" dirty="0"/>
              <a:t>desarrollo de la perspectiva </a:t>
            </a:r>
            <a:r>
              <a:rPr lang="es-ES_tradnl" sz="2400" b="0" dirty="0" smtClean="0"/>
              <a:t>teórica.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Funciones </a:t>
            </a:r>
            <a:r>
              <a:rPr lang="es-ES_tradnl" sz="2400" b="0" dirty="0"/>
              <a:t>del desarrollo de la perspectiva </a:t>
            </a:r>
            <a:r>
              <a:rPr lang="es-ES_tradnl" sz="2400" b="0" dirty="0" smtClean="0"/>
              <a:t>teórica.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Etapas </a:t>
            </a:r>
            <a:r>
              <a:rPr lang="es-ES_tradnl" sz="2400" b="0" dirty="0"/>
              <a:t>del desarrollo de la perspectiva </a:t>
            </a:r>
            <a:r>
              <a:rPr lang="es-ES_tradnl" sz="2400" b="0" dirty="0" smtClean="0"/>
              <a:t>teórica.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Revisión </a:t>
            </a:r>
            <a:r>
              <a:rPr lang="es-ES_tradnl" sz="2400" b="0" dirty="0"/>
              <a:t>de la </a:t>
            </a:r>
            <a:r>
              <a:rPr lang="es-ES_tradnl" sz="2400" b="0" dirty="0" smtClean="0"/>
              <a:t>literatura.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Aspectos </a:t>
            </a:r>
            <a:r>
              <a:rPr lang="es-ES_tradnl" sz="2400" b="0" dirty="0"/>
              <a:t>a tomar en cuenta para analizar </a:t>
            </a:r>
            <a:r>
              <a:rPr lang="es-ES_tradnl" sz="2400" b="0" dirty="0" smtClean="0"/>
              <a:t>referencias.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Qué </a:t>
            </a:r>
            <a:r>
              <a:rPr lang="es-ES_tradnl" sz="2400" b="0" dirty="0"/>
              <a:t>puede revelar la revisión de </a:t>
            </a:r>
            <a:r>
              <a:rPr lang="es-ES_tradnl" sz="2400" b="0" dirty="0" smtClean="0"/>
              <a:t>literatura.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/>
              <a:t>Caja </a:t>
            </a:r>
            <a:r>
              <a:rPr lang="es-ES_tradnl" sz="2400" b="0" dirty="0"/>
              <a:t>de herramientas: </a:t>
            </a:r>
            <a:endParaRPr lang="es-ES_tradnl" sz="2400" b="0" dirty="0" smtClean="0"/>
          </a:p>
          <a:p>
            <a:pPr marL="1039813" lvl="1" indent="-492125">
              <a:buFont typeface="STHeitiSC-Light" charset="-122"/>
              <a:buChar char="★"/>
            </a:pPr>
            <a:r>
              <a:rPr lang="es-ES_tradnl" sz="2000" b="0" dirty="0"/>
              <a:t>C</a:t>
            </a:r>
            <a:r>
              <a:rPr lang="es-ES_tradnl" sz="2000" b="0" dirty="0" smtClean="0"/>
              <a:t>onstrucción </a:t>
            </a:r>
            <a:r>
              <a:rPr lang="es-ES_tradnl" sz="2000" b="0" dirty="0"/>
              <a:t>de mapas </a:t>
            </a:r>
            <a:r>
              <a:rPr lang="es-ES_tradnl" sz="2000" b="0" dirty="0" smtClean="0"/>
              <a:t>conceptuales; </a:t>
            </a:r>
          </a:p>
          <a:p>
            <a:pPr marL="1039813" lvl="1" indent="-492125">
              <a:buFont typeface="STHeitiSC-Light" charset="-122"/>
              <a:buChar char="★"/>
            </a:pPr>
            <a:r>
              <a:rPr lang="es-ES_tradnl" sz="2000" b="0" dirty="0" smtClean="0"/>
              <a:t>y comparación </a:t>
            </a:r>
            <a:r>
              <a:rPr lang="es-ES_tradnl" sz="2000" b="0" dirty="0"/>
              <a:t>de </a:t>
            </a:r>
            <a:r>
              <a:rPr lang="es-ES_tradnl" sz="2000" b="0" dirty="0" smtClean="0"/>
              <a:t>teorías.</a:t>
            </a:r>
            <a:endParaRPr lang="es-ES" sz="1900" b="0" dirty="0"/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2" y="3849336"/>
            <a:ext cx="2609632" cy="26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0411"/>
          <a:stretch/>
        </p:blipFill>
        <p:spPr>
          <a:xfrm>
            <a:off x="-96688" y="-1"/>
            <a:ext cx="12300728" cy="687542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40" y="777877"/>
            <a:ext cx="12192000" cy="809756"/>
          </a:xfrm>
        </p:spPr>
        <p:txBody>
          <a:bodyPr/>
          <a:lstStyle/>
          <a:p>
            <a:r>
              <a:rPr lang="es-CR" sz="3600" b="1" dirty="0" smtClean="0">
                <a:solidFill>
                  <a:schemeClr val="tx1"/>
                </a:solidFill>
                <a:effectLst/>
                <a:latin typeface="+mn-lt"/>
              </a:rPr>
              <a:t>DESARROLLO DE LA PERSPECTIVA </a:t>
            </a:r>
            <a:r>
              <a:rPr lang="es-CR" sz="3600" b="1" dirty="0" smtClean="0">
                <a:solidFill>
                  <a:schemeClr val="tx1"/>
                </a:solidFill>
                <a:effectLst/>
                <a:latin typeface="+mn-lt"/>
              </a:rPr>
              <a:t>TEÓRICA </a:t>
            </a:r>
            <a:r>
              <a:rPr lang="es-CR" sz="2000" b="1" dirty="0" smtClean="0">
                <a:solidFill>
                  <a:schemeClr val="tx1"/>
                </a:solidFill>
                <a:effectLst/>
                <a:latin typeface="+mn-lt"/>
              </a:rPr>
              <a:t>(1-2)</a:t>
            </a:r>
            <a:endParaRPr lang="es-CR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368" y="2002169"/>
            <a:ext cx="5976664" cy="437916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  <a:buFont typeface="ZapfDingbatsITC" charset="0"/>
              <a:buChar char="✲"/>
            </a:pPr>
            <a:r>
              <a:rPr lang="es-CR" sz="2800" dirty="0">
                <a:effectLst/>
                <a:latin typeface="Arial" charset="0"/>
                <a:ea typeface="Arial" charset="0"/>
                <a:cs typeface="Arial" charset="0"/>
              </a:rPr>
              <a:t>Sustentar teóricamente el estudio, una vez que ya se ha planteado el problema de investigación.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ZapfDingbatsITC" charset="0"/>
              <a:buChar char="✲"/>
            </a:pPr>
            <a:r>
              <a:rPr lang="es-CR" sz="2800" dirty="0">
                <a:effectLst/>
                <a:latin typeface="Arial" charset="0"/>
                <a:ea typeface="Arial" charset="0"/>
                <a:cs typeface="Arial" charset="0"/>
              </a:rPr>
              <a:t>Exponer y analizar las teorías, las conceptualizaciones, las investigaciones previas y los antecedentes en general que se consideren válidos para enmarcar el estudio</a:t>
            </a:r>
            <a:r>
              <a:rPr lang="es-CR" sz="2800" dirty="0" smtClean="0">
                <a:effectLst/>
                <a:latin typeface="Arial" charset="0"/>
                <a:ea typeface="Arial" charset="0"/>
                <a:cs typeface="Arial" charset="0"/>
              </a:rPr>
              <a:t>.</a:t>
            </a:r>
            <a:endParaRPr lang="es-CR" sz="28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52" y="116632"/>
            <a:ext cx="2232248" cy="518998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latin typeface="+mn-lt"/>
              </a:rPr>
              <a:t>Curso: Metodología de la </a:t>
            </a:r>
            <a:r>
              <a:rPr lang="es-ES" sz="800" b="0" dirty="0" smtClean="0">
                <a:latin typeface="+mn-lt"/>
              </a:rPr>
              <a:t>Investigación</a:t>
            </a:r>
            <a:endParaRPr lang="es-ES" sz="8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840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0411"/>
          <a:stretch/>
        </p:blipFill>
        <p:spPr>
          <a:xfrm>
            <a:off x="-96688" y="-1"/>
            <a:ext cx="12300728" cy="687542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368" y="2223618"/>
            <a:ext cx="6336704" cy="4015818"/>
          </a:xfrm>
        </p:spPr>
        <p:txBody>
          <a:bodyPr/>
          <a:lstStyle/>
          <a:p>
            <a:pPr marL="536575" indent="-520700">
              <a:spcAft>
                <a:spcPts val="1200"/>
              </a:spcAft>
              <a:buClr>
                <a:srgbClr val="FF0000"/>
              </a:buClr>
              <a:buFont typeface="ZapfDingbatsITC" charset="0"/>
              <a:buChar char="✲"/>
            </a:pPr>
            <a:r>
              <a:rPr lang="es-CR" sz="3800" b="1" dirty="0" smtClean="0">
                <a:effectLst/>
                <a:latin typeface="Arial" charset="0"/>
                <a:ea typeface="Arial" charset="0"/>
                <a:cs typeface="Arial" charset="0"/>
              </a:rPr>
              <a:t>Marco teórico no es igual a teoría: </a:t>
            </a:r>
            <a:r>
              <a:rPr lang="es-CR" sz="3800" dirty="0" smtClean="0">
                <a:effectLst/>
                <a:latin typeface="Arial" charset="0"/>
                <a:ea typeface="Arial" charset="0"/>
                <a:cs typeface="Arial" charset="0"/>
              </a:rPr>
              <a:t>no todos los estudios que incluyen un marco teórico tienen que fundamentarse en una teoría.</a:t>
            </a:r>
            <a:endParaRPr lang="es-CR" sz="38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52" y="116632"/>
            <a:ext cx="2232248" cy="51899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12040" y="777877"/>
            <a:ext cx="12192000" cy="80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s-CR" sz="3600" b="1" kern="0" dirty="0" smtClean="0">
                <a:solidFill>
                  <a:schemeClr val="tx1"/>
                </a:solidFill>
                <a:effectLst/>
                <a:latin typeface="+mn-lt"/>
              </a:rPr>
              <a:t>DESARROLLO DE LA PERSPECTIVA TEÓRICA </a:t>
            </a:r>
            <a:r>
              <a:rPr lang="es-CR" sz="2000" b="1" kern="0" dirty="0" smtClean="0">
                <a:solidFill>
                  <a:schemeClr val="tx1"/>
                </a:solidFill>
                <a:effectLst/>
                <a:latin typeface="+mn-lt"/>
              </a:rPr>
              <a:t>(2-2)</a:t>
            </a:r>
            <a:endParaRPr lang="es-CR" sz="2000" b="1" kern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latin typeface="+mn-lt"/>
              </a:rPr>
              <a:t>Curso: Metodología de la </a:t>
            </a:r>
            <a:r>
              <a:rPr lang="es-ES" sz="800" b="0" dirty="0" smtClean="0">
                <a:latin typeface="+mn-lt"/>
              </a:rPr>
              <a:t>Investigación</a:t>
            </a:r>
            <a:endParaRPr lang="es-ES" sz="8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768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004" y="576223"/>
            <a:ext cx="12192000" cy="1350986"/>
          </a:xfrm>
        </p:spPr>
        <p:txBody>
          <a:bodyPr/>
          <a:lstStyle/>
          <a:p>
            <a:r>
              <a:rPr lang="es-CR" sz="3600" b="1" dirty="0" smtClean="0">
                <a:solidFill>
                  <a:srgbClr val="01477C"/>
                </a:solidFill>
                <a:effectLst/>
              </a:rPr>
              <a:t>FUNCIONES DEL DESARROLLO</a:t>
            </a:r>
            <a:r>
              <a:rPr lang="es-CR" sz="3600" b="1" dirty="0">
                <a:solidFill>
                  <a:srgbClr val="01477C"/>
                </a:solidFill>
                <a:effectLst/>
              </a:rPr>
              <a:t> </a:t>
            </a:r>
            <a:r>
              <a:rPr lang="es-CR" sz="3600" b="1" dirty="0" smtClean="0">
                <a:solidFill>
                  <a:srgbClr val="01477C"/>
                </a:solidFill>
                <a:effectLst/>
              </a:rPr>
              <a:t/>
            </a:r>
            <a:br>
              <a:rPr lang="es-CR" sz="3600" b="1" dirty="0" smtClean="0">
                <a:solidFill>
                  <a:srgbClr val="01477C"/>
                </a:solidFill>
                <a:effectLst/>
              </a:rPr>
            </a:br>
            <a:r>
              <a:rPr lang="es-CR" sz="3600" b="1" dirty="0" smtClean="0">
                <a:solidFill>
                  <a:srgbClr val="01477C"/>
                </a:solidFill>
                <a:effectLst/>
              </a:rPr>
              <a:t>DE </a:t>
            </a:r>
            <a:r>
              <a:rPr lang="es-CR" sz="3600" b="1" dirty="0" smtClean="0">
                <a:solidFill>
                  <a:srgbClr val="01477C"/>
                </a:solidFill>
                <a:effectLst/>
              </a:rPr>
              <a:t>LA </a:t>
            </a:r>
            <a:r>
              <a:rPr lang="es-CR" sz="3600" b="1" dirty="0" smtClean="0">
                <a:solidFill>
                  <a:srgbClr val="01477C"/>
                </a:solidFill>
                <a:effectLst/>
              </a:rPr>
              <a:t>PERSPECTIVA TEÓRICA </a:t>
            </a:r>
            <a:r>
              <a:rPr lang="es-CR" sz="1900" b="1" dirty="0" smtClean="0">
                <a:solidFill>
                  <a:srgbClr val="01477C"/>
                </a:solidFill>
                <a:effectLst/>
              </a:rPr>
              <a:t>(1-2)</a:t>
            </a:r>
            <a:endParaRPr lang="es-CR" sz="1900" b="1" dirty="0">
              <a:solidFill>
                <a:srgbClr val="0147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7448" y="2204864"/>
            <a:ext cx="9865096" cy="3346456"/>
          </a:xfrm>
        </p:spPr>
        <p:txBody>
          <a:bodyPr/>
          <a:lstStyle/>
          <a:p>
            <a:pPr marL="585788" indent="-569913">
              <a:spcAft>
                <a:spcPts val="60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s-CR" sz="3000" dirty="0">
                <a:solidFill>
                  <a:schemeClr val="accent4">
                    <a:lumMod val="25000"/>
                  </a:schemeClr>
                </a:solidFill>
                <a:effectLst/>
              </a:rPr>
              <a:t>Ayuda a prevenir errores que se han cometido en otras investigaciones.</a:t>
            </a:r>
          </a:p>
          <a:p>
            <a:pPr marL="585788" indent="-569913">
              <a:spcAft>
                <a:spcPts val="60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s-CR" sz="3000" dirty="0">
                <a:solidFill>
                  <a:schemeClr val="accent4">
                    <a:lumMod val="25000"/>
                  </a:schemeClr>
                </a:solidFill>
                <a:effectLst/>
              </a:rPr>
              <a:t>Orienta sobre cómo habrá de realizarse el estudio.</a:t>
            </a:r>
          </a:p>
          <a:p>
            <a:pPr marL="585788" indent="-569913">
              <a:spcAft>
                <a:spcPts val="60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s-CR" sz="3000" dirty="0">
                <a:solidFill>
                  <a:schemeClr val="accent4">
                    <a:lumMod val="25000"/>
                  </a:schemeClr>
                </a:solidFill>
                <a:effectLst/>
              </a:rPr>
              <a:t>Amplía el horizonte del estudio o guía al investigador para que se centre en su problema y evite desviaciones del planteamiento original.</a:t>
            </a:r>
          </a:p>
          <a:p>
            <a:pPr marL="585788" indent="-569913">
              <a:spcAft>
                <a:spcPts val="60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s-CR" sz="3000" dirty="0">
                <a:solidFill>
                  <a:schemeClr val="accent4">
                    <a:lumMod val="25000"/>
                  </a:schemeClr>
                </a:solidFill>
                <a:effectLst/>
              </a:rPr>
              <a:t>Documenta la necesidad de realizar el estudio</a:t>
            </a:r>
            <a:r>
              <a:rPr lang="es-CR" sz="30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.</a:t>
            </a:r>
            <a:endParaRPr lang="es-CR" sz="3000" dirty="0">
              <a:solidFill>
                <a:schemeClr val="accent4">
                  <a:lumMod val="25000"/>
                </a:schemeClr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62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5440" y="2308512"/>
            <a:ext cx="10009112" cy="4530725"/>
          </a:xfrm>
        </p:spPr>
        <p:txBody>
          <a:bodyPr/>
          <a:lstStyle/>
          <a:p>
            <a:pPr marL="585788" indent="-569913">
              <a:spcAft>
                <a:spcPts val="600"/>
              </a:spcAft>
              <a:buClr>
                <a:srgbClr val="FF0000"/>
              </a:buClr>
              <a:buSzPct val="107000"/>
              <a:buFont typeface="+mj-lt"/>
              <a:buAutoNum type="arabicPeriod" startAt="5"/>
            </a:pPr>
            <a:r>
              <a:rPr lang="es-CR" sz="30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Conduce </a:t>
            </a:r>
            <a:r>
              <a:rPr lang="es-CR" sz="3000" dirty="0">
                <a:solidFill>
                  <a:schemeClr val="accent4">
                    <a:lumMod val="25000"/>
                  </a:schemeClr>
                </a:solidFill>
                <a:effectLst/>
              </a:rPr>
              <a:t>al establecimiento de hipótesis o afirmaciones que más tarde habrán de someterse a prueba en la realidad.</a:t>
            </a:r>
          </a:p>
          <a:p>
            <a:pPr marL="585788" indent="-569913">
              <a:spcAft>
                <a:spcPts val="600"/>
              </a:spcAft>
              <a:buClr>
                <a:srgbClr val="FF0000"/>
              </a:buClr>
              <a:buSzPct val="107000"/>
              <a:buFont typeface="+mj-lt"/>
              <a:buAutoNum type="arabicPeriod" startAt="5"/>
            </a:pPr>
            <a:r>
              <a:rPr lang="es-CR" sz="3000" dirty="0">
                <a:solidFill>
                  <a:schemeClr val="accent4">
                    <a:lumMod val="25000"/>
                  </a:schemeClr>
                </a:solidFill>
                <a:effectLst/>
              </a:rPr>
              <a:t>Inspira nuevas líneas y áreas de investigación.</a:t>
            </a:r>
          </a:p>
          <a:p>
            <a:pPr marL="585788" indent="-569913">
              <a:spcAft>
                <a:spcPts val="600"/>
              </a:spcAft>
              <a:buClr>
                <a:srgbClr val="FF0000"/>
              </a:buClr>
              <a:buSzPct val="107000"/>
              <a:buFont typeface="+mj-lt"/>
              <a:buAutoNum type="arabicPeriod" startAt="5"/>
            </a:pPr>
            <a:r>
              <a:rPr lang="es-CR" sz="3000" dirty="0">
                <a:solidFill>
                  <a:schemeClr val="accent4">
                    <a:lumMod val="25000"/>
                  </a:schemeClr>
                </a:solidFill>
                <a:effectLst/>
              </a:rPr>
              <a:t>Provee de un marco de referencia para interpretar los resultados del estudio.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-36004" y="576223"/>
            <a:ext cx="12192000" cy="135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s-CR" sz="3600" b="1" kern="0" dirty="0" smtClean="0">
                <a:solidFill>
                  <a:srgbClr val="01477C"/>
                </a:solidFill>
                <a:effectLst/>
              </a:rPr>
              <a:t>FUNCIONES DEL DESARROLLO </a:t>
            </a:r>
            <a:br>
              <a:rPr lang="es-CR" sz="3600" b="1" kern="0" dirty="0" smtClean="0">
                <a:solidFill>
                  <a:srgbClr val="01477C"/>
                </a:solidFill>
                <a:effectLst/>
              </a:rPr>
            </a:br>
            <a:r>
              <a:rPr lang="es-CR" sz="3600" b="1" kern="0" dirty="0" smtClean="0">
                <a:solidFill>
                  <a:srgbClr val="01477C"/>
                </a:solidFill>
                <a:effectLst/>
              </a:rPr>
              <a:t>DE LA PERSPECTIVA TEÓRICA </a:t>
            </a:r>
            <a:r>
              <a:rPr lang="es-CR" sz="1900" b="1" kern="0" dirty="0" smtClean="0">
                <a:solidFill>
                  <a:srgbClr val="01477C"/>
                </a:solidFill>
                <a:effectLst/>
              </a:rPr>
              <a:t>(2-2)</a:t>
            </a:r>
            <a:endParaRPr lang="es-CR" sz="1900" b="1" kern="0" dirty="0">
              <a:solidFill>
                <a:srgbClr val="01477C"/>
              </a:solidFill>
              <a:effectLst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36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052736"/>
            <a:ext cx="12192000" cy="1143000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1477C"/>
                </a:solidFill>
                <a:effectLst/>
              </a:rPr>
              <a:t>ETAPAS DEL DESARROLLO </a:t>
            </a:r>
            <a:r>
              <a:rPr lang="es-CR" sz="4000" b="1" dirty="0" smtClean="0">
                <a:solidFill>
                  <a:srgbClr val="01477C"/>
                </a:solidFill>
                <a:effectLst/>
              </a:rPr>
              <a:t/>
            </a:r>
            <a:br>
              <a:rPr lang="es-CR" sz="4000" b="1" dirty="0" smtClean="0">
                <a:solidFill>
                  <a:srgbClr val="01477C"/>
                </a:solidFill>
                <a:effectLst/>
              </a:rPr>
            </a:br>
            <a:r>
              <a:rPr lang="es-CR" sz="4000" b="1" dirty="0" smtClean="0">
                <a:solidFill>
                  <a:srgbClr val="01477C"/>
                </a:solidFill>
                <a:effectLst/>
              </a:rPr>
              <a:t>DE </a:t>
            </a:r>
            <a:r>
              <a:rPr lang="es-CR" sz="4000" b="1" dirty="0" smtClean="0">
                <a:solidFill>
                  <a:srgbClr val="01477C"/>
                </a:solidFill>
                <a:effectLst/>
              </a:rPr>
              <a:t>LA </a:t>
            </a:r>
            <a:r>
              <a:rPr lang="es-CR" sz="4000" b="1" dirty="0" smtClean="0">
                <a:solidFill>
                  <a:srgbClr val="01477C"/>
                </a:solidFill>
                <a:effectLst/>
              </a:rPr>
              <a:t>PERSPECTIVA </a:t>
            </a:r>
            <a:r>
              <a:rPr lang="es-CR" sz="4000" b="1" dirty="0" smtClean="0">
                <a:solidFill>
                  <a:srgbClr val="01477C"/>
                </a:solidFill>
                <a:effectLst/>
              </a:rPr>
              <a:t>TEÓRICA</a:t>
            </a:r>
            <a:endParaRPr lang="es-CR" sz="4000" b="1" dirty="0">
              <a:solidFill>
                <a:srgbClr val="01477C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4734507"/>
              </p:ext>
            </p:extLst>
          </p:nvPr>
        </p:nvGraphicFramePr>
        <p:xfrm>
          <a:off x="623392" y="2276872"/>
          <a:ext cx="11161241" cy="426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</a:t>
            </a:r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Investigación</a:t>
            </a:r>
            <a:endParaRPr lang="es-ES" sz="8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44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Haz de luz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8525</TotalTime>
  <Words>975</Words>
  <Application>Microsoft Macintosh PowerPoint</Application>
  <PresentationFormat>Panorámica</PresentationFormat>
  <Paragraphs>127</Paragraphs>
  <Slides>23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Calibri</vt:lpstr>
      <vt:lpstr>HiraKakuProN-W3</vt:lpstr>
      <vt:lpstr>LucidaGrande</vt:lpstr>
      <vt:lpstr>ＭＳ Ｐゴシック</vt:lpstr>
      <vt:lpstr>STHeitiSC-Light</vt:lpstr>
      <vt:lpstr>Times New Roman</vt:lpstr>
      <vt:lpstr>Wingdings</vt:lpstr>
      <vt:lpstr>ZapfDingbatsITC</vt:lpstr>
      <vt:lpstr>Arial</vt:lpstr>
      <vt:lpstr>Haz de luz</vt:lpstr>
      <vt:lpstr>Presentación de PowerPoint</vt:lpstr>
      <vt:lpstr>Presentación de PowerPoint</vt:lpstr>
      <vt:lpstr>Presentación de PowerPoint</vt:lpstr>
      <vt:lpstr>Presentación de PowerPoint</vt:lpstr>
      <vt:lpstr>DESARROLLO DE LA PERSPECTIVA TEÓRICA (1-2)</vt:lpstr>
      <vt:lpstr>Presentación de PowerPoint</vt:lpstr>
      <vt:lpstr>FUNCIONES DEL DESARROLLO  DE LA PERSPECTIVA TEÓRICA (1-2)</vt:lpstr>
      <vt:lpstr>Presentación de PowerPoint</vt:lpstr>
      <vt:lpstr>ETAPAS DEL DESARROLLO  DE LA PERSPECTIVA TEÓRICA</vt:lpstr>
      <vt:lpstr>Presentación de PowerPoint</vt:lpstr>
      <vt:lpstr>REVISIÓN DE LA LITERATURA</vt:lpstr>
      <vt:lpstr>PARA ANALIZAR REFERENCIAS,  TOMAR EN CUENTA</vt:lpstr>
      <vt:lpstr>¿QUÉ PUEDE REVELAR  LA REVISIÓN DE LITERATURA? (1-2)</vt:lpstr>
      <vt:lpstr>¿QUÉ PUEDE REVELAR  LA REVISIÓN DE LITERATURA? (2-2)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 procesos</dc:title>
  <dc:subject>Curso Rediseño de Procesos</dc:subject>
  <dc:creator>Alan Henderson</dc:creator>
  <cp:lastModifiedBy>Del Rosario Nunez Alvarez Catalina</cp:lastModifiedBy>
  <cp:revision>324</cp:revision>
  <dcterms:created xsi:type="dcterms:W3CDTF">2001-10-27T11:21:57Z</dcterms:created>
  <dcterms:modified xsi:type="dcterms:W3CDTF">2017-10-07T07:40:18Z</dcterms:modified>
</cp:coreProperties>
</file>