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505" r:id="rId2"/>
    <p:sldId id="506" r:id="rId3"/>
    <p:sldId id="507" r:id="rId4"/>
    <p:sldId id="508" r:id="rId5"/>
    <p:sldId id="509" r:id="rId6"/>
    <p:sldId id="499" r:id="rId7"/>
    <p:sldId id="511" r:id="rId8"/>
    <p:sldId id="500" r:id="rId9"/>
    <p:sldId id="501" r:id="rId10"/>
    <p:sldId id="502" r:id="rId11"/>
    <p:sldId id="504" r:id="rId12"/>
    <p:sldId id="512" r:id="rId13"/>
    <p:sldId id="513" r:id="rId14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EFCFF"/>
    <a:srgbClr val="FF3300"/>
    <a:srgbClr val="F92F3F"/>
    <a:srgbClr val="E656AC"/>
    <a:srgbClr val="E56F8D"/>
    <a:srgbClr val="18B2D6"/>
    <a:srgbClr val="1EC5E8"/>
    <a:srgbClr val="F7769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5" autoAdjust="0"/>
    <p:restoredTop sz="94780" autoAdjust="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248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A1726-B6EF-4F4B-8467-B8583E2A523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E819098-1267-8041-B84C-D79D516DC0D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CR" sz="2200" i="0" dirty="0" smtClean="0">
              <a:solidFill>
                <a:schemeClr val="bg1"/>
              </a:solidFill>
              <a:effectLst/>
            </a:rPr>
            <a:t>En los estudios cualitativos el tamaño de muestra no es importante desde una perspectiva probabilística, pues el interés del investigador no es generalizar los resultados de su estudio a una población más amplia. </a:t>
          </a:r>
          <a:endParaRPr lang="es-ES_tradnl" sz="2200" i="0" dirty="0">
            <a:solidFill>
              <a:schemeClr val="bg1"/>
            </a:solidFill>
          </a:endParaRPr>
        </a:p>
      </dgm:t>
    </dgm:pt>
    <dgm:pt modelId="{1DDBA1E2-B8AC-E04A-ABEA-C9638F320FB4}" type="parTrans" cxnId="{0FCFD013-1CE2-8B4C-A328-4F050969D1CE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5DC46A00-CEAF-AA4F-8163-1D83DF714C25}" type="sibTrans" cxnId="{0FCFD013-1CE2-8B4C-A328-4F050969D1CE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1DCDB5F1-89CE-C549-B90A-A2A570A817D8}">
      <dgm:prSet phldrT="[Texto]" custT="1"/>
      <dgm:spPr>
        <a:solidFill>
          <a:srgbClr val="18B2D6"/>
        </a:solidFill>
      </dgm:spPr>
      <dgm:t>
        <a:bodyPr/>
        <a:lstStyle/>
        <a:p>
          <a:r>
            <a:rPr lang="es-CR" sz="2200" i="0" dirty="0" smtClean="0">
              <a:solidFill>
                <a:schemeClr val="bg1"/>
              </a:solidFill>
              <a:effectLst/>
            </a:rPr>
            <a:t>Lo que se busca en la indagación cualitativa es profundidad</a:t>
          </a:r>
          <a:endParaRPr lang="es-ES_tradnl" sz="2200" i="0" dirty="0">
            <a:solidFill>
              <a:schemeClr val="bg1"/>
            </a:solidFill>
          </a:endParaRPr>
        </a:p>
      </dgm:t>
    </dgm:pt>
    <dgm:pt modelId="{7EEEE2E9-2CF7-164F-9137-8EDE4EE943B2}" type="parTrans" cxnId="{9701B6AC-502F-9E4B-9B44-778C048B7C80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5F38DD00-2E09-3040-A5D2-6342004FE650}" type="sibTrans" cxnId="{9701B6AC-502F-9E4B-9B44-778C048B7C80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571BF289-C1CD-EB40-AD74-C6FEEBFE28CD}">
      <dgm:prSet phldrT="[Texto]" custT="1"/>
      <dgm:spPr>
        <a:solidFill>
          <a:srgbClr val="E656AC"/>
        </a:solidFill>
      </dgm:spPr>
      <dgm:t>
        <a:bodyPr/>
        <a:lstStyle/>
        <a:p>
          <a:r>
            <a:rPr lang="es-CR" sz="2200" i="0" dirty="0" smtClean="0">
              <a:solidFill>
                <a:schemeClr val="bg1"/>
              </a:solidFill>
              <a:effectLst/>
            </a:rPr>
            <a:t>Nos conciernen casos (participantes, personas, organizaciones, eventos, animales, hechos, etc.) que nos ayuden a entender el fenómeno de estudio y a responder a las preguntas de investigación.</a:t>
          </a:r>
        </a:p>
      </dgm:t>
    </dgm:pt>
    <dgm:pt modelId="{4ADFE042-9154-3A46-9EB4-1802972D396C}" type="parTrans" cxnId="{18EDFB74-48F6-5949-A443-772303ECCF4E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5992C14C-3FB9-F04C-AA9A-BA09C378C6D4}" type="sibTrans" cxnId="{18EDFB74-48F6-5949-A443-772303ECCF4E}">
      <dgm:prSet/>
      <dgm:spPr/>
      <dgm:t>
        <a:bodyPr/>
        <a:lstStyle/>
        <a:p>
          <a:endParaRPr lang="es-ES_tradnl" sz="2200" i="0">
            <a:solidFill>
              <a:schemeClr val="bg1"/>
            </a:solidFill>
          </a:endParaRPr>
        </a:p>
      </dgm:t>
    </dgm:pt>
    <dgm:pt modelId="{6EE5EF74-0DC8-514D-9C3D-84D0B37100DD}" type="pres">
      <dgm:prSet presAssocID="{B78A1726-B6EF-4F4B-8467-B8583E2A52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7E2EAAA-DFC6-0E40-AE77-68793317D0E2}" type="pres">
      <dgm:prSet presAssocID="{6E819098-1267-8041-B84C-D79D516DC0DD}" presName="node" presStyleLbl="node1" presStyleIdx="0" presStyleCnt="3" custLinFactNeighborX="1053" custLinFactNeighborY="-11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8211D49-5745-4A47-9155-164BA7DF9E93}" type="pres">
      <dgm:prSet presAssocID="{5DC46A00-CEAF-AA4F-8163-1D83DF714C25}" presName="sibTrans" presStyleCnt="0"/>
      <dgm:spPr/>
    </dgm:pt>
    <dgm:pt modelId="{7FDA7BBA-F51A-8547-A7EE-4E54725D1D6D}" type="pres">
      <dgm:prSet presAssocID="{1DCDB5F1-89CE-C549-B90A-A2A570A817D8}" presName="node" presStyleLbl="node1" presStyleIdx="1" presStyleCnt="3" custLinFactNeighborX="554" custLinFactNeighborY="-11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FBB03E-E75B-D545-B266-E1292A2A46C5}" type="pres">
      <dgm:prSet presAssocID="{5F38DD00-2E09-3040-A5D2-6342004FE650}" presName="sibTrans" presStyleCnt="0"/>
      <dgm:spPr/>
    </dgm:pt>
    <dgm:pt modelId="{A1C2148E-9828-FD4E-859E-EE8EA6E25A8C}" type="pres">
      <dgm:prSet presAssocID="{571BF289-C1CD-EB40-AD74-C6FEEBFE28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9DA0F7C-D4CD-864F-8513-E7D730B8CCC0}" type="presOf" srcId="{1DCDB5F1-89CE-C549-B90A-A2A570A817D8}" destId="{7FDA7BBA-F51A-8547-A7EE-4E54725D1D6D}" srcOrd="0" destOrd="0" presId="urn:microsoft.com/office/officeart/2005/8/layout/default"/>
    <dgm:cxn modelId="{9701B6AC-502F-9E4B-9B44-778C048B7C80}" srcId="{B78A1726-B6EF-4F4B-8467-B8583E2A523D}" destId="{1DCDB5F1-89CE-C549-B90A-A2A570A817D8}" srcOrd="1" destOrd="0" parTransId="{7EEEE2E9-2CF7-164F-9137-8EDE4EE943B2}" sibTransId="{5F38DD00-2E09-3040-A5D2-6342004FE650}"/>
    <dgm:cxn modelId="{83BC0DD6-EFC6-8E47-98C2-31E59C7FF3BB}" type="presOf" srcId="{571BF289-C1CD-EB40-AD74-C6FEEBFE28CD}" destId="{A1C2148E-9828-FD4E-859E-EE8EA6E25A8C}" srcOrd="0" destOrd="0" presId="urn:microsoft.com/office/officeart/2005/8/layout/default"/>
    <dgm:cxn modelId="{18EDFB74-48F6-5949-A443-772303ECCF4E}" srcId="{B78A1726-B6EF-4F4B-8467-B8583E2A523D}" destId="{571BF289-C1CD-EB40-AD74-C6FEEBFE28CD}" srcOrd="2" destOrd="0" parTransId="{4ADFE042-9154-3A46-9EB4-1802972D396C}" sibTransId="{5992C14C-3FB9-F04C-AA9A-BA09C378C6D4}"/>
    <dgm:cxn modelId="{0FCFD013-1CE2-8B4C-A328-4F050969D1CE}" srcId="{B78A1726-B6EF-4F4B-8467-B8583E2A523D}" destId="{6E819098-1267-8041-B84C-D79D516DC0DD}" srcOrd="0" destOrd="0" parTransId="{1DDBA1E2-B8AC-E04A-ABEA-C9638F320FB4}" sibTransId="{5DC46A00-CEAF-AA4F-8163-1D83DF714C25}"/>
    <dgm:cxn modelId="{E0F68FC4-4C99-104F-9423-964DDABCB00D}" type="presOf" srcId="{6E819098-1267-8041-B84C-D79D516DC0DD}" destId="{E7E2EAAA-DFC6-0E40-AE77-68793317D0E2}" srcOrd="0" destOrd="0" presId="urn:microsoft.com/office/officeart/2005/8/layout/default"/>
    <dgm:cxn modelId="{7A291109-BB53-EE41-B927-3C679D10E74A}" type="presOf" srcId="{B78A1726-B6EF-4F4B-8467-B8583E2A523D}" destId="{6EE5EF74-0DC8-514D-9C3D-84D0B37100DD}" srcOrd="0" destOrd="0" presId="urn:microsoft.com/office/officeart/2005/8/layout/default"/>
    <dgm:cxn modelId="{D73ABCC2-1A43-CB43-8147-72FA1F6173E5}" type="presParOf" srcId="{6EE5EF74-0DC8-514D-9C3D-84D0B37100DD}" destId="{E7E2EAAA-DFC6-0E40-AE77-68793317D0E2}" srcOrd="0" destOrd="0" presId="urn:microsoft.com/office/officeart/2005/8/layout/default"/>
    <dgm:cxn modelId="{C5771D7E-6C2E-094C-92D6-532BBFD4D347}" type="presParOf" srcId="{6EE5EF74-0DC8-514D-9C3D-84D0B37100DD}" destId="{98211D49-5745-4A47-9155-164BA7DF9E93}" srcOrd="1" destOrd="0" presId="urn:microsoft.com/office/officeart/2005/8/layout/default"/>
    <dgm:cxn modelId="{1C1025A7-FCE8-384D-86DC-EB5C0F1FACB3}" type="presParOf" srcId="{6EE5EF74-0DC8-514D-9C3D-84D0B37100DD}" destId="{7FDA7BBA-F51A-8547-A7EE-4E54725D1D6D}" srcOrd="2" destOrd="0" presId="urn:microsoft.com/office/officeart/2005/8/layout/default"/>
    <dgm:cxn modelId="{12D09019-575E-7C40-A6A5-A4E0D25C378F}" type="presParOf" srcId="{6EE5EF74-0DC8-514D-9C3D-84D0B37100DD}" destId="{78FBB03E-E75B-D545-B266-E1292A2A46C5}" srcOrd="3" destOrd="0" presId="urn:microsoft.com/office/officeart/2005/8/layout/default"/>
    <dgm:cxn modelId="{2C5FDDC9-B469-4044-B824-36FBCEAFBB55}" type="presParOf" srcId="{6EE5EF74-0DC8-514D-9C3D-84D0B37100DD}" destId="{A1C2148E-9828-FD4E-859E-EE8EA6E25A8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2EAAA-DFC6-0E40-AE77-68793317D0E2}">
      <dsp:nvSpPr>
        <dsp:cNvPr id="0" name=""/>
        <dsp:cNvSpPr/>
      </dsp:nvSpPr>
      <dsp:spPr>
        <a:xfrm>
          <a:off x="731946" y="0"/>
          <a:ext cx="4318194" cy="259091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i="0" kern="1200" dirty="0" smtClean="0">
              <a:solidFill>
                <a:schemeClr val="bg1"/>
              </a:solidFill>
              <a:effectLst/>
            </a:rPr>
            <a:t>En los estudios cualitativos el tamaño de muestra no es importante desde una perspectiva probabilística, pues el interés del investigador no es generalizar los resultados de su estudio a una población más amplia. </a:t>
          </a:r>
          <a:endParaRPr lang="es-ES_tradnl" sz="2200" i="0" kern="1200" dirty="0">
            <a:solidFill>
              <a:schemeClr val="bg1"/>
            </a:solidFill>
          </a:endParaRPr>
        </a:p>
      </dsp:txBody>
      <dsp:txXfrm>
        <a:off x="731946" y="0"/>
        <a:ext cx="4318194" cy="2590916"/>
      </dsp:txXfrm>
    </dsp:sp>
    <dsp:sp modelId="{7FDA7BBA-F51A-8547-A7EE-4E54725D1D6D}">
      <dsp:nvSpPr>
        <dsp:cNvPr id="0" name=""/>
        <dsp:cNvSpPr/>
      </dsp:nvSpPr>
      <dsp:spPr>
        <a:xfrm>
          <a:off x="5460412" y="0"/>
          <a:ext cx="4318194" cy="2590916"/>
        </a:xfrm>
        <a:prstGeom prst="rect">
          <a:avLst/>
        </a:prstGeom>
        <a:solidFill>
          <a:srgbClr val="18B2D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i="0" kern="1200" dirty="0" smtClean="0">
              <a:solidFill>
                <a:schemeClr val="bg1"/>
              </a:solidFill>
              <a:effectLst/>
            </a:rPr>
            <a:t>Lo que se busca en la indagación cualitativa es profundidad</a:t>
          </a:r>
          <a:endParaRPr lang="es-ES_tradnl" sz="2200" i="0" kern="1200" dirty="0">
            <a:solidFill>
              <a:schemeClr val="bg1"/>
            </a:solidFill>
          </a:endParaRPr>
        </a:p>
      </dsp:txBody>
      <dsp:txXfrm>
        <a:off x="5460412" y="0"/>
        <a:ext cx="4318194" cy="2590916"/>
      </dsp:txXfrm>
    </dsp:sp>
    <dsp:sp modelId="{A1C2148E-9828-FD4E-859E-EE8EA6E25A8C}">
      <dsp:nvSpPr>
        <dsp:cNvPr id="0" name=""/>
        <dsp:cNvSpPr/>
      </dsp:nvSpPr>
      <dsp:spPr>
        <a:xfrm>
          <a:off x="3061482" y="3024221"/>
          <a:ext cx="4318194" cy="2590916"/>
        </a:xfrm>
        <a:prstGeom prst="rect">
          <a:avLst/>
        </a:prstGeom>
        <a:solidFill>
          <a:srgbClr val="E656A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i="0" kern="1200" dirty="0" smtClean="0">
              <a:solidFill>
                <a:schemeClr val="bg1"/>
              </a:solidFill>
              <a:effectLst/>
            </a:rPr>
            <a:t>Nos conciernen casos (participantes, personas, organizaciones, eventos, animales, hechos, etc.) que nos ayuden a entender el fenómeno de estudio y a responder a las preguntas de investigación.</a:t>
          </a:r>
        </a:p>
      </dsp:txBody>
      <dsp:txXfrm>
        <a:off x="3061482" y="3024221"/>
        <a:ext cx="4318194" cy="2590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06AA-DE9F-4410-B51E-F7BAB062E6D2}" type="datetimeFigureOut">
              <a:rPr lang="es-CR" smtClean="0"/>
              <a:t>1/3/2018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33425"/>
            <a:ext cx="652145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F16-6457-4D4E-8E2C-D46C127F75D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67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benzoix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benzoi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bearfoto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15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085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221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6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</a:t>
            </a:r>
            <a:r>
              <a:rPr lang="es-ES" sz="6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édito imagen: </a:t>
            </a:r>
            <a:r>
              <a:rPr lang="es-ES_tradnl" sz="6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benzoix / Freepik</a:t>
            </a:r>
            <a:endParaRPr lang="es-ES_tradnl" sz="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618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ES_tradnl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benzoix / Freepik</a:t>
            </a:r>
            <a:r>
              <a:rPr lang="es-ES_tradnl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r>
              <a:rPr lang="es-ES_tradnl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bearfotos / Freepik</a:t>
            </a:r>
            <a:endParaRPr lang="es-ES_tradnl" sz="1200" b="1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0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16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CR"/>
              <a:t>Haga clic para cambiar el estilo de título	</a:t>
            </a:r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CR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194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7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47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82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28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45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235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4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381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134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400" b="1" dirty="0" smtClean="0">
                <a:solidFill>
                  <a:srgbClr val="02467C"/>
                </a:solidFill>
                <a:effectLst/>
                <a:latin typeface="+mn-lt"/>
              </a:rPr>
              <a:t>REFORMULACIÓN DE LA MUESTRA</a:t>
            </a:r>
            <a:endParaRPr lang="es-CR" sz="3400" b="1" dirty="0">
              <a:solidFill>
                <a:srgbClr val="02467C"/>
              </a:solidFill>
              <a:effectLst/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3462" y="1556792"/>
            <a:ext cx="9685076" cy="4530725"/>
          </a:xfrm>
        </p:spPr>
        <p:txBody>
          <a:bodyPr/>
          <a:lstStyle/>
          <a:p>
            <a:pPr marL="539750" indent="-490538">
              <a:buClr>
                <a:srgbClr val="FF0000"/>
              </a:buClr>
              <a:buFont typeface="Wingdings" charset="2"/>
              <a:buChar char="ü"/>
            </a:pP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En la indagación cualitativa </a:t>
            </a:r>
            <a:r>
              <a:rPr lang="es-CR" sz="2800" i="1" dirty="0">
                <a:solidFill>
                  <a:schemeClr val="bg2">
                    <a:lumMod val="25000"/>
                  </a:schemeClr>
                </a:solidFill>
                <a:effectLst/>
              </a:rPr>
              <a:t>el tamaño de muestra no se fija a priori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(previamente a la recolección de los datos), sino que se establece un tipo de unidad de análisis y a veces se perfila un número relativamente aproximado de casos, pero la muestra final se conoce cuando las unidades que van adicionándose no aportan información o datos novedosos (</a:t>
            </a:r>
            <a:r>
              <a:rPr lang="es-CR" sz="2800" b="1" dirty="0">
                <a:solidFill>
                  <a:srgbClr val="FF5050"/>
                </a:solidFill>
                <a:effectLst/>
              </a:rPr>
              <a:t>“saturación de categorías”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) aun cuando agreguemos casos extremos.</a:t>
            </a:r>
          </a:p>
          <a:p>
            <a:pPr marL="539750" indent="-490538">
              <a:buClr>
                <a:srgbClr val="FF0000"/>
              </a:buClr>
              <a:buFont typeface="Wingdings" charset="2"/>
              <a:buChar char="ü"/>
            </a:pPr>
            <a:r>
              <a:rPr lang="es-CR" sz="2800" b="1" dirty="0">
                <a:solidFill>
                  <a:srgbClr val="0070C0"/>
                </a:solidFill>
                <a:effectLst/>
              </a:rPr>
              <a:t>Tipo de muestra: </a:t>
            </a:r>
            <a:r>
              <a:rPr lang="es-CR" sz="2800" dirty="0">
                <a:solidFill>
                  <a:schemeClr val="bg2">
                    <a:lumMod val="25000"/>
                  </a:schemeClr>
                </a:solidFill>
                <a:effectLst/>
              </a:rPr>
              <a:t>no probabilísticas o dirigidas.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3898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524859"/>
              </p:ext>
            </p:extLst>
          </p:nvPr>
        </p:nvGraphicFramePr>
        <p:xfrm>
          <a:off x="839416" y="670463"/>
          <a:ext cx="10729192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456"/>
                <a:gridCol w="6624736"/>
              </a:tblGrid>
              <a:tr h="340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CLASE DE MUESTRA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INTENCIÓN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19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variada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Desarrollar diversas perspectivas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de  casos extremos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Describir algo problemático o aclarar casos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por cuotas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Alcanzar una composición predeterminada de la muestra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teórica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Generar una teoría o hipótesis, o explorar un concepto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de casos-tipo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Describir lo “típico” a quienes no están familiarizados con el caso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homogénea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Describir un subgrupo en profundidad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de expertos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Recoger la perspectiva de especialistas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oportunista o por conveniencia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Tomar ventaja de una situación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de casos importantes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Localizar casos indispensables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confirmativa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Explorar para confirmar o desaprobar hallazgos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en cadena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0070C0"/>
                          </a:solidFill>
                          <a:effectLst/>
                        </a:rPr>
                        <a:t>Localizar más participantes o sitios</a:t>
                      </a:r>
                      <a:endParaRPr lang="es-CR" sz="1600" b="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1" dirty="0">
                          <a:solidFill>
                            <a:schemeClr val="bg1"/>
                          </a:solidFill>
                          <a:effectLst/>
                        </a:rPr>
                        <a:t>Muestra de voluntarios</a:t>
                      </a:r>
                      <a:endParaRPr lang="es-CR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600" b="0" dirty="0">
                          <a:solidFill>
                            <a:srgbClr val="FF5050"/>
                          </a:solidFill>
                          <a:effectLst/>
                        </a:rPr>
                        <a:t>Es difícil obtener casos</a:t>
                      </a:r>
                      <a:endParaRPr lang="es-CR" sz="1600" b="0" dirty="0">
                        <a:solidFill>
                          <a:srgbClr val="FF5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EFCFF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821056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126667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877453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aprendiste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4479738"/>
            <a:ext cx="1757574" cy="175757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415480" y="1931364"/>
            <a:ext cx="8280920" cy="3384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err="1" smtClean="0">
                <a:solidFill>
                  <a:schemeClr val="bg1"/>
                </a:solidFill>
              </a:rPr>
              <a:t>Qu</a:t>
            </a:r>
            <a:r>
              <a:rPr lang="es-ES" sz="2500" b="0" dirty="0" smtClean="0">
                <a:solidFill>
                  <a:schemeClr val="bg1"/>
                </a:solidFill>
              </a:rPr>
              <a:t>é es una </a:t>
            </a:r>
            <a:r>
              <a:rPr lang="es-ES_tradnl" sz="2500" b="0" dirty="0" smtClean="0">
                <a:solidFill>
                  <a:schemeClr val="bg1"/>
                </a:solidFill>
              </a:rPr>
              <a:t>muestra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3 aspectos </a:t>
            </a:r>
            <a:r>
              <a:rPr lang="es-ES_tradnl" sz="2500" b="0" dirty="0">
                <a:solidFill>
                  <a:schemeClr val="bg1"/>
                </a:solidFill>
              </a:rPr>
              <a:t>importantes sobre el tamaño de la </a:t>
            </a:r>
            <a:r>
              <a:rPr lang="es-ES_tradnl" sz="2500" b="0" dirty="0" smtClean="0">
                <a:solidFill>
                  <a:schemeClr val="bg1"/>
                </a:solidFill>
              </a:rPr>
              <a:t>muestra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3 factores </a:t>
            </a:r>
            <a:r>
              <a:rPr lang="es-ES_tradnl" sz="2500" b="0" dirty="0">
                <a:solidFill>
                  <a:schemeClr val="bg1"/>
                </a:solidFill>
              </a:rPr>
              <a:t>para determinar el número de </a:t>
            </a:r>
            <a:r>
              <a:rPr lang="es-ES_tradnl" sz="2500" b="0" dirty="0" smtClean="0">
                <a:solidFill>
                  <a:schemeClr val="bg1"/>
                </a:solidFill>
              </a:rPr>
              <a:t>casos:</a:t>
            </a:r>
          </a:p>
          <a:p>
            <a:pPr marL="1036638" lvl="1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100" b="0" dirty="0" smtClean="0">
                <a:solidFill>
                  <a:schemeClr val="bg1"/>
                </a:solidFill>
              </a:rPr>
              <a:t>Capacidad operativa de </a:t>
            </a:r>
            <a:r>
              <a:rPr lang="es-ES_tradnl" sz="2100" b="0" dirty="0" err="1" smtClean="0">
                <a:solidFill>
                  <a:schemeClr val="bg1"/>
                </a:solidFill>
              </a:rPr>
              <a:t>recolecci</a:t>
            </a:r>
            <a:r>
              <a:rPr lang="es-ES" sz="2100" b="0" dirty="0" err="1" smtClean="0">
                <a:solidFill>
                  <a:schemeClr val="bg1"/>
                </a:solidFill>
              </a:rPr>
              <a:t>ón</a:t>
            </a:r>
            <a:r>
              <a:rPr lang="es-ES" sz="2100" b="0" dirty="0" smtClean="0">
                <a:solidFill>
                  <a:schemeClr val="bg1"/>
                </a:solidFill>
              </a:rPr>
              <a:t> y análisis</a:t>
            </a:r>
          </a:p>
          <a:p>
            <a:pPr marL="1036638" lvl="1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" sz="2100" b="0" dirty="0" smtClean="0">
                <a:solidFill>
                  <a:schemeClr val="bg1"/>
                </a:solidFill>
              </a:rPr>
              <a:t>El entendimiento del fenómeno</a:t>
            </a:r>
          </a:p>
          <a:p>
            <a:pPr marL="1036638" lvl="1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" sz="2100" b="0" dirty="0" smtClean="0">
                <a:solidFill>
                  <a:schemeClr val="bg1"/>
                </a:solidFill>
              </a:rPr>
              <a:t>La naturaleza del fenómeno bajo análisis</a:t>
            </a:r>
            <a:endParaRPr lang="es-ES_tradnl" sz="2100" b="0" dirty="0" smtClean="0">
              <a:solidFill>
                <a:schemeClr val="bg1"/>
              </a:solidFill>
            </a:endParaRP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Sobre la reformulación </a:t>
            </a:r>
            <a:r>
              <a:rPr lang="es-ES_tradnl" sz="2500" b="0" dirty="0">
                <a:solidFill>
                  <a:schemeClr val="bg1"/>
                </a:solidFill>
              </a:rPr>
              <a:t>de </a:t>
            </a:r>
            <a:r>
              <a:rPr lang="es-ES_tradnl" sz="2500" b="0" dirty="0" smtClean="0">
                <a:solidFill>
                  <a:schemeClr val="bg1"/>
                </a:solidFill>
              </a:rPr>
              <a:t>una muestra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12 clases </a:t>
            </a:r>
            <a:r>
              <a:rPr lang="es-ES_tradnl" sz="2500" b="0" dirty="0">
                <a:solidFill>
                  <a:schemeClr val="bg1"/>
                </a:solidFill>
              </a:rPr>
              <a:t>de muestra  </a:t>
            </a:r>
            <a:r>
              <a:rPr lang="es-ES_tradnl" sz="2500" b="0" dirty="0" smtClean="0">
                <a:solidFill>
                  <a:schemeClr val="bg1"/>
                </a:solidFill>
              </a:rPr>
              <a:t>y sus intenciones</a:t>
            </a:r>
            <a:endParaRPr lang="es-ES_tradnl" sz="2500" b="0" dirty="0">
              <a:solidFill>
                <a:schemeClr val="bg1"/>
              </a:solidFill>
            </a:endParaRPr>
          </a:p>
          <a:p>
            <a:endParaRPr lang="es-ES_tradnl" sz="2400" dirty="0"/>
          </a:p>
          <a:p>
            <a:endParaRPr lang="es-ES_tradnl" sz="2400" dirty="0"/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500" b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000" b="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3500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METODOLOGÍA DE LA INVESTIGACIÓN </a:t>
            </a:r>
          </a:p>
          <a:p>
            <a:pPr algn="ctr" eaLnBrk="1" hangingPunct="1">
              <a:buNone/>
            </a:pPr>
            <a:r>
              <a:rPr lang="es-ES_tradnl" sz="39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MUESTREO </a:t>
            </a:r>
            <a:r>
              <a:rPr lang="es-ES_tradnl" sz="3900" b="1" dirty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EN </a:t>
            </a:r>
            <a:r>
              <a:rPr lang="es-ES_tradnl" sz="39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LA</a:t>
            </a:r>
          </a:p>
          <a:p>
            <a:pPr algn="ctr" eaLnBrk="1" hangingPunct="1">
              <a:buNone/>
            </a:pPr>
            <a:r>
              <a:rPr lang="es-ES_tradnl" sz="3900" b="1" dirty="0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 </a:t>
            </a:r>
            <a:r>
              <a:rPr lang="es-ES_tradnl" sz="3900" b="1" dirty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INVESTIGACIÓN CUALITATIVA </a:t>
            </a:r>
          </a:p>
          <a:p>
            <a:pPr algn="ctr" eaLnBrk="1" hangingPunct="1">
              <a:buNone/>
            </a:pP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ffectLst/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ffectLst/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4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268760"/>
            <a:ext cx="10729192" cy="678801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s-ES_tradnl" sz="3900" b="1" dirty="0" err="1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Recomendaci</a:t>
            </a:r>
            <a:r>
              <a:rPr lang="es-ES" sz="3900" b="1" dirty="0" err="1" smtClean="0">
                <a:solidFill>
                  <a:srgbClr val="F92F3F"/>
                </a:solidFill>
                <a:effectLst/>
                <a:ea typeface="Times New Roman" charset="0"/>
                <a:cs typeface="Times New Roman" charset="0"/>
              </a:rPr>
              <a:t>ón</a:t>
            </a:r>
            <a:endParaRPr lang="es-ES_tradnl" sz="4000" b="1" dirty="0">
              <a:solidFill>
                <a:srgbClr val="F92F3F"/>
              </a:solidFill>
              <a:effectLst/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9084" y="2318102"/>
            <a:ext cx="8222888" cy="27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 fontAlgn="auto">
              <a:spcAft>
                <a:spcPts val="0"/>
              </a:spcAft>
              <a:buNone/>
            </a:pPr>
            <a:r>
              <a:rPr lang="es-ES" sz="30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 de la materia. </a:t>
            </a:r>
          </a:p>
          <a:p>
            <a:pPr marL="90488" indent="0" algn="just" fontAlgn="auto">
              <a:spcAft>
                <a:spcPts val="0"/>
              </a:spcAft>
              <a:buNone/>
            </a:pPr>
            <a:endParaRPr lang="es-ES" sz="30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5008892" y="4549291"/>
            <a:ext cx="1763272" cy="1060564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2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7" y="-93916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877453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8956" y="1816742"/>
            <a:ext cx="8280920" cy="338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¿Qué </a:t>
            </a:r>
            <a:r>
              <a:rPr lang="es-ES_tradnl" sz="2500" b="0" dirty="0">
                <a:solidFill>
                  <a:schemeClr val="bg1"/>
                </a:solidFill>
              </a:rPr>
              <a:t>es una </a:t>
            </a:r>
            <a:r>
              <a:rPr lang="es-ES_tradnl" sz="2500" b="0" dirty="0" smtClean="0">
                <a:solidFill>
                  <a:schemeClr val="bg1"/>
                </a:solidFill>
              </a:rPr>
              <a:t>muestra?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Aspectos </a:t>
            </a:r>
            <a:r>
              <a:rPr lang="es-ES_tradnl" sz="2500" b="0" dirty="0">
                <a:solidFill>
                  <a:schemeClr val="bg1"/>
                </a:solidFill>
              </a:rPr>
              <a:t>importantes sobre el tamaño de la </a:t>
            </a:r>
            <a:r>
              <a:rPr lang="es-ES_tradnl" sz="2500" b="0" dirty="0" smtClean="0">
                <a:solidFill>
                  <a:schemeClr val="bg1"/>
                </a:solidFill>
              </a:rPr>
              <a:t>muestra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Factores </a:t>
            </a:r>
            <a:r>
              <a:rPr lang="es-ES_tradnl" sz="2500" b="0" dirty="0">
                <a:solidFill>
                  <a:schemeClr val="bg1"/>
                </a:solidFill>
              </a:rPr>
              <a:t>para determinar el número de </a:t>
            </a:r>
            <a:r>
              <a:rPr lang="es-ES_tradnl" sz="2500" b="0" dirty="0" smtClean="0">
                <a:solidFill>
                  <a:schemeClr val="bg1"/>
                </a:solidFill>
              </a:rPr>
              <a:t>casos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Reformulación </a:t>
            </a:r>
            <a:r>
              <a:rPr lang="es-ES_tradnl" sz="2500" b="0" dirty="0">
                <a:solidFill>
                  <a:schemeClr val="bg1"/>
                </a:solidFill>
              </a:rPr>
              <a:t>de la </a:t>
            </a:r>
            <a:r>
              <a:rPr lang="es-ES_tradnl" sz="2500" b="0" dirty="0" smtClean="0">
                <a:solidFill>
                  <a:schemeClr val="bg1"/>
                </a:solidFill>
              </a:rPr>
              <a:t>muestra</a:t>
            </a: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r>
              <a:rPr lang="es-ES_tradnl" sz="2500" b="0" dirty="0" smtClean="0">
                <a:solidFill>
                  <a:schemeClr val="bg1"/>
                </a:solidFill>
              </a:rPr>
              <a:t>Clases </a:t>
            </a:r>
            <a:r>
              <a:rPr lang="es-ES_tradnl" sz="2500" b="0" dirty="0">
                <a:solidFill>
                  <a:schemeClr val="bg1"/>
                </a:solidFill>
              </a:rPr>
              <a:t>de muestra e intenciones</a:t>
            </a:r>
          </a:p>
          <a:p>
            <a:endParaRPr lang="es-ES_tradnl" sz="2400" dirty="0"/>
          </a:p>
          <a:p>
            <a:endParaRPr lang="es-ES_tradnl" sz="2400" dirty="0"/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500" b="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579438" indent="-488950" fontAlgn="auto">
              <a:spcAft>
                <a:spcPts val="0"/>
              </a:spcAft>
              <a:buFont typeface="STHeitiSC-Light" charset="-122"/>
              <a:buChar char="★"/>
            </a:pPr>
            <a:endParaRPr lang="es-ES" sz="2000" b="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008" y="3717032"/>
            <a:ext cx="2741936" cy="2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 bwMode="auto">
          <a:xfrm>
            <a:off x="2648000" y="2312677"/>
            <a:ext cx="7200800" cy="18002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2495600" y="2160277"/>
            <a:ext cx="7200800" cy="18002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80928"/>
            <a:ext cx="12192000" cy="558899"/>
          </a:xfrm>
        </p:spPr>
        <p:txBody>
          <a:bodyPr/>
          <a:lstStyle/>
          <a:p>
            <a:r>
              <a:rPr lang="es-CR" b="1" dirty="0" smtClean="0">
                <a:solidFill>
                  <a:schemeClr val="bg1"/>
                </a:solidFill>
                <a:effectLst/>
              </a:rPr>
              <a:t>¿Qu</a:t>
            </a:r>
            <a:r>
              <a:rPr lang="es-ES" b="1" dirty="0" smtClean="0">
                <a:solidFill>
                  <a:schemeClr val="bg1"/>
                </a:solidFill>
                <a:effectLst/>
              </a:rPr>
              <a:t>é es una MUESTRA?</a:t>
            </a:r>
            <a:endParaRPr lang="es-CR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807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1" t="2370" r="777"/>
          <a:stretch/>
        </p:blipFill>
        <p:spPr>
          <a:xfrm>
            <a:off x="0" y="0"/>
            <a:ext cx="12192000" cy="70584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 bwMode="auto">
          <a:xfrm>
            <a:off x="2279576" y="980728"/>
            <a:ext cx="8881664" cy="3672408"/>
          </a:xfrm>
          <a:prstGeom prst="rect">
            <a:avLst/>
          </a:prstGeom>
          <a:solidFill>
            <a:srgbClr val="00B0F0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7980" y="1304764"/>
            <a:ext cx="7704856" cy="3096344"/>
          </a:xfrm>
        </p:spPr>
        <p:txBody>
          <a:bodyPr/>
          <a:lstStyle/>
          <a:p>
            <a:pPr marL="0" indent="0" algn="ctr">
              <a:buNone/>
            </a:pP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el proceso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cualitativo, es 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 grupo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de 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personas, eventos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sucesos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comunidades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etc., sobre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cual 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habrán de recolectar los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datos, sin 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necesariamente sea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representativo del </a:t>
            </a: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universo o población que 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estudia.</a:t>
            </a:r>
            <a:endParaRPr lang="es-C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/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16632"/>
            <a:ext cx="2232248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1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-1" t="2370" r="777"/>
          <a:stretch/>
        </p:blipFill>
        <p:spPr>
          <a:xfrm>
            <a:off x="0" y="0"/>
            <a:ext cx="12192000" cy="70584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 bwMode="auto">
          <a:xfrm>
            <a:off x="2351584" y="908720"/>
            <a:ext cx="8881664" cy="3096344"/>
          </a:xfrm>
          <a:prstGeom prst="rect">
            <a:avLst/>
          </a:prstGeom>
          <a:solidFill>
            <a:srgbClr val="92D050">
              <a:alpha val="7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9697" y="1222707"/>
            <a:ext cx="7704856" cy="2700300"/>
          </a:xfrm>
        </p:spPr>
        <p:txBody>
          <a:bodyPr/>
          <a:lstStyle/>
          <a:p>
            <a:pPr marL="0" indent="0" algn="ctr">
              <a:buNone/>
            </a:pPr>
            <a:r>
              <a:rPr lang="es-CR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 primeras acciones para elegir la muestra ocurren desde el planteamiento mismo y cuando seleccionamos el contexto, en el cual esperamos encontrar los casos que nos interesan</a:t>
            </a:r>
            <a:r>
              <a:rPr lang="es-CR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s-CR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/>
                </a:solidFill>
                <a:latin typeface="+mn-lt"/>
              </a:rPr>
              <a:t>Curso: Metodología de la Investigación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752" y="116632"/>
            <a:ext cx="2232248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74855050"/>
              </p:ext>
            </p:extLst>
          </p:nvPr>
        </p:nvGraphicFramePr>
        <p:xfrm>
          <a:off x="731404" y="908720"/>
          <a:ext cx="104411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444908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 bwMode="auto">
          <a:xfrm>
            <a:off x="1477440" y="5760799"/>
            <a:ext cx="9299080" cy="64807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320" y="404664"/>
            <a:ext cx="11881320" cy="936104"/>
          </a:xfrm>
        </p:spPr>
        <p:txBody>
          <a:bodyPr/>
          <a:lstStyle/>
          <a:p>
            <a:r>
              <a:rPr lang="es-CR" sz="3400" b="1" dirty="0" smtClean="0">
                <a:solidFill>
                  <a:srgbClr val="02467C"/>
                </a:solidFill>
                <a:effectLst/>
                <a:latin typeface="+mn-lt"/>
              </a:rPr>
              <a:t>FACTORES PARA DETERMINAR </a:t>
            </a:r>
            <a:br>
              <a:rPr lang="es-CR" sz="3400" b="1" dirty="0" smtClean="0">
                <a:solidFill>
                  <a:srgbClr val="02467C"/>
                </a:solidFill>
                <a:effectLst/>
                <a:latin typeface="+mn-lt"/>
              </a:rPr>
            </a:br>
            <a:r>
              <a:rPr lang="es-CR" sz="3400" b="1" dirty="0" smtClean="0">
                <a:solidFill>
                  <a:srgbClr val="02467C"/>
                </a:solidFill>
                <a:effectLst/>
                <a:latin typeface="+mn-lt"/>
              </a:rPr>
              <a:t>EL NÚMERO DE CASOS</a:t>
            </a:r>
            <a:endParaRPr lang="es-CR" sz="3400" b="1" dirty="0">
              <a:solidFill>
                <a:srgbClr val="02467C"/>
              </a:solidFill>
              <a:effectLst/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7488" y="1412776"/>
            <a:ext cx="9289032" cy="4896544"/>
          </a:xfrm>
        </p:spPr>
        <p:txBody>
          <a:bodyPr/>
          <a:lstStyle/>
          <a:p>
            <a:pPr marL="0" indent="0">
              <a:buNone/>
            </a:pPr>
            <a:r>
              <a:rPr lang="es-CR" sz="3000" b="1" dirty="0" smtClean="0">
                <a:solidFill>
                  <a:srgbClr val="FF3300"/>
                </a:solidFill>
                <a:effectLst/>
              </a:rPr>
              <a:t>1. Capacidad operativa de recolección y análisis:</a:t>
            </a:r>
          </a:p>
          <a:p>
            <a:pPr marL="0" indent="0">
              <a:buNone/>
            </a:pP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El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número de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casos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que podemos manejar de manera realista y de acuerdo con los recursos que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dispongamos.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s-CR" sz="3000" b="1" dirty="0">
                <a:solidFill>
                  <a:srgbClr val="FF3300"/>
                </a:solidFill>
                <a:effectLst/>
              </a:rPr>
              <a:t>2. El entendimiento del </a:t>
            </a:r>
            <a:r>
              <a:rPr lang="es-CR" sz="3000" b="1" dirty="0" smtClean="0">
                <a:solidFill>
                  <a:srgbClr val="FF3300"/>
                </a:solidFill>
                <a:effectLst/>
              </a:rPr>
              <a:t>fenómeno:</a:t>
            </a:r>
            <a:endParaRPr lang="es-CR" sz="2800" b="1" dirty="0">
              <a:solidFill>
                <a:srgbClr val="FF3300"/>
              </a:solidFill>
              <a:effectLst/>
            </a:endParaRPr>
          </a:p>
          <a:p>
            <a:pPr marL="0" indent="0">
              <a:buNone/>
            </a:pP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E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l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número de casos que nos permitan responder a las preguntas de investigación - saturación de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categorías</a:t>
            </a:r>
            <a:r>
              <a:rPr lang="es-CR" sz="2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endParaRPr lang="es-CR" sz="2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s-CR" sz="3000" b="1" dirty="0">
                <a:solidFill>
                  <a:srgbClr val="FF3300"/>
                </a:solidFill>
                <a:effectLst/>
              </a:rPr>
              <a:t>3. La naturaleza del fenómeno bajo </a:t>
            </a:r>
            <a:r>
              <a:rPr lang="es-CR" sz="3000" b="1" dirty="0" smtClean="0">
                <a:solidFill>
                  <a:srgbClr val="FF3300"/>
                </a:solidFill>
                <a:effectLst/>
              </a:rPr>
              <a:t>análisis: </a:t>
            </a:r>
            <a:endParaRPr lang="es-CR" sz="2400" b="1" dirty="0">
              <a:solidFill>
                <a:srgbClr val="FF3300"/>
              </a:solidFill>
              <a:effectLst/>
            </a:endParaRPr>
          </a:p>
          <a:p>
            <a:pPr marL="0" indent="0">
              <a:buNone/>
            </a:pP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Si </a:t>
            </a:r>
            <a:r>
              <a:rPr lang="es-CR" sz="2400" dirty="0">
                <a:solidFill>
                  <a:schemeClr val="bg2">
                    <a:lumMod val="25000"/>
                  </a:schemeClr>
                </a:solidFill>
                <a:effectLst/>
              </a:rPr>
              <a:t>los casos son frecuentes y accesibles o no, si el recolectar información sobre éstos lleva relativamente poco o mucho </a:t>
            </a:r>
            <a:r>
              <a:rPr lang="es-CR" sz="24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tiempo.</a:t>
            </a:r>
            <a:endParaRPr lang="es-CR" sz="18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>
              <a:buNone/>
            </a:pPr>
            <a:endParaRPr lang="es-CR" sz="180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es-CR" sz="2400" b="1" i="1" dirty="0">
                <a:solidFill>
                  <a:schemeClr val="bg1"/>
                </a:solidFill>
                <a:effectLst/>
              </a:rPr>
              <a:t>La decisión del número de casos es del investigador.</a:t>
            </a:r>
            <a:endParaRPr lang="es-CR" sz="2800" b="1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04312" y="6525344"/>
            <a:ext cx="318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40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 de luz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9283</TotalTime>
  <Words>668</Words>
  <Application>Microsoft Office PowerPoint</Application>
  <PresentationFormat>Panorámica</PresentationFormat>
  <Paragraphs>88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STHeitiSC-Light</vt:lpstr>
      <vt:lpstr>Times New Roman</vt:lpstr>
      <vt:lpstr>Wingdings</vt:lpstr>
      <vt:lpstr>Haz de luz</vt:lpstr>
      <vt:lpstr>Presentación de PowerPoint</vt:lpstr>
      <vt:lpstr>Presentación de PowerPoint</vt:lpstr>
      <vt:lpstr>Presentación de PowerPoint</vt:lpstr>
      <vt:lpstr>Presentación de PowerPoint</vt:lpstr>
      <vt:lpstr>¿Qué es una MUESTRA?</vt:lpstr>
      <vt:lpstr>Presentación de PowerPoint</vt:lpstr>
      <vt:lpstr>Presentación de PowerPoint</vt:lpstr>
      <vt:lpstr>Presentación de PowerPoint</vt:lpstr>
      <vt:lpstr>FACTORES PARA DETERMINAR  EL NÚMERO DE CASOS</vt:lpstr>
      <vt:lpstr>REFORMULACIÓN DE LA MUESTRA</vt:lpstr>
      <vt:lpstr>Presentación de PowerPoint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Alan Henderson García</cp:lastModifiedBy>
  <cp:revision>355</cp:revision>
  <dcterms:created xsi:type="dcterms:W3CDTF">2001-10-27T11:21:57Z</dcterms:created>
  <dcterms:modified xsi:type="dcterms:W3CDTF">2018-03-02T01:38:42Z</dcterms:modified>
</cp:coreProperties>
</file>