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24"/>
  </p:notesMasterIdLst>
  <p:handoutMasterIdLst>
    <p:handoutMasterId r:id="rId25"/>
  </p:handoutMasterIdLst>
  <p:sldIdLst>
    <p:sldId id="485" r:id="rId2"/>
    <p:sldId id="486" r:id="rId3"/>
    <p:sldId id="487" r:id="rId4"/>
    <p:sldId id="488" r:id="rId5"/>
    <p:sldId id="469" r:id="rId6"/>
    <p:sldId id="493" r:id="rId7"/>
    <p:sldId id="479" r:id="rId8"/>
    <p:sldId id="482" r:id="rId9"/>
    <p:sldId id="480" r:id="rId10"/>
    <p:sldId id="483" r:id="rId11"/>
    <p:sldId id="481" r:id="rId12"/>
    <p:sldId id="484" r:id="rId13"/>
    <p:sldId id="471" r:id="rId14"/>
    <p:sldId id="470" r:id="rId15"/>
    <p:sldId id="472" r:id="rId16"/>
    <p:sldId id="473" r:id="rId17"/>
    <p:sldId id="474" r:id="rId18"/>
    <p:sldId id="478" r:id="rId19"/>
    <p:sldId id="490" r:id="rId20"/>
    <p:sldId id="477" r:id="rId21"/>
    <p:sldId id="492" r:id="rId22"/>
    <p:sldId id="489" r:id="rId23"/>
  </p:sldIdLst>
  <p:sldSz cx="12192000" cy="6858000"/>
  <p:notesSz cx="6648450" cy="97821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2">
          <p15:clr>
            <a:srgbClr val="A4A3A4"/>
          </p15:clr>
        </p15:guide>
        <p15:guide id="2" pos="209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CA79"/>
    <a:srgbClr val="F92F3F"/>
    <a:srgbClr val="EB59D2"/>
    <a:srgbClr val="8C6DF7"/>
    <a:srgbClr val="FAA319"/>
    <a:srgbClr val="F89C00"/>
    <a:srgbClr val="F92E3F"/>
    <a:srgbClr val="60BC40"/>
    <a:srgbClr val="FEFCFF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01" autoAdjust="0"/>
    <p:restoredTop sz="94574" autoAdjust="0"/>
  </p:normalViewPr>
  <p:slideViewPr>
    <p:cSldViewPr>
      <p:cViewPr varScale="1">
        <p:scale>
          <a:sx n="70" d="100"/>
          <a:sy n="70" d="100"/>
        </p:scale>
        <p:origin x="28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342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70" d="100"/>
        <a:sy n="70" d="100"/>
      </p:scale>
      <p:origin x="0" y="0"/>
    </p:cViewPr>
  </p:notesTextViewPr>
  <p:sorterViewPr>
    <p:cViewPr>
      <p:scale>
        <a:sx n="100" d="100"/>
        <a:sy n="100" d="100"/>
      </p:scale>
      <p:origin x="0" y="2484"/>
    </p:cViewPr>
  </p:sorterViewPr>
  <p:notesViewPr>
    <p:cSldViewPr>
      <p:cViewPr varScale="1">
        <p:scale>
          <a:sx n="28" d="100"/>
          <a:sy n="28" d="100"/>
        </p:scale>
        <p:origin x="-1266" y="-78"/>
      </p:cViewPr>
      <p:guideLst>
        <p:guide orient="horz" pos="3082"/>
        <p:guide pos="20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4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B01B5A-58D6-4A40-9E71-DA85E2CDD09D}" type="doc">
      <dgm:prSet loTypeId="urn:microsoft.com/office/officeart/2005/8/layout/list1" loCatId="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s-ES_tradnl"/>
        </a:p>
      </dgm:t>
    </dgm:pt>
    <dgm:pt modelId="{0733A25F-920D-AE42-8026-6F352AE9AC90}">
      <dgm:prSet phldrT="[Texto]"/>
      <dgm:spPr>
        <a:solidFill>
          <a:srgbClr val="58CA79"/>
        </a:solidFill>
      </dgm:spPr>
      <dgm:t>
        <a:bodyPr/>
        <a:lstStyle/>
        <a:p>
          <a:r>
            <a:rPr lang="es-ES_tradnl" b="1" dirty="0" smtClean="0"/>
            <a:t>ESTRATIFICADA</a:t>
          </a:r>
          <a:endParaRPr lang="es-ES_tradnl" b="1" dirty="0"/>
        </a:p>
      </dgm:t>
    </dgm:pt>
    <dgm:pt modelId="{91AB30A5-F50B-B841-837E-E1020897C07C}" type="parTrans" cxnId="{F4773731-5DAA-5848-969B-F76C2FEFA325}">
      <dgm:prSet/>
      <dgm:spPr/>
      <dgm:t>
        <a:bodyPr/>
        <a:lstStyle/>
        <a:p>
          <a:endParaRPr lang="es-ES_tradnl"/>
        </a:p>
      </dgm:t>
    </dgm:pt>
    <dgm:pt modelId="{85FDF29E-8684-E947-B075-2247B3513B1E}" type="sibTrans" cxnId="{F4773731-5DAA-5848-969B-F76C2FEFA325}">
      <dgm:prSet/>
      <dgm:spPr/>
      <dgm:t>
        <a:bodyPr/>
        <a:lstStyle/>
        <a:p>
          <a:endParaRPr lang="es-ES_tradnl"/>
        </a:p>
      </dgm:t>
    </dgm:pt>
    <dgm:pt modelId="{77A91FC2-B307-154F-89B7-5B150B0AD973}">
      <dgm:prSet phldrT="[Texto]"/>
      <dgm:spPr>
        <a:ln w="28575">
          <a:solidFill>
            <a:srgbClr val="00B050"/>
          </a:solidFill>
        </a:ln>
      </dgm:spPr>
      <dgm:t>
        <a:bodyPr/>
        <a:lstStyle/>
        <a:p>
          <a:pPr algn="just"/>
          <a:r>
            <a:rPr lang="es-CR" dirty="0" smtClean="0">
              <a:solidFill>
                <a:schemeClr val="tx1">
                  <a:lumMod val="75000"/>
                  <a:lumOff val="25000"/>
                </a:schemeClr>
              </a:solidFill>
              <a:effectLst/>
            </a:rPr>
            <a:t>La población se divide en segmentos y se selecciona una muestra para cada segmento. Ej: religión, nivel de estudios, nivel de ingresos.</a:t>
          </a:r>
          <a:endParaRPr lang="es-ES_tradnl" dirty="0"/>
        </a:p>
      </dgm:t>
    </dgm:pt>
    <dgm:pt modelId="{DA69D847-707F-5741-B34B-001893F5C07C}" type="parTrans" cxnId="{72C0C1F4-8851-5F44-98B2-1350D7D51C57}">
      <dgm:prSet/>
      <dgm:spPr/>
      <dgm:t>
        <a:bodyPr/>
        <a:lstStyle/>
        <a:p>
          <a:endParaRPr lang="es-ES_tradnl"/>
        </a:p>
      </dgm:t>
    </dgm:pt>
    <dgm:pt modelId="{9BC6CC10-8C1B-BC4A-AE16-5E0B45CCD916}" type="sibTrans" cxnId="{72C0C1F4-8851-5F44-98B2-1350D7D51C57}">
      <dgm:prSet/>
      <dgm:spPr/>
      <dgm:t>
        <a:bodyPr/>
        <a:lstStyle/>
        <a:p>
          <a:endParaRPr lang="es-ES_tradnl"/>
        </a:p>
      </dgm:t>
    </dgm:pt>
    <dgm:pt modelId="{9C5D5234-A3FC-CE4A-A4D9-8A4D3665F060}">
      <dgm:prSet phldrT="[Texto]"/>
      <dgm:spPr>
        <a:solidFill>
          <a:srgbClr val="4472C4"/>
        </a:solidFill>
      </dgm:spPr>
      <dgm:t>
        <a:bodyPr/>
        <a:lstStyle/>
        <a:p>
          <a:r>
            <a:rPr lang="es-ES_tradnl" b="1" dirty="0" smtClean="0"/>
            <a:t>POR RACIMOS</a:t>
          </a:r>
          <a:endParaRPr lang="es-ES_tradnl" b="1" dirty="0"/>
        </a:p>
      </dgm:t>
    </dgm:pt>
    <dgm:pt modelId="{C2B2AE89-6479-144E-A96B-71AB8A792644}" type="parTrans" cxnId="{46446496-D5B1-D843-80C3-71B7B07643B0}">
      <dgm:prSet/>
      <dgm:spPr/>
      <dgm:t>
        <a:bodyPr/>
        <a:lstStyle/>
        <a:p>
          <a:endParaRPr lang="es-ES_tradnl"/>
        </a:p>
      </dgm:t>
    </dgm:pt>
    <dgm:pt modelId="{06B08F62-40F9-6F48-9CC1-ADEF849AB0C6}" type="sibTrans" cxnId="{46446496-D5B1-D843-80C3-71B7B07643B0}">
      <dgm:prSet/>
      <dgm:spPr/>
      <dgm:t>
        <a:bodyPr/>
        <a:lstStyle/>
        <a:p>
          <a:endParaRPr lang="es-ES_tradnl"/>
        </a:p>
      </dgm:t>
    </dgm:pt>
    <dgm:pt modelId="{1E19C0DC-FE9B-E64B-864F-63F607D01E2F}">
      <dgm:prSet phldrT="[Texto]"/>
      <dgm:spPr>
        <a:ln w="28575">
          <a:solidFill>
            <a:srgbClr val="4472C4"/>
          </a:solidFill>
        </a:ln>
      </dgm:spPr>
      <dgm:t>
        <a:bodyPr/>
        <a:lstStyle/>
        <a:p>
          <a:pPr algn="just"/>
          <a:r>
            <a:rPr lang="es-CR" dirty="0" smtClean="0">
              <a:solidFill>
                <a:schemeClr val="tx1">
                  <a:lumMod val="75000"/>
                  <a:lumOff val="25000"/>
                </a:schemeClr>
              </a:solidFill>
              <a:effectLst/>
            </a:rPr>
            <a:t>Las unidades de análisis se encuentran encapsuladas o encerradas en determinados lugares físicos o geográficos (racimos, cluster o conglomerados).</a:t>
          </a:r>
          <a:endParaRPr lang="es-ES_tradnl" dirty="0"/>
        </a:p>
      </dgm:t>
    </dgm:pt>
    <dgm:pt modelId="{F26B404C-7E97-A646-B18E-89C2BBEB140B}" type="parTrans" cxnId="{E1BD03EA-95AD-5B40-AD9F-641763404DF7}">
      <dgm:prSet/>
      <dgm:spPr/>
      <dgm:t>
        <a:bodyPr/>
        <a:lstStyle/>
        <a:p>
          <a:endParaRPr lang="es-ES_tradnl"/>
        </a:p>
      </dgm:t>
    </dgm:pt>
    <dgm:pt modelId="{9B85A1D1-A785-954C-8840-83B0658A8E79}" type="sibTrans" cxnId="{E1BD03EA-95AD-5B40-AD9F-641763404DF7}">
      <dgm:prSet/>
      <dgm:spPr/>
      <dgm:t>
        <a:bodyPr/>
        <a:lstStyle/>
        <a:p>
          <a:endParaRPr lang="es-ES_tradnl"/>
        </a:p>
      </dgm:t>
    </dgm:pt>
    <dgm:pt modelId="{911AF1E3-690F-1648-B92C-9BDB8E04617D}" type="pres">
      <dgm:prSet presAssocID="{60B01B5A-58D6-4A40-9E71-DA85E2CDD0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35B3288D-C184-E049-969E-7DB7B0F9EEC4}" type="pres">
      <dgm:prSet presAssocID="{0733A25F-920D-AE42-8026-6F352AE9AC90}" presName="parentLin" presStyleCnt="0"/>
      <dgm:spPr/>
    </dgm:pt>
    <dgm:pt modelId="{5F1E7407-95AC-A143-8E8B-3E52F45C428E}" type="pres">
      <dgm:prSet presAssocID="{0733A25F-920D-AE42-8026-6F352AE9AC90}" presName="parentLeftMargin" presStyleLbl="node1" presStyleIdx="0" presStyleCnt="2"/>
      <dgm:spPr/>
      <dgm:t>
        <a:bodyPr/>
        <a:lstStyle/>
        <a:p>
          <a:endParaRPr lang="es-ES_tradnl"/>
        </a:p>
      </dgm:t>
    </dgm:pt>
    <dgm:pt modelId="{9198F0FD-BBBB-5043-A3C4-8B31F47F5B70}" type="pres">
      <dgm:prSet presAssocID="{0733A25F-920D-AE42-8026-6F352AE9AC90}" presName="parentText" presStyleLbl="node1" presStyleIdx="0" presStyleCnt="2" custLinFactNeighborX="6311" custLinFactNeighborY="5224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560E71B-ACBE-A440-AD4D-12E4E521FE15}" type="pres">
      <dgm:prSet presAssocID="{0733A25F-920D-AE42-8026-6F352AE9AC90}" presName="negativeSpace" presStyleCnt="0"/>
      <dgm:spPr/>
    </dgm:pt>
    <dgm:pt modelId="{FD30ABCD-1AA1-8D48-944A-F7CFC117B1B9}" type="pres">
      <dgm:prSet presAssocID="{0733A25F-920D-AE42-8026-6F352AE9AC90}" presName="childText" presStyleLbl="conFgAcc1" presStyleIdx="0" presStyleCnt="2" custLinFactNeighborX="-229" custLinFactNeighborY="3507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728C82E-0A47-304A-92C1-6B480F4AABFD}" type="pres">
      <dgm:prSet presAssocID="{85FDF29E-8684-E947-B075-2247B3513B1E}" presName="spaceBetweenRectangles" presStyleCnt="0"/>
      <dgm:spPr/>
    </dgm:pt>
    <dgm:pt modelId="{18746635-716E-9444-85DD-E397C2C2CC6D}" type="pres">
      <dgm:prSet presAssocID="{9C5D5234-A3FC-CE4A-A4D9-8A4D3665F060}" presName="parentLin" presStyleCnt="0"/>
      <dgm:spPr/>
    </dgm:pt>
    <dgm:pt modelId="{6851A913-FB54-654B-A643-A14D10E98797}" type="pres">
      <dgm:prSet presAssocID="{9C5D5234-A3FC-CE4A-A4D9-8A4D3665F060}" presName="parentLeftMargin" presStyleLbl="node1" presStyleIdx="0" presStyleCnt="2"/>
      <dgm:spPr/>
      <dgm:t>
        <a:bodyPr/>
        <a:lstStyle/>
        <a:p>
          <a:endParaRPr lang="es-ES_tradnl"/>
        </a:p>
      </dgm:t>
    </dgm:pt>
    <dgm:pt modelId="{D2BB54D0-1210-4F4D-B333-22A91870DC21}" type="pres">
      <dgm:prSet presAssocID="{9C5D5234-A3FC-CE4A-A4D9-8A4D3665F06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4FD1D4A-69AF-C444-8266-26C8A5015BDB}" type="pres">
      <dgm:prSet presAssocID="{9C5D5234-A3FC-CE4A-A4D9-8A4D3665F060}" presName="negativeSpace" presStyleCnt="0"/>
      <dgm:spPr/>
    </dgm:pt>
    <dgm:pt modelId="{F549D575-E062-CD4E-873C-70BAD103134F}" type="pres">
      <dgm:prSet presAssocID="{9C5D5234-A3FC-CE4A-A4D9-8A4D3665F060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E1BD03EA-95AD-5B40-AD9F-641763404DF7}" srcId="{9C5D5234-A3FC-CE4A-A4D9-8A4D3665F060}" destId="{1E19C0DC-FE9B-E64B-864F-63F607D01E2F}" srcOrd="0" destOrd="0" parTransId="{F26B404C-7E97-A646-B18E-89C2BBEB140B}" sibTransId="{9B85A1D1-A785-954C-8840-83B0658A8E79}"/>
    <dgm:cxn modelId="{46446496-D5B1-D843-80C3-71B7B07643B0}" srcId="{60B01B5A-58D6-4A40-9E71-DA85E2CDD09D}" destId="{9C5D5234-A3FC-CE4A-A4D9-8A4D3665F060}" srcOrd="1" destOrd="0" parTransId="{C2B2AE89-6479-144E-A96B-71AB8A792644}" sibTransId="{06B08F62-40F9-6F48-9CC1-ADEF849AB0C6}"/>
    <dgm:cxn modelId="{257B29EE-D783-F24B-B5FF-1599C7267C8D}" type="presOf" srcId="{1E19C0DC-FE9B-E64B-864F-63F607D01E2F}" destId="{F549D575-E062-CD4E-873C-70BAD103134F}" srcOrd="0" destOrd="0" presId="urn:microsoft.com/office/officeart/2005/8/layout/list1"/>
    <dgm:cxn modelId="{98D02B5D-FA4D-9E4F-8479-66145D4B82AC}" type="presOf" srcId="{0733A25F-920D-AE42-8026-6F352AE9AC90}" destId="{9198F0FD-BBBB-5043-A3C4-8B31F47F5B70}" srcOrd="1" destOrd="0" presId="urn:microsoft.com/office/officeart/2005/8/layout/list1"/>
    <dgm:cxn modelId="{F4773731-5DAA-5848-969B-F76C2FEFA325}" srcId="{60B01B5A-58D6-4A40-9E71-DA85E2CDD09D}" destId="{0733A25F-920D-AE42-8026-6F352AE9AC90}" srcOrd="0" destOrd="0" parTransId="{91AB30A5-F50B-B841-837E-E1020897C07C}" sibTransId="{85FDF29E-8684-E947-B075-2247B3513B1E}"/>
    <dgm:cxn modelId="{FC70BB6A-F440-8E40-87EA-D6034006AE23}" type="presOf" srcId="{60B01B5A-58D6-4A40-9E71-DA85E2CDD09D}" destId="{911AF1E3-690F-1648-B92C-9BDB8E04617D}" srcOrd="0" destOrd="0" presId="urn:microsoft.com/office/officeart/2005/8/layout/list1"/>
    <dgm:cxn modelId="{C1811FC8-5F92-6542-B161-7551397404A8}" type="presOf" srcId="{9C5D5234-A3FC-CE4A-A4D9-8A4D3665F060}" destId="{6851A913-FB54-654B-A643-A14D10E98797}" srcOrd="0" destOrd="0" presId="urn:microsoft.com/office/officeart/2005/8/layout/list1"/>
    <dgm:cxn modelId="{72C0C1F4-8851-5F44-98B2-1350D7D51C57}" srcId="{0733A25F-920D-AE42-8026-6F352AE9AC90}" destId="{77A91FC2-B307-154F-89B7-5B150B0AD973}" srcOrd="0" destOrd="0" parTransId="{DA69D847-707F-5741-B34B-001893F5C07C}" sibTransId="{9BC6CC10-8C1B-BC4A-AE16-5E0B45CCD916}"/>
    <dgm:cxn modelId="{79C74E8D-5BF8-4E4A-8979-50FE499EFFDD}" type="presOf" srcId="{9C5D5234-A3FC-CE4A-A4D9-8A4D3665F060}" destId="{D2BB54D0-1210-4F4D-B333-22A91870DC21}" srcOrd="1" destOrd="0" presId="urn:microsoft.com/office/officeart/2005/8/layout/list1"/>
    <dgm:cxn modelId="{F02B7375-5884-634E-8B30-AE4305E6DF26}" type="presOf" srcId="{0733A25F-920D-AE42-8026-6F352AE9AC90}" destId="{5F1E7407-95AC-A143-8E8B-3E52F45C428E}" srcOrd="0" destOrd="0" presId="urn:microsoft.com/office/officeart/2005/8/layout/list1"/>
    <dgm:cxn modelId="{397C2649-235A-0F46-8C0D-A09D4D31290B}" type="presOf" srcId="{77A91FC2-B307-154F-89B7-5B150B0AD973}" destId="{FD30ABCD-1AA1-8D48-944A-F7CFC117B1B9}" srcOrd="0" destOrd="0" presId="urn:microsoft.com/office/officeart/2005/8/layout/list1"/>
    <dgm:cxn modelId="{1739861C-E932-6D46-B6F2-A4CF95D42334}" type="presParOf" srcId="{911AF1E3-690F-1648-B92C-9BDB8E04617D}" destId="{35B3288D-C184-E049-969E-7DB7B0F9EEC4}" srcOrd="0" destOrd="0" presId="urn:microsoft.com/office/officeart/2005/8/layout/list1"/>
    <dgm:cxn modelId="{9A437835-1AD9-8546-A585-62846BEE472A}" type="presParOf" srcId="{35B3288D-C184-E049-969E-7DB7B0F9EEC4}" destId="{5F1E7407-95AC-A143-8E8B-3E52F45C428E}" srcOrd="0" destOrd="0" presId="urn:microsoft.com/office/officeart/2005/8/layout/list1"/>
    <dgm:cxn modelId="{AE6F0104-31FC-6A40-94FB-73A315CB15B9}" type="presParOf" srcId="{35B3288D-C184-E049-969E-7DB7B0F9EEC4}" destId="{9198F0FD-BBBB-5043-A3C4-8B31F47F5B70}" srcOrd="1" destOrd="0" presId="urn:microsoft.com/office/officeart/2005/8/layout/list1"/>
    <dgm:cxn modelId="{B352C6A5-FABB-CF4D-8BE1-552CC9047740}" type="presParOf" srcId="{911AF1E3-690F-1648-B92C-9BDB8E04617D}" destId="{9560E71B-ACBE-A440-AD4D-12E4E521FE15}" srcOrd="1" destOrd="0" presId="urn:microsoft.com/office/officeart/2005/8/layout/list1"/>
    <dgm:cxn modelId="{EC38038E-160F-C84D-B97B-481A55BF4878}" type="presParOf" srcId="{911AF1E3-690F-1648-B92C-9BDB8E04617D}" destId="{FD30ABCD-1AA1-8D48-944A-F7CFC117B1B9}" srcOrd="2" destOrd="0" presId="urn:microsoft.com/office/officeart/2005/8/layout/list1"/>
    <dgm:cxn modelId="{DE988B30-0F08-9448-99F8-F941A7737060}" type="presParOf" srcId="{911AF1E3-690F-1648-B92C-9BDB8E04617D}" destId="{1728C82E-0A47-304A-92C1-6B480F4AABFD}" srcOrd="3" destOrd="0" presId="urn:microsoft.com/office/officeart/2005/8/layout/list1"/>
    <dgm:cxn modelId="{C1FAE6E3-B09E-E342-BBB6-3AD0DD60D826}" type="presParOf" srcId="{911AF1E3-690F-1648-B92C-9BDB8E04617D}" destId="{18746635-716E-9444-85DD-E397C2C2CC6D}" srcOrd="4" destOrd="0" presId="urn:microsoft.com/office/officeart/2005/8/layout/list1"/>
    <dgm:cxn modelId="{A8114DE0-773F-1B40-A9E7-22FA6598E36A}" type="presParOf" srcId="{18746635-716E-9444-85DD-E397C2C2CC6D}" destId="{6851A913-FB54-654B-A643-A14D10E98797}" srcOrd="0" destOrd="0" presId="urn:microsoft.com/office/officeart/2005/8/layout/list1"/>
    <dgm:cxn modelId="{29BFAF0D-F87F-B54C-AF21-235CA11C42E2}" type="presParOf" srcId="{18746635-716E-9444-85DD-E397C2C2CC6D}" destId="{D2BB54D0-1210-4F4D-B333-22A91870DC21}" srcOrd="1" destOrd="0" presId="urn:microsoft.com/office/officeart/2005/8/layout/list1"/>
    <dgm:cxn modelId="{8EF65BB0-B0A5-8C42-9D5D-06945731CBDE}" type="presParOf" srcId="{911AF1E3-690F-1648-B92C-9BDB8E04617D}" destId="{D4FD1D4A-69AF-C444-8266-26C8A5015BDB}" srcOrd="5" destOrd="0" presId="urn:microsoft.com/office/officeart/2005/8/layout/list1"/>
    <dgm:cxn modelId="{FAB383C9-815D-9F42-84F9-FD805A00AA8E}" type="presParOf" srcId="{911AF1E3-690F-1648-B92C-9BDB8E04617D}" destId="{F549D575-E062-CD4E-873C-70BAD103134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30ABCD-1AA1-8D48-944A-F7CFC117B1B9}">
      <dsp:nvSpPr>
        <dsp:cNvPr id="0" name=""/>
        <dsp:cNvSpPr/>
      </dsp:nvSpPr>
      <dsp:spPr>
        <a:xfrm>
          <a:off x="0" y="721942"/>
          <a:ext cx="11063874" cy="19640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680" tIns="604012" rIns="858680" bIns="206248" numCol="1" spcCol="1270" anchor="t" anchorCtr="0">
          <a:noAutofit/>
        </a:bodyPr>
        <a:lstStyle/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2900" kern="120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</a:rPr>
            <a:t>La población se divide en segmentos y se selecciona una muestra para cada segmento. Ej: religión, nivel de estudios, nivel de ingresos.</a:t>
          </a:r>
          <a:endParaRPr lang="es-ES_tradnl" sz="2900" kern="1200" dirty="0"/>
        </a:p>
      </dsp:txBody>
      <dsp:txXfrm>
        <a:off x="0" y="721942"/>
        <a:ext cx="11063874" cy="1964025"/>
      </dsp:txXfrm>
    </dsp:sp>
    <dsp:sp modelId="{9198F0FD-BBBB-5043-A3C4-8B31F47F5B70}">
      <dsp:nvSpPr>
        <dsp:cNvPr id="0" name=""/>
        <dsp:cNvSpPr/>
      </dsp:nvSpPr>
      <dsp:spPr>
        <a:xfrm>
          <a:off x="588105" y="283690"/>
          <a:ext cx="7744712" cy="856080"/>
        </a:xfrm>
        <a:prstGeom prst="roundRect">
          <a:avLst/>
        </a:prstGeom>
        <a:solidFill>
          <a:srgbClr val="58CA79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92732" tIns="0" rIns="292732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900" b="1" kern="1200" dirty="0" smtClean="0"/>
            <a:t>ESTRATIFICADA</a:t>
          </a:r>
          <a:endParaRPr lang="es-ES_tradnl" sz="2900" b="1" kern="1200" dirty="0"/>
        </a:p>
      </dsp:txBody>
      <dsp:txXfrm>
        <a:off x="629895" y="325480"/>
        <a:ext cx="7661132" cy="772500"/>
      </dsp:txXfrm>
    </dsp:sp>
    <dsp:sp modelId="{F549D575-E062-CD4E-873C-70BAD103134F}">
      <dsp:nvSpPr>
        <dsp:cNvPr id="0" name=""/>
        <dsp:cNvSpPr/>
      </dsp:nvSpPr>
      <dsp:spPr>
        <a:xfrm>
          <a:off x="0" y="3215673"/>
          <a:ext cx="11063874" cy="19640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4472C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680" tIns="604012" rIns="858680" bIns="206248" numCol="1" spcCol="1270" anchor="t" anchorCtr="0">
          <a:noAutofit/>
        </a:bodyPr>
        <a:lstStyle/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2900" kern="120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</a:rPr>
            <a:t>Las unidades de análisis se encuentran encapsuladas o encerradas en determinados lugares físicos o geográficos (racimos, cluster o conglomerados).</a:t>
          </a:r>
          <a:endParaRPr lang="es-ES_tradnl" sz="2900" kern="1200" dirty="0"/>
        </a:p>
      </dsp:txBody>
      <dsp:txXfrm>
        <a:off x="0" y="3215673"/>
        <a:ext cx="11063874" cy="1964025"/>
      </dsp:txXfrm>
    </dsp:sp>
    <dsp:sp modelId="{D2BB54D0-1210-4F4D-B333-22A91870DC21}">
      <dsp:nvSpPr>
        <dsp:cNvPr id="0" name=""/>
        <dsp:cNvSpPr/>
      </dsp:nvSpPr>
      <dsp:spPr>
        <a:xfrm>
          <a:off x="553193" y="2787633"/>
          <a:ext cx="7744712" cy="856080"/>
        </a:xfrm>
        <a:prstGeom prst="roundRect">
          <a:avLst/>
        </a:prstGeom>
        <a:solidFill>
          <a:srgbClr val="4472C4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92732" tIns="0" rIns="292732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900" b="1" kern="1200" dirty="0" smtClean="0"/>
            <a:t>POR RACIMOS</a:t>
          </a:r>
          <a:endParaRPr lang="es-ES_tradnl" sz="2900" b="1" kern="1200" dirty="0"/>
        </a:p>
      </dsp:txBody>
      <dsp:txXfrm>
        <a:off x="594983" y="2829423"/>
        <a:ext cx="7661132" cy="772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4813"/>
            <a:ext cx="2881313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294813"/>
            <a:ext cx="2881312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7440D6C7-9BCB-264A-9D30-C93F19913A6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999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806AA-DE9F-4410-B51E-F7BAB062E6D2}" type="datetimeFigureOut">
              <a:rPr lang="es-CR" smtClean="0"/>
              <a:t>1/3/2018</a:t>
            </a:fld>
            <a:endParaRPr lang="es-C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63500" y="733425"/>
            <a:ext cx="6521450" cy="3668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5163" y="4646613"/>
            <a:ext cx="5318125" cy="44021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291638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65550" y="9291638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1CF16-6457-4D4E-8E2C-D46C127F75D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8674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authors/dinosoftlabs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file000.flaticon.com/downloads/license/license.pdf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F4F9D-9FC6-DC48-9A47-5223C5FDF2BB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50250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F4F9D-9FC6-DC48-9A47-5223C5FDF2BB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43178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F4F9D-9FC6-DC48-9A47-5223C5FDF2BB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73243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4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Published</a:t>
            </a:r>
            <a:r>
              <a:rPr lang="es-ES_tradnl" sz="4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4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</a:t>
            </a:r>
            <a:r>
              <a:rPr lang="es-ES_tradnl" sz="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s-ES_tradnl" sz="4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DinosoftLabs"/>
              </a:rPr>
              <a:t>DinosoftLabs</a:t>
            </a:r>
            <a:r>
              <a:rPr lang="es-ES_tradnl" sz="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s-ES_tradnl" sz="400" dirty="0" smtClean="0"/>
              <a:t/>
            </a:r>
            <a:br>
              <a:rPr lang="es-ES_tradnl" sz="400" dirty="0" smtClean="0"/>
            </a:br>
            <a:r>
              <a:rPr lang="es-ES_tradnl" sz="4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</a:t>
            </a:r>
            <a:r>
              <a:rPr lang="es-ES_tradnl" sz="4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es-ES_tradnl" sz="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s-ES_tradnl" sz="4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Flaticon Basic License"/>
              </a:rPr>
              <a:t>Flaticon Basic License</a:t>
            </a:r>
            <a:r>
              <a:rPr lang="es-ES_tradnl" sz="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s-ES_tradnl" sz="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CF16-6457-4D4E-8E2C-D46C127F75D3}" type="slidenum">
              <a:rPr lang="es-CR" smtClean="0"/>
              <a:t>5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59178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F4F9D-9FC6-DC48-9A47-5223C5FDF2BB}" type="slidenum">
              <a:rPr lang="es-ES_tradnl" smtClean="0"/>
              <a:t>21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16216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R" b="0">
                  <a:ea typeface="+mn-ea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R" b="0">
                  <a:ea typeface="+mn-ea"/>
                </a:endParaRPr>
              </a:p>
            </p:txBody>
          </p:sp>
        </p:grpSp>
      </p:grpSp>
      <p:sp>
        <p:nvSpPr>
          <p:cNvPr id="17719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CR"/>
              <a:t>Haga clic para cambiar el estilo de título	</a:t>
            </a:r>
          </a:p>
        </p:txBody>
      </p:sp>
      <p:sp>
        <p:nvSpPr>
          <p:cNvPr id="17719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s-CR"/>
              <a:t>Haga clic para modificar el estilo de subtítulo del patrón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65937-C767-0E4C-BC3F-68F9B37E8AB0}" type="slidenum">
              <a:rPr lang="es-CR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11942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1DB48A-693D-B842-9918-38EF24C368D0}" type="slidenum">
              <a:rPr lang="es-CR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3770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3E1115-F0E2-2046-862A-D0E1C96F3A6E}" type="slidenum">
              <a:rPr lang="es-CR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9472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537AC6-F21F-0F48-9AD1-2CEB55C0FBAD}" type="slidenum">
              <a:rPr lang="es-CR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98237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D0B025-ECF8-3242-B06C-34B1121B92F8}" type="slidenum">
              <a:rPr lang="es-CR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5028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6690E-F32C-0344-818A-E7E93B852E26}" type="slidenum">
              <a:rPr lang="es-CR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10349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A68A23-D805-544D-A151-EF9940A1A3BF}" type="slidenum">
              <a:rPr lang="es-CR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44589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A7A1B3-8598-0A41-B80F-B80C505B33BF}" type="slidenum">
              <a:rPr lang="es-CR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1235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9CBE9-52B2-1243-8534-BE95EBFAC5C0}" type="slidenum">
              <a:rPr lang="es-CR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84839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2802B-F9E5-794C-BF1E-64580BF8A7B4}" type="slidenum">
              <a:rPr lang="es-CR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63818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28C2D4-3805-DB4C-8A8A-74CEC804BC72}" type="slidenum">
              <a:rPr lang="es-CR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21347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7613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3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3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3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3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3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3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3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3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4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4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4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4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4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4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4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4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4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4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5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5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5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5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5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5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5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5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5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5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6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6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6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6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6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6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sp>
          <p:nvSpPr>
            <p:cNvPr id="17616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b="0">
                <a:ea typeface="+mn-ea"/>
              </a:endParaRPr>
            </a:p>
          </p:txBody>
        </p:sp>
        <p:grpSp>
          <p:nvGrpSpPr>
            <p:cNvPr id="5164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7616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R" b="0">
                  <a:ea typeface="+mn-ea"/>
                </a:endParaRPr>
              </a:p>
            </p:txBody>
          </p:sp>
          <p:sp>
            <p:nvSpPr>
              <p:cNvPr id="17616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R" b="0">
                  <a:ea typeface="+mn-ea"/>
                </a:endParaRPr>
              </a:p>
            </p:txBody>
          </p:sp>
        </p:grpSp>
      </p:grpSp>
      <p:sp>
        <p:nvSpPr>
          <p:cNvPr id="17617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R"/>
              <a:t>Haga clic para cambiar el estilo de título	</a:t>
            </a:r>
          </a:p>
        </p:txBody>
      </p:sp>
      <p:sp>
        <p:nvSpPr>
          <p:cNvPr id="17617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R"/>
              <a:t>Haga clic para modificar el estilo de texto del patrón</a:t>
            </a:r>
          </a:p>
          <a:p>
            <a:pPr lvl="1"/>
            <a:r>
              <a:rPr lang="es-CR"/>
              <a:t>Segundo nivel</a:t>
            </a:r>
          </a:p>
          <a:p>
            <a:pPr lvl="2"/>
            <a:r>
              <a:rPr lang="es-CR"/>
              <a:t>Tercer nivel</a:t>
            </a:r>
          </a:p>
          <a:p>
            <a:pPr lvl="3"/>
            <a:r>
              <a:rPr lang="es-CR"/>
              <a:t>Cuarto nivel</a:t>
            </a:r>
          </a:p>
          <a:p>
            <a:pPr lvl="4"/>
            <a:r>
              <a:rPr lang="es-CR"/>
              <a:t>Quinto nivel</a:t>
            </a:r>
          </a:p>
        </p:txBody>
      </p:sp>
      <p:sp>
        <p:nvSpPr>
          <p:cNvPr id="17617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17617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17617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F6DED3B-670F-0D44-A1C3-515D1F3983FB}" type="slidenum">
              <a:rPr lang="es-CR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charset="0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0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0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5780" y="2636912"/>
            <a:ext cx="3960440" cy="110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10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01174"/>
              </p:ext>
            </p:extLst>
          </p:nvPr>
        </p:nvGraphicFramePr>
        <p:xfrm>
          <a:off x="543814" y="1628800"/>
          <a:ext cx="11161241" cy="4752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6793"/>
                <a:gridCol w="4204034"/>
                <a:gridCol w="3720414"/>
              </a:tblGrid>
              <a:tr h="927678">
                <a:tc>
                  <a:txBody>
                    <a:bodyPr/>
                    <a:lstStyle/>
                    <a:p>
                      <a:pPr algn="ctr"/>
                      <a:r>
                        <a:rPr lang="es-CR" sz="2000" dirty="0" smtClean="0"/>
                        <a:t>Pregunta de investigación</a:t>
                      </a:r>
                      <a:endParaRPr lang="es-CR" sz="2000" dirty="0"/>
                    </a:p>
                  </a:txBody>
                  <a:tcPr anchor="ctr">
                    <a:solidFill>
                      <a:srgbClr val="0263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000" dirty="0" smtClean="0"/>
                        <a:t>Unidad de análisis errónea</a:t>
                      </a:r>
                      <a:endParaRPr lang="es-CR" sz="2000" dirty="0"/>
                    </a:p>
                  </a:txBody>
                  <a:tcPr anchor="ctr">
                    <a:solidFill>
                      <a:srgbClr val="F92E3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000" dirty="0" smtClean="0"/>
                        <a:t>Unidad de análisis correcta</a:t>
                      </a:r>
                      <a:endParaRPr lang="es-CR" sz="2000" dirty="0"/>
                    </a:p>
                  </a:txBody>
                  <a:tcPr anchor="ctr">
                    <a:solidFill>
                      <a:srgbClr val="60BC40"/>
                    </a:solidFill>
                  </a:tcPr>
                </a:tc>
              </a:tr>
              <a:tr h="2171369">
                <a:tc>
                  <a:txBody>
                    <a:bodyPr/>
                    <a:lstStyle/>
                    <a:p>
                      <a:r>
                        <a:rPr lang="es-CR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¿Hay problemas de comunicación entre padres e hijos?</a:t>
                      </a:r>
                    </a:p>
                    <a:p>
                      <a:endParaRPr lang="es-CR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80000" marR="180000" marT="108000"/>
                </a:tc>
                <a:tc>
                  <a:txBody>
                    <a:bodyPr/>
                    <a:lstStyle/>
                    <a:p>
                      <a:r>
                        <a:rPr lang="es-CR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Grupo de adolescentes. </a:t>
                      </a:r>
                    </a:p>
                    <a:p>
                      <a:endParaRPr lang="es-CR" sz="18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r>
                        <a:rPr lang="es-CR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Aplicarles cuestionario. </a:t>
                      </a:r>
                    </a:p>
                    <a:p>
                      <a:r>
                        <a:rPr lang="es-CR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Error: se procedería a describir únicamente cómo perciben los adolescentes la relación con sus padres.</a:t>
                      </a:r>
                    </a:p>
                  </a:txBody>
                  <a:tcPr marL="180000" marR="180000" marT="108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Grupo de padres e hijos.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 ambas partes se les aplicará el cuestionario.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R" sz="18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80000" marR="180000" marT="108000"/>
                </a:tc>
              </a:tr>
              <a:tr h="1653480">
                <a:tc>
                  <a:txBody>
                    <a:bodyPr/>
                    <a:lstStyle/>
                    <a:p>
                      <a:r>
                        <a:rPr lang="es-CR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¿Cómo es la comunicación que tienen con sus médicos los pacientes de </a:t>
                      </a:r>
                      <a:r>
                        <a:rPr lang="es-CR" sz="18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enﬁsema</a:t>
                      </a:r>
                      <a:r>
                        <a:rPr lang="es-CR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pulmonar en fase terminal?</a:t>
                      </a:r>
                    </a:p>
                    <a:p>
                      <a:endParaRPr lang="es-CR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80000" marR="180000" marT="108000">
                    <a:solidFill>
                      <a:srgbClr val="DDEA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R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Pacientes de </a:t>
                      </a:r>
                      <a:r>
                        <a:rPr lang="es-CR" sz="18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enﬁsema</a:t>
                      </a:r>
                      <a:r>
                        <a:rPr lang="es-CR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pulmonar en estado terminal. </a:t>
                      </a:r>
                    </a:p>
                    <a:p>
                      <a:r>
                        <a:rPr lang="es-CR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Error: la comunicación es un proceso entre dos actores: médicos y pacientes.</a:t>
                      </a:r>
                    </a:p>
                  </a:txBody>
                  <a:tcPr marL="180000" marR="180000" marT="108000">
                    <a:solidFill>
                      <a:srgbClr val="DDE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Pacientes de </a:t>
                      </a:r>
                      <a:r>
                        <a:rPr lang="es-CR" sz="18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enﬁsema</a:t>
                      </a:r>
                      <a:r>
                        <a:rPr lang="es-CR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pulmonar en estado terminal y sus médicos.</a:t>
                      </a:r>
                    </a:p>
                    <a:p>
                      <a:endParaRPr lang="es-CR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80000" marR="180000" marT="108000">
                    <a:solidFill>
                      <a:srgbClr val="DDEAF7"/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 bwMode="auto">
          <a:xfrm>
            <a:off x="28434" y="188640"/>
            <a:ext cx="12192000" cy="1260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r>
              <a:rPr lang="es-CR" sz="3600" b="1" kern="1200" dirty="0" smtClean="0">
                <a:solidFill>
                  <a:srgbClr val="02467C"/>
                </a:solidFill>
                <a:effectLst/>
                <a:latin typeface="+mn-lt"/>
                <a:cs typeface="Arial" charset="0"/>
              </a:rPr>
              <a:t>¿QUIÉNES VAN A SER MEDIDOS?</a:t>
            </a:r>
            <a:br>
              <a:rPr lang="es-CR" sz="3600" b="1" kern="1200" dirty="0" smtClean="0">
                <a:solidFill>
                  <a:srgbClr val="02467C"/>
                </a:solidFill>
                <a:effectLst/>
                <a:latin typeface="+mn-lt"/>
                <a:cs typeface="Arial" charset="0"/>
              </a:rPr>
            </a:br>
            <a:r>
              <a:rPr lang="es-CR" sz="3600" b="1" kern="1200" dirty="0" smtClean="0">
                <a:solidFill>
                  <a:srgbClr val="02467C"/>
                </a:solidFill>
                <a:effectLst/>
                <a:latin typeface="+mn-lt"/>
                <a:cs typeface="Arial" charset="0"/>
              </a:rPr>
              <a:t>ERRORES Y SOLUCIONES</a:t>
            </a:r>
            <a:endParaRPr lang="es-CR" sz="3600" b="1" kern="1200" dirty="0">
              <a:solidFill>
                <a:srgbClr val="02467C"/>
              </a:solidFill>
              <a:effectLst/>
              <a:latin typeface="+mn-lt"/>
              <a:cs typeface="Arial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4472" y="116632"/>
            <a:ext cx="1656184" cy="459591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904312" y="6525344"/>
            <a:ext cx="318624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Curso: Metodología de la Investigación</a:t>
            </a:r>
          </a:p>
        </p:txBody>
      </p:sp>
    </p:spTree>
    <p:extLst>
      <p:ext uri="{BB962C8B-B14F-4D97-AF65-F5344CB8AC3E}">
        <p14:creationId xmlns:p14="http://schemas.microsoft.com/office/powerpoint/2010/main" val="412745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60655"/>
              </p:ext>
            </p:extLst>
          </p:nvPr>
        </p:nvGraphicFramePr>
        <p:xfrm>
          <a:off x="407368" y="2132856"/>
          <a:ext cx="11161240" cy="3881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3960440"/>
                <a:gridCol w="3096344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s-CR" sz="2400" dirty="0" smtClean="0">
                          <a:solidFill>
                            <a:schemeClr val="bg1"/>
                          </a:solidFill>
                        </a:rPr>
                        <a:t>Pregunta de investigación</a:t>
                      </a:r>
                      <a:endParaRPr lang="es-CR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263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400" dirty="0" smtClean="0">
                          <a:solidFill>
                            <a:schemeClr val="bg1"/>
                          </a:solidFill>
                        </a:rPr>
                        <a:t>Unidad de análisis errónea</a:t>
                      </a:r>
                      <a:endParaRPr lang="es-CR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92E3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400" dirty="0" smtClean="0">
                          <a:solidFill>
                            <a:schemeClr val="bg1"/>
                          </a:solidFill>
                        </a:rPr>
                        <a:t>Unidad de análisis correcta</a:t>
                      </a:r>
                      <a:endParaRPr lang="es-CR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60BC40"/>
                    </a:solidFill>
                  </a:tcPr>
                </a:tc>
              </a:tr>
              <a:tr h="1052643">
                <a:tc>
                  <a:txBody>
                    <a:bodyPr/>
                    <a:lstStyle/>
                    <a:p>
                      <a:r>
                        <a:rPr lang="es-CR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¿Qué tan arraigada se encuentra la cultura </a:t>
                      </a:r>
                      <a:r>
                        <a:rPr lang="es-CR" sz="18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ﬁscal</a:t>
                      </a:r>
                      <a:r>
                        <a:rPr lang="es-CR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de los contribuyentes de Medellín?</a:t>
                      </a:r>
                    </a:p>
                    <a:p>
                      <a:endParaRPr lang="es-CR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51999" marR="180000" marT="144000"/>
                </a:tc>
                <a:tc>
                  <a:txBody>
                    <a:bodyPr/>
                    <a:lstStyle/>
                    <a:p>
                      <a:r>
                        <a:rPr lang="es-CR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Contadores públicos y contralores de las empresas del Departamento de Medellín. </a:t>
                      </a:r>
                    </a:p>
                    <a:p>
                      <a:endParaRPr lang="es-CR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51999" marR="180000" marT="144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R" sz="18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51999" marR="180000" marT="144000"/>
                </a:tc>
              </a:tr>
              <a:tr h="1514615">
                <a:tc>
                  <a:txBody>
                    <a:bodyPr/>
                    <a:lstStyle/>
                    <a:p>
                      <a:r>
                        <a:rPr lang="es-CR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¿En qué grado se aplica el modelo constructivista en las escuelas de un distrito escolar?</a:t>
                      </a:r>
                    </a:p>
                    <a:p>
                      <a:endParaRPr lang="es-CR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51999" marR="180000" marT="144000">
                    <a:solidFill>
                      <a:srgbClr val="DDEA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R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Alumnos de las escuelas del distrito escolar. </a:t>
                      </a:r>
                    </a:p>
                    <a:p>
                      <a:endParaRPr lang="es-CR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51999" marR="180000" marT="144000">
                    <a:solidFill>
                      <a:srgbClr val="DDE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R" sz="18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51999" marR="180000" marT="144000">
                    <a:solidFill>
                      <a:srgbClr val="DDEAF7"/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 bwMode="auto">
          <a:xfrm>
            <a:off x="0" y="404664"/>
            <a:ext cx="12192000" cy="1260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r>
              <a:rPr lang="es-CR" sz="3600" b="1" kern="1200" dirty="0" smtClean="0">
                <a:solidFill>
                  <a:srgbClr val="02467C"/>
                </a:solidFill>
                <a:effectLst/>
                <a:latin typeface="+mn-lt"/>
                <a:cs typeface="Arial" charset="0"/>
              </a:rPr>
              <a:t>¿QUIÉNES VAN A SER MEDIDOS?</a:t>
            </a:r>
            <a:br>
              <a:rPr lang="es-CR" sz="3600" b="1" kern="1200" dirty="0" smtClean="0">
                <a:solidFill>
                  <a:srgbClr val="02467C"/>
                </a:solidFill>
                <a:effectLst/>
                <a:latin typeface="+mn-lt"/>
                <a:cs typeface="Arial" charset="0"/>
              </a:rPr>
            </a:br>
            <a:r>
              <a:rPr lang="es-CR" sz="3600" b="1" kern="1200" dirty="0" smtClean="0">
                <a:solidFill>
                  <a:srgbClr val="02467C"/>
                </a:solidFill>
                <a:effectLst/>
                <a:latin typeface="+mn-lt"/>
                <a:cs typeface="Arial" charset="0"/>
              </a:rPr>
              <a:t>ERRORES Y SOLUCIONES</a:t>
            </a:r>
            <a:endParaRPr lang="es-CR" sz="3600" b="1" kern="1200" dirty="0">
              <a:solidFill>
                <a:srgbClr val="02467C"/>
              </a:solidFill>
              <a:effectLst/>
              <a:latin typeface="+mn-lt"/>
              <a:cs typeface="Arial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4472" y="116632"/>
            <a:ext cx="1656184" cy="459591"/>
          </a:xfrm>
          <a:prstGeom prst="rect">
            <a:avLst/>
          </a:prstGeom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904312" y="6525344"/>
            <a:ext cx="318624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Curso: Metodología de la Investigación</a:t>
            </a:r>
          </a:p>
        </p:txBody>
      </p:sp>
    </p:spTree>
    <p:extLst>
      <p:ext uri="{BB962C8B-B14F-4D97-AF65-F5344CB8AC3E}">
        <p14:creationId xmlns:p14="http://schemas.microsoft.com/office/powerpoint/2010/main" val="80923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768280"/>
              </p:ext>
            </p:extLst>
          </p:nvPr>
        </p:nvGraphicFramePr>
        <p:xfrm>
          <a:off x="407369" y="1566894"/>
          <a:ext cx="11305255" cy="5021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1"/>
                <a:gridCol w="4032448"/>
                <a:gridCol w="4464496"/>
              </a:tblGrid>
              <a:tr h="944828">
                <a:tc>
                  <a:txBody>
                    <a:bodyPr/>
                    <a:lstStyle/>
                    <a:p>
                      <a:pPr algn="ctr"/>
                      <a:r>
                        <a:rPr lang="es-CR" sz="2000" dirty="0" smtClean="0">
                          <a:solidFill>
                            <a:schemeClr val="bg1"/>
                          </a:solidFill>
                        </a:rPr>
                        <a:t>Pregunta de investigación</a:t>
                      </a:r>
                      <a:endParaRPr lang="es-CR" sz="2000" dirty="0">
                        <a:solidFill>
                          <a:schemeClr val="bg1"/>
                        </a:solidFill>
                      </a:endParaRPr>
                    </a:p>
                  </a:txBody>
                  <a:tcPr marL="180000" marT="36000" anchor="ctr">
                    <a:solidFill>
                      <a:srgbClr val="0263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000" dirty="0" smtClean="0">
                          <a:solidFill>
                            <a:schemeClr val="bg1"/>
                          </a:solidFill>
                        </a:rPr>
                        <a:t>Unidad de análisis errónea</a:t>
                      </a:r>
                      <a:endParaRPr lang="es-CR" sz="2000" dirty="0">
                        <a:solidFill>
                          <a:schemeClr val="bg1"/>
                        </a:solidFill>
                      </a:endParaRPr>
                    </a:p>
                  </a:txBody>
                  <a:tcPr marL="180000" marT="36000" anchor="ctr">
                    <a:solidFill>
                      <a:srgbClr val="F92E3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000" dirty="0" smtClean="0">
                          <a:solidFill>
                            <a:schemeClr val="bg1"/>
                          </a:solidFill>
                        </a:rPr>
                        <a:t>Unidad de análisis correcta</a:t>
                      </a:r>
                      <a:endParaRPr lang="es-CR" sz="2000" dirty="0">
                        <a:solidFill>
                          <a:schemeClr val="bg1"/>
                        </a:solidFill>
                      </a:endParaRPr>
                    </a:p>
                  </a:txBody>
                  <a:tcPr marL="180000" marT="36000" anchor="ctr">
                    <a:solidFill>
                      <a:srgbClr val="60BC40"/>
                    </a:solidFill>
                  </a:tcPr>
                </a:tc>
              </a:tr>
              <a:tr h="1728192">
                <a:tc>
                  <a:txBody>
                    <a:bodyPr/>
                    <a:lstStyle/>
                    <a:p>
                      <a:pPr algn="just"/>
                      <a:r>
                        <a:rPr lang="es-C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¿Qué tan arraigada se encuentra la cultura </a:t>
                      </a:r>
                      <a:r>
                        <a:rPr lang="es-CR" sz="1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ﬁscal</a:t>
                      </a:r>
                      <a:r>
                        <a:rPr lang="es-C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de los contribuyentes de Medellín?</a:t>
                      </a:r>
                    </a:p>
                    <a:p>
                      <a:pPr algn="just"/>
                      <a:endParaRPr lang="es-CR" sz="16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180000" marR="180000" marT="10800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Contadores públicos y contralores de las empresas del Departamento de Medellín. </a:t>
                      </a:r>
                    </a:p>
                    <a:p>
                      <a:pPr algn="just"/>
                      <a:r>
                        <a:rPr lang="es-CR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Error: ¿y el resto de los contribuyentes?</a:t>
                      </a:r>
                    </a:p>
                    <a:p>
                      <a:pPr algn="just"/>
                      <a:endParaRPr lang="es-CR" sz="16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180000" marR="180000" marT="10800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Personas físicas (contribuyentes que no son empresas de todo tipo: profesionales independientes, trabajadores, empleados, comerciantes, asesores, consultores) y representantes de empresas (contribuyentes morales).</a:t>
                      </a:r>
                    </a:p>
                  </a:txBody>
                  <a:tcPr marL="180000" marR="180000" marT="108000"/>
                </a:tc>
              </a:tr>
              <a:tr h="2266890">
                <a:tc>
                  <a:txBody>
                    <a:bodyPr/>
                    <a:lstStyle/>
                    <a:p>
                      <a:pPr algn="just"/>
                      <a:r>
                        <a:rPr lang="es-C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¿En qué grado se aplica el modelo constructivista en las escuelas de un distrito escolar?</a:t>
                      </a:r>
                    </a:p>
                    <a:p>
                      <a:pPr algn="just"/>
                      <a:endParaRPr lang="es-CR" sz="16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180000" marR="180000" marT="108000">
                    <a:solidFill>
                      <a:srgbClr val="DDEAF7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Alumnos de las escuelas del distrito escolar. </a:t>
                      </a:r>
                    </a:p>
                    <a:p>
                      <a:pPr algn="just"/>
                      <a:r>
                        <a:rPr lang="es-CR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Error: se obtendría una respuesta incompleta a la pregunta de investigación y es probable que muchos alumnos ni siquiera sepan bien lo que es el modelo constructivista de la educación.</a:t>
                      </a:r>
                    </a:p>
                    <a:p>
                      <a:pPr algn="just"/>
                      <a:endParaRPr lang="es-CR" sz="16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180000" marR="180000" marT="108000">
                    <a:solidFill>
                      <a:srgbClr val="DDE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Modelos curriculares de las escuelas del distrito escolar (análisis de la documentación disponible), directores y maestros de las escuelas (entrevistas), y eventos de enseñanza-aprendizaje (observación de clases y tareas en cada escuela).</a:t>
                      </a:r>
                    </a:p>
                  </a:txBody>
                  <a:tcPr marL="180000" marR="180000" marT="108000">
                    <a:solidFill>
                      <a:srgbClr val="DDEAF7"/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 bwMode="auto">
          <a:xfrm>
            <a:off x="119336" y="165778"/>
            <a:ext cx="12192000" cy="1260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r>
              <a:rPr lang="es-CR" sz="3600" b="1" kern="1200" dirty="0" smtClean="0">
                <a:solidFill>
                  <a:srgbClr val="02467C"/>
                </a:solidFill>
                <a:effectLst/>
                <a:latin typeface="+mn-lt"/>
                <a:cs typeface="Arial" charset="0"/>
              </a:rPr>
              <a:t>¿QUIÉNES VAN A SER MEDIDOS?</a:t>
            </a:r>
            <a:br>
              <a:rPr lang="es-CR" sz="3600" b="1" kern="1200" dirty="0" smtClean="0">
                <a:solidFill>
                  <a:srgbClr val="02467C"/>
                </a:solidFill>
                <a:effectLst/>
                <a:latin typeface="+mn-lt"/>
                <a:cs typeface="Arial" charset="0"/>
              </a:rPr>
            </a:br>
            <a:r>
              <a:rPr lang="es-CR" sz="3600" b="1" kern="1200" dirty="0" smtClean="0">
                <a:solidFill>
                  <a:srgbClr val="02467C"/>
                </a:solidFill>
                <a:effectLst/>
                <a:latin typeface="+mn-lt"/>
                <a:cs typeface="Arial" charset="0"/>
              </a:rPr>
              <a:t>ERRORES Y SOLUCIONES</a:t>
            </a:r>
            <a:endParaRPr lang="es-CR" sz="3600" b="1" kern="1200" dirty="0">
              <a:solidFill>
                <a:srgbClr val="02467C"/>
              </a:solidFill>
              <a:effectLst/>
              <a:latin typeface="+mn-lt"/>
              <a:cs typeface="Arial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4472" y="116632"/>
            <a:ext cx="1656184" cy="459591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904312" y="6525344"/>
            <a:ext cx="318624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Curso: Metodología de la Investigación</a:t>
            </a:r>
          </a:p>
        </p:txBody>
      </p:sp>
    </p:spTree>
    <p:extLst>
      <p:ext uri="{BB962C8B-B14F-4D97-AF65-F5344CB8AC3E}">
        <p14:creationId xmlns:p14="http://schemas.microsoft.com/office/powerpoint/2010/main" val="387404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7813"/>
            <a:ext cx="12192000" cy="1143000"/>
          </a:xfrm>
        </p:spPr>
        <p:txBody>
          <a:bodyPr/>
          <a:lstStyle/>
          <a:p>
            <a:r>
              <a:rPr lang="es-CR" sz="3600" b="1" kern="1200" dirty="0" smtClean="0">
                <a:solidFill>
                  <a:srgbClr val="02467C"/>
                </a:solidFill>
                <a:effectLst/>
                <a:latin typeface="+mn-lt"/>
                <a:cs typeface="Arial" charset="0"/>
              </a:rPr>
              <a:t>POBLACIÓN</a:t>
            </a:r>
            <a:endParaRPr lang="es-CR" sz="3600" b="1" kern="1200" dirty="0">
              <a:solidFill>
                <a:srgbClr val="02467C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3562" y="1214721"/>
            <a:ext cx="6422478" cy="4530725"/>
          </a:xfrm>
        </p:spPr>
        <p:txBody>
          <a:bodyPr/>
          <a:lstStyle/>
          <a:p>
            <a:pPr marL="928687" indent="-571500" algn="just">
              <a:spcAft>
                <a:spcPts val="1800"/>
              </a:spcAft>
              <a:buClr>
                <a:srgbClr val="FF0000"/>
              </a:buClr>
              <a:buSzPct val="100000"/>
              <a:buFont typeface="Wingdings" charset="2"/>
              <a:buChar char="v"/>
            </a:pPr>
            <a:r>
              <a:rPr lang="es-CR" sz="28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charset="0"/>
              </a:rPr>
              <a:t>Conjunto de todos los casos que concuerdan con una serie de especificaciones.</a:t>
            </a:r>
          </a:p>
          <a:p>
            <a:pPr marL="928687" indent="-571500" algn="just">
              <a:spcAft>
                <a:spcPts val="1800"/>
              </a:spcAft>
              <a:buClr>
                <a:srgbClr val="FF0000"/>
              </a:buClr>
              <a:buSzPct val="100000"/>
              <a:buFont typeface="Wingdings" charset="2"/>
              <a:buChar char="v"/>
            </a:pPr>
            <a:r>
              <a:rPr lang="es-CR" sz="28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charset="0"/>
              </a:rPr>
              <a:t>Un estudio no será mejor por tener una población más grande.</a:t>
            </a:r>
          </a:p>
          <a:p>
            <a:pPr marL="928687" indent="-571500" algn="just">
              <a:spcAft>
                <a:spcPts val="1800"/>
              </a:spcAft>
              <a:buClr>
                <a:srgbClr val="FF0000"/>
              </a:buClr>
              <a:buSzPct val="100000"/>
              <a:buFont typeface="Wingdings" charset="2"/>
              <a:buChar char="v"/>
            </a:pPr>
            <a:r>
              <a:rPr lang="es-CR" sz="28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charset="0"/>
              </a:rPr>
              <a:t>El primer paso para evitar errores al seleccionar la muestra es una adecuada delimitación del universo o población.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4472" y="116632"/>
            <a:ext cx="1656184" cy="459591"/>
          </a:xfrm>
          <a:prstGeom prst="rect">
            <a:avLst/>
          </a:prstGeom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904312" y="6525344"/>
            <a:ext cx="318624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Curso: Metodología de la Investigación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80" y="1844824"/>
            <a:ext cx="2600960" cy="260096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597" y="1844824"/>
            <a:ext cx="2600960" cy="260096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117" y="3480084"/>
            <a:ext cx="2600960" cy="260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735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6424" y="277813"/>
            <a:ext cx="12192000" cy="1143000"/>
          </a:xfrm>
        </p:spPr>
        <p:txBody>
          <a:bodyPr/>
          <a:lstStyle/>
          <a:p>
            <a:r>
              <a:rPr lang="es-CR" sz="3600" b="1" kern="1200" dirty="0" smtClean="0">
                <a:solidFill>
                  <a:srgbClr val="02467C"/>
                </a:solidFill>
                <a:effectLst/>
                <a:latin typeface="+mn-lt"/>
                <a:cs typeface="Arial" charset="0"/>
              </a:rPr>
              <a:t>MUESTRA</a:t>
            </a:r>
            <a:endParaRPr lang="es-CR" sz="3600" b="1" kern="1200" dirty="0">
              <a:solidFill>
                <a:srgbClr val="02467C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7368" y="1395885"/>
            <a:ext cx="6048672" cy="4530725"/>
          </a:xfrm>
        </p:spPr>
        <p:txBody>
          <a:bodyPr/>
          <a:lstStyle/>
          <a:p>
            <a:pPr marL="598488" indent="-527050" algn="just">
              <a:spcAft>
                <a:spcPts val="2400"/>
              </a:spcAft>
              <a:buClr>
                <a:srgbClr val="FF0000"/>
              </a:buClr>
              <a:buFont typeface="ArialUnicodeMS" charset="0"/>
              <a:buChar char="✱"/>
            </a:pPr>
            <a:r>
              <a:rPr lang="es-C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Subgrupo de la población de interés sobre el cual se recolectarán datos y debe ser representativo de esta.</a:t>
            </a:r>
          </a:p>
          <a:p>
            <a:pPr marL="598488" indent="-527050" algn="just">
              <a:spcAft>
                <a:spcPts val="2400"/>
              </a:spcAft>
              <a:buClr>
                <a:srgbClr val="FF0000"/>
              </a:buClr>
              <a:buFont typeface="ArialUnicodeMS" charset="0"/>
              <a:buChar char="✱"/>
            </a:pPr>
            <a:r>
              <a:rPr lang="es-C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El investigador pretende que los resultados encontrados en la muestra logren generalizarse o extrapolarse a la población.</a:t>
            </a:r>
          </a:p>
          <a:p>
            <a:pPr marL="598488" indent="-527050" algn="just">
              <a:spcAft>
                <a:spcPts val="2400"/>
              </a:spcAft>
              <a:buClr>
                <a:srgbClr val="FF0000"/>
              </a:buClr>
              <a:buFont typeface="ArialUnicodeMS" charset="0"/>
              <a:buChar char="✱"/>
            </a:pPr>
            <a:r>
              <a:rPr lang="es-C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El interés es que la muestra sea estadísticamente representativa.</a:t>
            </a:r>
            <a:endParaRPr lang="es-CR" sz="280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4472" y="116632"/>
            <a:ext cx="1656184" cy="459591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904312" y="6525344"/>
            <a:ext cx="318624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Curso: Metodología de la Investigación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80" y="1844824"/>
            <a:ext cx="2600960" cy="260096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597" y="1844824"/>
            <a:ext cx="2600960" cy="260096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117" y="3480084"/>
            <a:ext cx="2600960" cy="260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92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01443" y="468288"/>
            <a:ext cx="12192000" cy="915670"/>
          </a:xfrm>
        </p:spPr>
        <p:txBody>
          <a:bodyPr/>
          <a:lstStyle/>
          <a:p>
            <a:r>
              <a:rPr lang="es-CR" sz="3600" b="1" kern="1200" dirty="0" smtClean="0">
                <a:solidFill>
                  <a:srgbClr val="02467C"/>
                </a:solidFill>
                <a:effectLst/>
                <a:latin typeface="+mn-lt"/>
                <a:cs typeface="Arial" charset="0"/>
              </a:rPr>
              <a:t>¿CÓMO SELECCIONAR LA MUESTRA? </a:t>
            </a:r>
            <a:endParaRPr lang="es-CR" sz="3600" b="1" kern="1200" dirty="0">
              <a:solidFill>
                <a:srgbClr val="02467C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51384" y="1343598"/>
            <a:ext cx="11073480" cy="5661248"/>
          </a:xfrm>
        </p:spPr>
        <p:txBody>
          <a:bodyPr/>
          <a:lstStyle/>
          <a:p>
            <a:pPr marL="0" indent="0">
              <a:spcAft>
                <a:spcPts val="1800"/>
              </a:spcAft>
              <a:buClr>
                <a:srgbClr val="FF0000"/>
              </a:buClr>
              <a:buSzPct val="100000"/>
              <a:buNone/>
            </a:pPr>
            <a:r>
              <a:rPr lang="es-CR" sz="3600" b="1" u="sng" kern="1200" dirty="0" smtClean="0">
                <a:solidFill>
                  <a:srgbClr val="F92F3F"/>
                </a:solidFill>
                <a:effectLst/>
                <a:cs typeface="Arial" charset="0"/>
              </a:rPr>
              <a:t>Errores</a:t>
            </a:r>
            <a:endParaRPr lang="es-CR" sz="3600" b="1" u="sng" kern="1200" dirty="0">
              <a:solidFill>
                <a:srgbClr val="F92F3F"/>
              </a:solidFill>
              <a:effectLst/>
              <a:cs typeface="Arial" charset="0"/>
            </a:endParaRPr>
          </a:p>
          <a:p>
            <a:pPr marL="800100" lvl="1" indent="-258763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94000"/>
              <a:buFont typeface=".HelveticaNeueDeskInterface-Regular" charset="-120"/>
              <a:buChar char="x"/>
            </a:pPr>
            <a:r>
              <a:rPr lang="es-CR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No elegir a casos que deberían ser parte de la muestra.</a:t>
            </a:r>
          </a:p>
          <a:p>
            <a:pPr marL="800100" lvl="1" indent="-258763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94000"/>
              <a:buFont typeface=".HelveticaNeueDeskInterface-Regular" charset="-120"/>
              <a:buChar char="x"/>
            </a:pPr>
            <a:r>
              <a:rPr lang="es-CR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Incluir a casos que no deberían estar porque no forman parte de la población.</a:t>
            </a:r>
          </a:p>
          <a:p>
            <a:pPr marL="800100" lvl="1" indent="-258763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94000"/>
              <a:buFont typeface=".HelveticaNeueDeskInterface-Regular" charset="-120"/>
              <a:buChar char="x"/>
            </a:pPr>
            <a:r>
              <a:rPr lang="es-CR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Seleccionar casos que son inelegibles.</a:t>
            </a:r>
          </a:p>
          <a:p>
            <a:pPr marL="0" indent="0">
              <a:spcAft>
                <a:spcPts val="1800"/>
              </a:spcAft>
              <a:buClr>
                <a:srgbClr val="FF0000"/>
              </a:buClr>
              <a:buSzPct val="100000"/>
              <a:buNone/>
            </a:pPr>
            <a:r>
              <a:rPr lang="es-CR" sz="3600" b="1" u="sng" kern="1200" dirty="0">
                <a:solidFill>
                  <a:srgbClr val="F92F3F"/>
                </a:solidFill>
                <a:effectLst/>
                <a:cs typeface="Arial" charset="0"/>
              </a:rPr>
              <a:t>Tipos de </a:t>
            </a:r>
            <a:r>
              <a:rPr lang="es-CR" sz="3600" b="1" u="sng" kern="1200" dirty="0" smtClean="0">
                <a:solidFill>
                  <a:srgbClr val="F92F3F"/>
                </a:solidFill>
                <a:effectLst/>
                <a:cs typeface="Arial" charset="0"/>
              </a:rPr>
              <a:t>muestra</a:t>
            </a:r>
            <a:endParaRPr lang="es-CR" sz="3600" b="1" u="sng" kern="1200" dirty="0">
              <a:solidFill>
                <a:srgbClr val="F92F3F"/>
              </a:solidFill>
              <a:effectLst/>
              <a:cs typeface="Arial" charset="0"/>
            </a:endParaRPr>
          </a:p>
          <a:p>
            <a:pPr marL="1008062" lvl="1" indent="-45720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100000"/>
              <a:buFont typeface=".HelveticaNeueDeskInterface-Regular" charset="-120"/>
              <a:buChar char="»"/>
            </a:pPr>
            <a:r>
              <a:rPr lang="es-CR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Probabilística.</a:t>
            </a:r>
          </a:p>
          <a:p>
            <a:pPr marL="1008062" lvl="1" indent="-45720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100000"/>
              <a:buFont typeface=".HelveticaNeueDeskInterface-Regular" charset="-120"/>
              <a:buChar char="»"/>
            </a:pPr>
            <a:r>
              <a:rPr lang="es-CR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No probabilística o dirigida.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4472" y="116632"/>
            <a:ext cx="1656184" cy="459591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904312" y="6525344"/>
            <a:ext cx="318624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Curso: Metodología de la Investigación</a:t>
            </a:r>
          </a:p>
        </p:txBody>
      </p:sp>
    </p:spTree>
    <p:extLst>
      <p:ext uri="{BB962C8B-B14F-4D97-AF65-F5344CB8AC3E}">
        <p14:creationId xmlns:p14="http://schemas.microsoft.com/office/powerpoint/2010/main" val="136339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33318" y="175517"/>
            <a:ext cx="12204921" cy="1143000"/>
          </a:xfrm>
        </p:spPr>
        <p:txBody>
          <a:bodyPr/>
          <a:lstStyle/>
          <a:p>
            <a:r>
              <a:rPr lang="es-CR" sz="4000" b="1" kern="1200" dirty="0" smtClean="0">
                <a:solidFill>
                  <a:srgbClr val="02467C"/>
                </a:solidFill>
                <a:effectLst/>
                <a:latin typeface="+mn-lt"/>
                <a:cs typeface="Arial" charset="0"/>
              </a:rPr>
              <a:t>TIPOS DE MUESTRA</a:t>
            </a:r>
            <a:endParaRPr lang="es-CR" sz="4000" b="1" kern="1200" dirty="0">
              <a:solidFill>
                <a:srgbClr val="02467C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86861" y="1418219"/>
            <a:ext cx="10964561" cy="1008111"/>
          </a:xfrm>
        </p:spPr>
        <p:txBody>
          <a:bodyPr/>
          <a:lstStyle/>
          <a:p>
            <a:pPr marL="0" indent="0" algn="just">
              <a:spcAft>
                <a:spcPts val="1800"/>
              </a:spcAft>
              <a:buClr>
                <a:srgbClr val="FF0000"/>
              </a:buClr>
              <a:buNone/>
            </a:pPr>
            <a:r>
              <a:rPr lang="es-CR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Elegir el tipo de muestra depende de los objetivos del estudio, del esquema de investigación y de su contribución.</a:t>
            </a:r>
            <a:endParaRPr lang="es-CR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4472" y="116632"/>
            <a:ext cx="1656184" cy="459591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904312" y="6525344"/>
            <a:ext cx="318624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Curso: Metodología de la Investigación</a:t>
            </a:r>
          </a:p>
        </p:txBody>
      </p:sp>
      <p:sp>
        <p:nvSpPr>
          <p:cNvPr id="5" name="Rectángulo redondeado 4"/>
          <p:cNvSpPr/>
          <p:nvPr/>
        </p:nvSpPr>
        <p:spPr bwMode="auto">
          <a:xfrm>
            <a:off x="6240016" y="2765416"/>
            <a:ext cx="4866516" cy="3321954"/>
          </a:xfrm>
          <a:prstGeom prst="roundRect">
            <a:avLst>
              <a:gd name="adj" fmla="val 5844"/>
            </a:avLst>
          </a:prstGeom>
          <a:solidFill>
            <a:srgbClr val="8C6DF7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6291525" y="3095354"/>
            <a:ext cx="4854804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700" kern="0" dirty="0">
                <a:solidFill>
                  <a:schemeClr val="bg1"/>
                </a:solidFill>
              </a:rPr>
              <a:t>Muestra </a:t>
            </a:r>
            <a:endParaRPr lang="es-CR" sz="2700" kern="0" dirty="0" smtClean="0">
              <a:solidFill>
                <a:schemeClr val="bg1"/>
              </a:solidFill>
            </a:endParaRPr>
          </a:p>
          <a:p>
            <a:pPr algn="ctr"/>
            <a:r>
              <a:rPr lang="es-CR" sz="2700" kern="0" dirty="0" smtClean="0">
                <a:solidFill>
                  <a:schemeClr val="bg1"/>
                </a:solidFill>
              </a:rPr>
              <a:t>no </a:t>
            </a:r>
            <a:r>
              <a:rPr lang="es-CR" sz="2700" kern="0" dirty="0">
                <a:solidFill>
                  <a:schemeClr val="bg1"/>
                </a:solidFill>
              </a:rPr>
              <a:t>probabilística </a:t>
            </a:r>
            <a:r>
              <a:rPr lang="es-CR" sz="2700" kern="0" dirty="0" smtClean="0">
                <a:solidFill>
                  <a:schemeClr val="bg1"/>
                </a:solidFill>
              </a:rPr>
              <a:t>o </a:t>
            </a:r>
            <a:r>
              <a:rPr lang="es-CR" sz="2700" kern="0" dirty="0">
                <a:solidFill>
                  <a:schemeClr val="bg1"/>
                </a:solidFill>
              </a:rPr>
              <a:t>dirigida:</a:t>
            </a:r>
            <a:r>
              <a:rPr lang="es-CR" sz="2700" b="0" kern="0" dirty="0">
                <a:solidFill>
                  <a:schemeClr val="bg1"/>
                </a:solidFill>
              </a:rPr>
              <a:t> </a:t>
            </a:r>
            <a:endParaRPr lang="es-CR" sz="2700" b="0" kern="0" dirty="0" smtClean="0">
              <a:solidFill>
                <a:schemeClr val="bg1"/>
              </a:solidFill>
            </a:endParaRPr>
          </a:p>
          <a:p>
            <a:pPr algn="ctr"/>
            <a:r>
              <a:rPr lang="es-CR" sz="2700" b="0" kern="0" dirty="0" smtClean="0">
                <a:solidFill>
                  <a:schemeClr val="bg1"/>
                </a:solidFill>
              </a:rPr>
              <a:t>La </a:t>
            </a:r>
            <a:r>
              <a:rPr lang="es-CR" sz="2700" b="0" kern="0" dirty="0">
                <a:solidFill>
                  <a:schemeClr val="bg1"/>
                </a:solidFill>
              </a:rPr>
              <a:t>elección de los </a:t>
            </a:r>
            <a:r>
              <a:rPr lang="es-CR" sz="2700" b="0" kern="0" dirty="0" smtClean="0">
                <a:solidFill>
                  <a:schemeClr val="bg1"/>
                </a:solidFill>
              </a:rPr>
              <a:t>elementos </a:t>
            </a:r>
            <a:r>
              <a:rPr lang="es-CR" sz="2700" b="0" kern="0" dirty="0">
                <a:solidFill>
                  <a:schemeClr val="bg1"/>
                </a:solidFill>
              </a:rPr>
              <a:t>no depende </a:t>
            </a:r>
            <a:r>
              <a:rPr lang="es-CR" sz="2700" b="0" kern="0" dirty="0" smtClean="0">
                <a:solidFill>
                  <a:schemeClr val="bg1"/>
                </a:solidFill>
              </a:rPr>
              <a:t>de </a:t>
            </a:r>
            <a:r>
              <a:rPr lang="es-CR" sz="2700" b="0" kern="0" dirty="0">
                <a:solidFill>
                  <a:schemeClr val="bg1"/>
                </a:solidFill>
              </a:rPr>
              <a:t>la probabilidad sino </a:t>
            </a:r>
            <a:r>
              <a:rPr lang="es-CR" sz="2700" b="0" kern="0" dirty="0" smtClean="0">
                <a:solidFill>
                  <a:schemeClr val="bg1"/>
                </a:solidFill>
              </a:rPr>
              <a:t>de </a:t>
            </a:r>
            <a:r>
              <a:rPr lang="es-CR" sz="2700" b="0" kern="0" dirty="0">
                <a:solidFill>
                  <a:schemeClr val="bg1"/>
                </a:solidFill>
              </a:rPr>
              <a:t>las características </a:t>
            </a:r>
            <a:endParaRPr lang="es-CR" sz="2700" b="0" kern="0" dirty="0" smtClean="0">
              <a:solidFill>
                <a:schemeClr val="bg1"/>
              </a:solidFill>
            </a:endParaRPr>
          </a:p>
          <a:p>
            <a:pPr algn="ctr"/>
            <a:r>
              <a:rPr lang="es-CR" sz="2700" b="0" kern="0" dirty="0" smtClean="0">
                <a:solidFill>
                  <a:schemeClr val="bg1"/>
                </a:solidFill>
              </a:rPr>
              <a:t>de </a:t>
            </a:r>
            <a:r>
              <a:rPr lang="es-CR" sz="2700" b="0" kern="0" dirty="0">
                <a:solidFill>
                  <a:schemeClr val="bg1"/>
                </a:solidFill>
              </a:rPr>
              <a:t>la investigación.</a:t>
            </a:r>
          </a:p>
          <a:p>
            <a:pPr algn="ctr"/>
            <a:endParaRPr lang="es-ES_tradnl" sz="2700" dirty="0">
              <a:solidFill>
                <a:schemeClr val="bg1"/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 bwMode="auto">
          <a:xfrm>
            <a:off x="1089381" y="2786797"/>
            <a:ext cx="4866516" cy="3321954"/>
          </a:xfrm>
          <a:prstGeom prst="roundRect">
            <a:avLst>
              <a:gd name="adj" fmla="val 5844"/>
            </a:avLst>
          </a:prstGeom>
          <a:solidFill>
            <a:srgbClr val="F89C00"/>
          </a:solidFill>
          <a:ln w="9525" cap="flat" cmpd="sng" algn="ctr">
            <a:solidFill>
              <a:srgbClr val="FAA3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103750" y="3287715"/>
            <a:ext cx="485480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700" kern="0" dirty="0">
                <a:solidFill>
                  <a:schemeClr val="bg1"/>
                </a:solidFill>
              </a:rPr>
              <a:t>Muestra </a:t>
            </a:r>
            <a:endParaRPr lang="es-CR" sz="2700" kern="0" dirty="0" smtClean="0">
              <a:solidFill>
                <a:schemeClr val="bg1"/>
              </a:solidFill>
            </a:endParaRPr>
          </a:p>
          <a:p>
            <a:pPr algn="ctr"/>
            <a:r>
              <a:rPr lang="es-CR" sz="2700" kern="0" dirty="0" smtClean="0">
                <a:solidFill>
                  <a:schemeClr val="bg1"/>
                </a:solidFill>
              </a:rPr>
              <a:t>probabilistica:</a:t>
            </a:r>
            <a:r>
              <a:rPr lang="es-CR" sz="2700" b="0" kern="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s-CR" sz="2700" b="0" kern="0" dirty="0" smtClean="0">
                <a:solidFill>
                  <a:schemeClr val="bg1"/>
                </a:solidFill>
              </a:rPr>
              <a:t>Todos </a:t>
            </a:r>
            <a:r>
              <a:rPr lang="es-CR" sz="2700" b="0" kern="0" dirty="0">
                <a:solidFill>
                  <a:schemeClr val="bg1"/>
                </a:solidFill>
              </a:rPr>
              <a:t>los elementos de la población tienen la misma posibilidad de ser elegidos.</a:t>
            </a:r>
          </a:p>
          <a:p>
            <a:pPr algn="ctr"/>
            <a:endParaRPr lang="es-ES_tradnl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465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408183"/>
            <a:ext cx="12192000" cy="1143000"/>
          </a:xfrm>
        </p:spPr>
        <p:txBody>
          <a:bodyPr/>
          <a:lstStyle/>
          <a:p>
            <a:r>
              <a:rPr lang="es-CR" sz="4000" b="1" kern="1200" dirty="0">
                <a:solidFill>
                  <a:srgbClr val="02467C"/>
                </a:solidFill>
                <a:effectLst/>
                <a:latin typeface="+mn-lt"/>
                <a:cs typeface="Arial" charset="0"/>
              </a:rPr>
              <a:t>SELECCIÓN DE UNA </a:t>
            </a:r>
            <a:r>
              <a:rPr lang="es-CR" sz="4000" b="1" kern="1200" dirty="0" smtClean="0">
                <a:solidFill>
                  <a:srgbClr val="02467C"/>
                </a:solidFill>
                <a:effectLst/>
                <a:latin typeface="+mn-lt"/>
                <a:cs typeface="Arial" charset="0"/>
              </a:rPr>
              <a:t/>
            </a:r>
            <a:br>
              <a:rPr lang="es-CR" sz="4000" b="1" kern="1200" dirty="0" smtClean="0">
                <a:solidFill>
                  <a:srgbClr val="02467C"/>
                </a:solidFill>
                <a:effectLst/>
                <a:latin typeface="+mn-lt"/>
                <a:cs typeface="Arial" charset="0"/>
              </a:rPr>
            </a:br>
            <a:r>
              <a:rPr lang="es-CR" sz="4000" b="1" kern="1200" dirty="0" smtClean="0">
                <a:solidFill>
                  <a:srgbClr val="02467C"/>
                </a:solidFill>
                <a:effectLst/>
                <a:latin typeface="+mn-lt"/>
                <a:cs typeface="Arial" charset="0"/>
              </a:rPr>
              <a:t>MUESTRA </a:t>
            </a:r>
            <a:r>
              <a:rPr lang="es-CR" sz="4000" b="1" kern="1200" dirty="0">
                <a:solidFill>
                  <a:srgbClr val="02467C"/>
                </a:solidFill>
                <a:effectLst/>
                <a:latin typeface="+mn-lt"/>
                <a:cs typeface="Arial" charset="0"/>
              </a:rPr>
              <a:t>PROBABILÍSTICA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11877" y="1770535"/>
            <a:ext cx="11477254" cy="4872889"/>
          </a:xfrm>
        </p:spPr>
        <p:txBody>
          <a:bodyPr/>
          <a:lstStyle/>
          <a:p>
            <a:pPr marL="406400" indent="-406400" algn="just">
              <a:buClr>
                <a:srgbClr val="FF0000"/>
              </a:buClr>
              <a:buFont typeface="Helvetica" charset="0"/>
              <a:buChar char="●"/>
            </a:pPr>
            <a:r>
              <a:rPr lang="es-C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Calcular un tamaño de muestra que sea representativo de la población.</a:t>
            </a:r>
          </a:p>
          <a:p>
            <a:pPr marL="406400" indent="-406400" algn="just">
              <a:buClr>
                <a:srgbClr val="FF0000"/>
              </a:buClr>
              <a:buFont typeface="Helvetica" charset="0"/>
              <a:buChar char="●"/>
            </a:pPr>
            <a:r>
              <a:rPr lang="es-C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Seleccionar los elementos muestrales (casos) de tal manera que todos tengan la misma probabilidad de ser elegidos.</a:t>
            </a:r>
          </a:p>
          <a:p>
            <a:pPr marL="406400" indent="-406400" algn="just">
              <a:buClr>
                <a:srgbClr val="FF0000"/>
              </a:buClr>
              <a:buFont typeface="Helvetica" charset="0"/>
              <a:buChar char="●"/>
            </a:pPr>
            <a:r>
              <a:rPr lang="es-CR" b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PAR</a:t>
            </a:r>
            <a:r>
              <a:rPr lang="es-ES" b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ÁMETROS:</a:t>
            </a:r>
            <a:endParaRPr lang="es-CR" b="1" dirty="0" smtClean="0">
              <a:solidFill>
                <a:schemeClr val="bg2">
                  <a:lumMod val="25000"/>
                </a:schemeClr>
              </a:solidFill>
              <a:effectLst/>
            </a:endParaRPr>
          </a:p>
          <a:p>
            <a:pPr marL="898525" lvl="1" indent="-406400" algn="just">
              <a:buClr>
                <a:srgbClr val="FF0000"/>
              </a:buClr>
              <a:buSzPct val="92000"/>
              <a:buFont typeface="Wingdings" charset="2"/>
              <a:buChar char="ü"/>
            </a:pPr>
            <a:r>
              <a:rPr lang="es-C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Tamaño de la población.</a:t>
            </a:r>
          </a:p>
          <a:p>
            <a:pPr marL="898525" lvl="1" indent="-406400" algn="just">
              <a:buClr>
                <a:srgbClr val="FF0000"/>
              </a:buClr>
              <a:buSzPct val="92000"/>
              <a:buFont typeface="Wingdings" charset="2"/>
              <a:buChar char="ü"/>
            </a:pPr>
            <a:r>
              <a:rPr lang="es-C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Error máximo aceptable.</a:t>
            </a:r>
          </a:p>
          <a:p>
            <a:pPr marL="898525" lvl="1" indent="-406400" algn="just">
              <a:buClr>
                <a:srgbClr val="FF0000"/>
              </a:buClr>
              <a:buSzPct val="92000"/>
              <a:buFont typeface="Wingdings" charset="2"/>
              <a:buChar char="ü"/>
            </a:pPr>
            <a:r>
              <a:rPr lang="es-C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Porcentaje estimado de la muestra.</a:t>
            </a:r>
          </a:p>
          <a:p>
            <a:pPr marL="898525" lvl="1" indent="-406400" algn="just">
              <a:buClr>
                <a:srgbClr val="FF0000"/>
              </a:buClr>
              <a:buSzPct val="92000"/>
              <a:buFont typeface="Wingdings" charset="2"/>
              <a:buChar char="ü"/>
            </a:pPr>
            <a:r>
              <a:rPr lang="es-C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Nivel de confianza deseado.</a:t>
            </a:r>
            <a:endParaRPr lang="es-CR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4472" y="116632"/>
            <a:ext cx="1656184" cy="459591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904312" y="6525344"/>
            <a:ext cx="318624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Curso: Metodología de la Investigación</a:t>
            </a:r>
          </a:p>
        </p:txBody>
      </p:sp>
    </p:spTree>
    <p:extLst>
      <p:ext uri="{BB962C8B-B14F-4D97-AF65-F5344CB8AC3E}">
        <p14:creationId xmlns:p14="http://schemas.microsoft.com/office/powerpoint/2010/main" val="2726101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9490" y="650179"/>
            <a:ext cx="12192000" cy="923648"/>
          </a:xfrm>
        </p:spPr>
        <p:txBody>
          <a:bodyPr/>
          <a:lstStyle/>
          <a:p>
            <a:r>
              <a:rPr lang="es-CR" sz="4000" b="1" kern="1200" dirty="0" smtClean="0">
                <a:solidFill>
                  <a:srgbClr val="02467C"/>
                </a:solidFill>
                <a:effectLst/>
                <a:latin typeface="+mn-lt"/>
                <a:cs typeface="Arial" charset="0"/>
              </a:rPr>
              <a:t>MARCO MUESTRAL</a:t>
            </a:r>
            <a:endParaRPr lang="es-CR" sz="4000" b="1" kern="1200" dirty="0">
              <a:solidFill>
                <a:srgbClr val="02467C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67408" y="3552097"/>
            <a:ext cx="10657184" cy="2465864"/>
          </a:xfrm>
        </p:spPr>
        <p:txBody>
          <a:bodyPr/>
          <a:lstStyle/>
          <a:p>
            <a:pPr marL="550863" indent="-527050" algn="just">
              <a:buClr>
                <a:srgbClr val="FF0000"/>
              </a:buClr>
              <a:buFont typeface="LucidaGrande" charset="0"/>
              <a:buChar char="▸"/>
            </a:pPr>
            <a:r>
              <a:rPr lang="es-CR" sz="3600" dirty="0">
                <a:solidFill>
                  <a:schemeClr val="bg2">
                    <a:lumMod val="25000"/>
                  </a:schemeClr>
                </a:solidFill>
                <a:effectLst/>
              </a:rPr>
              <a:t>Marco de referencia que nos permite identificar físicamente los elementos de la población, así como la posibilidad de enumerarlos y seleccionar los elementos muestrales.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0" y="1864615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FF00"/>
              </a:buClr>
              <a:buSzPct val="110000"/>
            </a:pPr>
            <a:r>
              <a:rPr lang="es-CR" sz="3200" b="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seleccionar los elementos de la </a:t>
            </a:r>
            <a:r>
              <a:rPr lang="es-CR" sz="3200" b="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muestra, </a:t>
            </a:r>
          </a:p>
          <a:p>
            <a:pPr algn="ctr">
              <a:buClr>
                <a:srgbClr val="00FF00"/>
              </a:buClr>
              <a:buSzPct val="110000"/>
            </a:pPr>
            <a:r>
              <a:rPr lang="es-CR" sz="3200" b="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 </a:t>
            </a:r>
            <a:r>
              <a:rPr lang="es-CR" sz="3200" b="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requiere un marco </a:t>
            </a:r>
            <a:r>
              <a:rPr lang="es-CR" sz="3200" b="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muestral.</a:t>
            </a:r>
            <a:endParaRPr lang="es-CR" sz="3200" b="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4472" y="116632"/>
            <a:ext cx="1656184" cy="459591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904312" y="6525344"/>
            <a:ext cx="318624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Curso: Metodología de la Investigación</a:t>
            </a:r>
          </a:p>
        </p:txBody>
      </p:sp>
      <p:sp>
        <p:nvSpPr>
          <p:cNvPr id="9" name="Rectángulo redondeado 8"/>
          <p:cNvSpPr/>
          <p:nvPr/>
        </p:nvSpPr>
        <p:spPr bwMode="auto">
          <a:xfrm>
            <a:off x="1271464" y="1772816"/>
            <a:ext cx="9433048" cy="1271898"/>
          </a:xfrm>
          <a:prstGeom prst="roundRect">
            <a:avLst>
              <a:gd name="adj" fmla="val 5844"/>
            </a:avLst>
          </a:prstGeom>
          <a:noFill/>
          <a:ln w="57150" cap="flat" cmpd="sng" algn="ctr">
            <a:solidFill>
              <a:srgbClr val="F92F3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39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4472" y="116632"/>
            <a:ext cx="1656184" cy="459591"/>
          </a:xfrm>
          <a:prstGeom prst="rect">
            <a:avLst/>
          </a:prstGeom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904312" y="6525344"/>
            <a:ext cx="318624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Curso: Metodología de la Investigación</a:t>
            </a: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684570285"/>
              </p:ext>
            </p:extLst>
          </p:nvPr>
        </p:nvGraphicFramePr>
        <p:xfrm>
          <a:off x="648748" y="1211741"/>
          <a:ext cx="1106387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-77059" y="404663"/>
            <a:ext cx="12192000" cy="865411"/>
          </a:xfrm>
        </p:spPr>
        <p:txBody>
          <a:bodyPr/>
          <a:lstStyle/>
          <a:p>
            <a:r>
              <a:rPr lang="es-CR" sz="4000" b="1" kern="1200" dirty="0" smtClean="0">
                <a:solidFill>
                  <a:srgbClr val="02467C"/>
                </a:solidFill>
                <a:effectLst/>
                <a:latin typeface="+mn-lt"/>
                <a:cs typeface="Arial" charset="0"/>
              </a:rPr>
              <a:t>MUESTRAS PROBABIL</a:t>
            </a:r>
            <a:r>
              <a:rPr lang="es-ES" sz="4000" b="1" kern="1200" dirty="0" smtClean="0">
                <a:solidFill>
                  <a:srgbClr val="02467C"/>
                </a:solidFill>
                <a:effectLst/>
                <a:latin typeface="+mn-lt"/>
                <a:cs typeface="Arial" charset="0"/>
              </a:rPr>
              <a:t>ÍSTICAS</a:t>
            </a:r>
            <a:endParaRPr lang="es-CR" sz="4000" b="1" kern="1200" dirty="0">
              <a:solidFill>
                <a:srgbClr val="02467C"/>
              </a:solidFill>
              <a:effectLst/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723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839416" y="1988840"/>
            <a:ext cx="10729192" cy="3384550"/>
          </a:xfrm>
        </p:spPr>
        <p:txBody>
          <a:bodyPr>
            <a:normAutofit/>
          </a:bodyPr>
          <a:lstStyle/>
          <a:p>
            <a:pPr algn="ctr" eaLnBrk="1" hangingPunct="1">
              <a:buFont typeface="Wingdings" charset="0"/>
              <a:buNone/>
            </a:pPr>
            <a:endParaRPr lang="es-CR" sz="2000" dirty="0">
              <a:solidFill>
                <a:srgbClr val="02467C"/>
              </a:solidFill>
              <a:effectLst/>
              <a:ea typeface="Times New Roman" charset="0"/>
              <a:cs typeface="Times New Roman" charset="0"/>
            </a:endParaRPr>
          </a:p>
          <a:p>
            <a:pPr algn="ctr" eaLnBrk="1" hangingPunct="1">
              <a:buFont typeface="Wingdings" charset="0"/>
              <a:buNone/>
            </a:pPr>
            <a:endParaRPr lang="es-ES_tradnl" sz="900" b="1" dirty="0">
              <a:solidFill>
                <a:srgbClr val="02467C"/>
              </a:solidFill>
              <a:effectLst/>
              <a:ea typeface="Times New Roman" charset="0"/>
              <a:cs typeface="Times New Roman" charset="0"/>
            </a:endParaRPr>
          </a:p>
          <a:p>
            <a:pPr algn="ctr" eaLnBrk="1" hangingPunct="1">
              <a:buNone/>
            </a:pPr>
            <a:r>
              <a:rPr lang="es-ES_tradnl" sz="3500" dirty="0">
                <a:solidFill>
                  <a:srgbClr val="02467C"/>
                </a:solidFill>
                <a:effectLst/>
                <a:ea typeface="Times New Roman" charset="0"/>
                <a:cs typeface="Times New Roman" charset="0"/>
              </a:rPr>
              <a:t>METODOLOGÍA DE LA INVESTIGACIÓN </a:t>
            </a:r>
          </a:p>
          <a:p>
            <a:pPr algn="ctr" eaLnBrk="1" hangingPunct="1">
              <a:buNone/>
            </a:pPr>
            <a:r>
              <a:rPr lang="es-ES_tradnl" sz="3900" b="1" dirty="0" smtClean="0">
                <a:solidFill>
                  <a:srgbClr val="F92F3F"/>
                </a:solidFill>
                <a:effectLst/>
                <a:ea typeface="Times New Roman" charset="0"/>
                <a:cs typeface="Times New Roman" charset="0"/>
              </a:rPr>
              <a:t>SELECCI</a:t>
            </a:r>
            <a:r>
              <a:rPr lang="es-ES" sz="3900" b="1" dirty="0" smtClean="0">
                <a:solidFill>
                  <a:srgbClr val="F92F3F"/>
                </a:solidFill>
                <a:effectLst/>
                <a:ea typeface="Times New Roman" charset="0"/>
                <a:cs typeface="Times New Roman" charset="0"/>
              </a:rPr>
              <a:t>ÓN DE LA MUESTRA </a:t>
            </a:r>
            <a:endParaRPr lang="es-ES_tradnl" sz="5100" b="1" dirty="0">
              <a:solidFill>
                <a:srgbClr val="F92F3F"/>
              </a:solidFill>
              <a:effectLst/>
              <a:ea typeface="Times New Roman" charset="0"/>
              <a:cs typeface="Times New Roman" charset="0"/>
            </a:endParaRPr>
          </a:p>
          <a:p>
            <a:pPr algn="ctr" eaLnBrk="1" hangingPunct="1">
              <a:buFont typeface="Wingdings" charset="0"/>
              <a:buNone/>
            </a:pPr>
            <a:endParaRPr lang="es-ES_tradnl" sz="4000" b="1" dirty="0">
              <a:solidFill>
                <a:srgbClr val="F92F3F"/>
              </a:solidFill>
              <a:effectLst/>
              <a:ea typeface="Times New Roman" charset="0"/>
              <a:cs typeface="Times New Roman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s-ES_tradnl" sz="2000" b="1" dirty="0">
                <a:solidFill>
                  <a:srgbClr val="02467C"/>
                </a:solidFill>
                <a:effectLst/>
                <a:ea typeface="Times New Roman" charset="0"/>
                <a:cs typeface="Times New Roman" charset="0"/>
              </a:rPr>
              <a:t>Dr. Alan Henderson García</a:t>
            </a:r>
            <a:endParaRPr lang="es-ES" sz="2000" b="1" dirty="0">
              <a:solidFill>
                <a:srgbClr val="02467C"/>
              </a:solidFill>
              <a:effectLst/>
              <a:ea typeface="Times New Roman" charset="0"/>
              <a:cs typeface="Times New Roman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3912" y="980728"/>
            <a:ext cx="1656184" cy="45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2346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1344" y="463900"/>
            <a:ext cx="12175268" cy="1143000"/>
          </a:xfrm>
        </p:spPr>
        <p:txBody>
          <a:bodyPr/>
          <a:lstStyle/>
          <a:p>
            <a:r>
              <a:rPr lang="es-CR" sz="4000" b="1" kern="1200" dirty="0" smtClean="0">
                <a:solidFill>
                  <a:srgbClr val="02467C"/>
                </a:solidFill>
                <a:effectLst/>
                <a:latin typeface="+mn-lt"/>
                <a:cs typeface="Arial" charset="0"/>
              </a:rPr>
              <a:t>MUESTRAS NO PROBABILÍSTICAS</a:t>
            </a:r>
            <a:endParaRPr lang="es-CR" sz="4000" b="1" kern="1200" dirty="0">
              <a:solidFill>
                <a:srgbClr val="02467C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92740" y="1387879"/>
            <a:ext cx="11095983" cy="5112567"/>
          </a:xfrm>
        </p:spPr>
        <p:txBody>
          <a:bodyPr/>
          <a:lstStyle/>
          <a:p>
            <a:pPr marL="501650" indent="-501650" algn="just">
              <a:spcAft>
                <a:spcPts val="2400"/>
              </a:spcAft>
              <a:buClr>
                <a:srgbClr val="FF0000"/>
              </a:buClr>
              <a:buFont typeface="LucidaGrande" charset="0"/>
              <a:buChar char="▸"/>
            </a:pPr>
            <a:r>
              <a:rPr lang="es-CR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La elección de los casos depende de la decisión de un investigador o de un grupo de personas que recolectan los datos.</a:t>
            </a:r>
          </a:p>
          <a:p>
            <a:pPr marL="501650" indent="-501650" algn="just">
              <a:spcAft>
                <a:spcPts val="2400"/>
              </a:spcAft>
              <a:buClr>
                <a:srgbClr val="FF0000"/>
              </a:buClr>
              <a:buFont typeface="LucidaGrande" charset="0"/>
              <a:buChar char="▸"/>
            </a:pPr>
            <a:r>
              <a:rPr lang="es-CR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Para el enfoque cualitativo, al no interesar tanto la posibilidad de generalizar los resultados, las muestras no probabilísticas o dirigidas son de gran valor, pues logran obtener los casos (personas, contextos, situaciones) que interesan al investigador y que llegan a ofrecer una gran riqueza para la recolección y el análisis de los datos.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4472" y="116632"/>
            <a:ext cx="1656184" cy="459591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904312" y="6525344"/>
            <a:ext cx="318624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Curso: Metodología de la Investigación</a:t>
            </a:r>
          </a:p>
        </p:txBody>
      </p:sp>
    </p:spTree>
    <p:extLst>
      <p:ext uri="{BB962C8B-B14F-4D97-AF65-F5344CB8AC3E}">
        <p14:creationId xmlns:p14="http://schemas.microsoft.com/office/powerpoint/2010/main" val="264843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-126667"/>
            <a:ext cx="12192000" cy="6984667"/>
          </a:xfrm>
          <a:prstGeom prst="rect">
            <a:avLst/>
          </a:prstGeom>
          <a:solidFill>
            <a:srgbClr val="0147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79376" y="611393"/>
            <a:ext cx="11233248" cy="936104"/>
          </a:xfrm>
        </p:spPr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es-ES_tradnl" sz="3900" b="1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¿</a:t>
            </a:r>
            <a:r>
              <a:rPr lang="es-ES_tradnl" sz="3900" b="1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Qu</a:t>
            </a:r>
            <a:r>
              <a:rPr lang="es-ES" sz="3900" b="1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é aprendiste en esta sesión?</a:t>
            </a:r>
            <a:endParaRPr lang="es-ES" sz="2000" b="1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79376" y="404664"/>
            <a:ext cx="11233248" cy="6048672"/>
          </a:xfrm>
          <a:prstGeom prst="rect">
            <a:avLst/>
          </a:prstGeom>
          <a:noFill/>
          <a:ln w="28575">
            <a:solidFill>
              <a:srgbClr val="F92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9416" y="-3583244"/>
            <a:ext cx="2032000" cy="203200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6400" y="4479738"/>
            <a:ext cx="1757574" cy="1757574"/>
          </a:xfrm>
          <a:prstGeom prst="rect">
            <a:avLst/>
          </a:prstGeom>
        </p:spPr>
      </p:pic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62832" y="1437802"/>
            <a:ext cx="11049792" cy="5015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9438" indent="-488950" fontAlgn="auto">
              <a:spcAft>
                <a:spcPts val="0"/>
              </a:spcAft>
              <a:buFont typeface="STHeitiSC-Light" charset="-122"/>
              <a:buChar char="★"/>
            </a:pPr>
            <a:r>
              <a:rPr lang="es-ES_tradnl" sz="2400" dirty="0" smtClean="0">
                <a:solidFill>
                  <a:schemeClr val="bg1"/>
                </a:solidFill>
              </a:rPr>
              <a:t>Qué </a:t>
            </a:r>
            <a:r>
              <a:rPr lang="es-ES_tradnl" sz="2400" dirty="0">
                <a:solidFill>
                  <a:schemeClr val="bg1"/>
                </a:solidFill>
              </a:rPr>
              <a:t>es una unidad de </a:t>
            </a:r>
            <a:r>
              <a:rPr lang="es-ES_tradnl" sz="2400" dirty="0" smtClean="0">
                <a:solidFill>
                  <a:schemeClr val="bg1"/>
                </a:solidFill>
              </a:rPr>
              <a:t>análisis</a:t>
            </a:r>
          </a:p>
          <a:p>
            <a:pPr marL="579438" indent="-488950" fontAlgn="auto">
              <a:spcAft>
                <a:spcPts val="0"/>
              </a:spcAft>
              <a:buFont typeface="STHeitiSC-Light" charset="-122"/>
              <a:buChar char="★"/>
            </a:pPr>
            <a:r>
              <a:rPr lang="es-ES_tradnl" sz="2400" dirty="0" smtClean="0">
                <a:solidFill>
                  <a:schemeClr val="bg1"/>
                </a:solidFill>
              </a:rPr>
              <a:t>12 </a:t>
            </a:r>
            <a:r>
              <a:rPr lang="es-ES_tradnl" sz="2400" dirty="0">
                <a:solidFill>
                  <a:schemeClr val="bg1"/>
                </a:solidFill>
              </a:rPr>
              <a:t>ejemplos de preguntas de investigación: unidad errónea y </a:t>
            </a:r>
            <a:r>
              <a:rPr lang="es-ES_tradnl" sz="2400" dirty="0" smtClean="0">
                <a:solidFill>
                  <a:schemeClr val="bg1"/>
                </a:solidFill>
              </a:rPr>
              <a:t>correcta</a:t>
            </a:r>
          </a:p>
          <a:p>
            <a:pPr marL="579438" indent="-488950" fontAlgn="auto">
              <a:spcAft>
                <a:spcPts val="0"/>
              </a:spcAft>
              <a:buFont typeface="STHeitiSC-Light" charset="-122"/>
              <a:buChar char="★"/>
            </a:pPr>
            <a:r>
              <a:rPr lang="es-ES_tradnl" sz="2400" dirty="0" smtClean="0">
                <a:solidFill>
                  <a:schemeClr val="bg1"/>
                </a:solidFill>
              </a:rPr>
              <a:t>Qué </a:t>
            </a:r>
            <a:r>
              <a:rPr lang="es-ES_tradnl" sz="2400" dirty="0">
                <a:solidFill>
                  <a:schemeClr val="bg1"/>
                </a:solidFill>
              </a:rPr>
              <a:t>es una </a:t>
            </a:r>
            <a:r>
              <a:rPr lang="es-ES_tradnl" sz="2400" dirty="0" smtClean="0">
                <a:solidFill>
                  <a:schemeClr val="bg1"/>
                </a:solidFill>
              </a:rPr>
              <a:t>población</a:t>
            </a:r>
          </a:p>
          <a:p>
            <a:pPr marL="579438" indent="-488950" fontAlgn="auto">
              <a:spcAft>
                <a:spcPts val="0"/>
              </a:spcAft>
              <a:buFont typeface="STHeitiSC-Light" charset="-122"/>
              <a:buChar char="★"/>
            </a:pPr>
            <a:r>
              <a:rPr lang="es-ES_tradnl" sz="2400" dirty="0" smtClean="0">
                <a:solidFill>
                  <a:schemeClr val="bg1"/>
                </a:solidFill>
              </a:rPr>
              <a:t>Qué </a:t>
            </a:r>
            <a:r>
              <a:rPr lang="es-ES_tradnl" sz="2400" dirty="0">
                <a:solidFill>
                  <a:schemeClr val="bg1"/>
                </a:solidFill>
              </a:rPr>
              <a:t>es una </a:t>
            </a:r>
            <a:r>
              <a:rPr lang="es-ES_tradnl" sz="2400" dirty="0" smtClean="0">
                <a:solidFill>
                  <a:schemeClr val="bg1"/>
                </a:solidFill>
              </a:rPr>
              <a:t>muestra</a:t>
            </a:r>
          </a:p>
          <a:p>
            <a:pPr marL="579438" indent="-488950" fontAlgn="auto">
              <a:spcAft>
                <a:spcPts val="0"/>
              </a:spcAft>
              <a:buFont typeface="STHeitiSC-Light" charset="-122"/>
              <a:buChar char="★"/>
            </a:pPr>
            <a:r>
              <a:rPr lang="es-ES_tradnl" sz="2400" dirty="0" smtClean="0">
                <a:solidFill>
                  <a:schemeClr val="bg1"/>
                </a:solidFill>
              </a:rPr>
              <a:t>3 </a:t>
            </a:r>
            <a:r>
              <a:rPr lang="es-ES_tradnl" sz="2400" dirty="0">
                <a:solidFill>
                  <a:schemeClr val="bg1"/>
                </a:solidFill>
              </a:rPr>
              <a:t>errores al seleccionar la </a:t>
            </a:r>
            <a:r>
              <a:rPr lang="es-ES_tradnl" sz="2400" dirty="0" smtClean="0">
                <a:solidFill>
                  <a:schemeClr val="bg1"/>
                </a:solidFill>
              </a:rPr>
              <a:t>muestra</a:t>
            </a:r>
          </a:p>
          <a:p>
            <a:pPr marL="579438" indent="-488950" fontAlgn="auto">
              <a:spcAft>
                <a:spcPts val="0"/>
              </a:spcAft>
              <a:buFont typeface="STHeitiSC-Light" charset="-122"/>
              <a:buChar char="★"/>
            </a:pPr>
            <a:r>
              <a:rPr lang="es-ES_tradnl" sz="2400" dirty="0" smtClean="0">
                <a:solidFill>
                  <a:schemeClr val="bg1"/>
                </a:solidFill>
              </a:rPr>
              <a:t>Tipos </a:t>
            </a:r>
            <a:r>
              <a:rPr lang="es-ES_tradnl" sz="2400" dirty="0">
                <a:solidFill>
                  <a:schemeClr val="bg1"/>
                </a:solidFill>
              </a:rPr>
              <a:t>de </a:t>
            </a:r>
            <a:r>
              <a:rPr lang="es-ES_tradnl" sz="2400" dirty="0" smtClean="0">
                <a:solidFill>
                  <a:schemeClr val="bg1"/>
                </a:solidFill>
              </a:rPr>
              <a:t>muestra</a:t>
            </a:r>
          </a:p>
          <a:p>
            <a:pPr marL="1036638" lvl="1" indent="-488950" fontAlgn="auto">
              <a:spcAft>
                <a:spcPts val="0"/>
              </a:spcAft>
              <a:buFont typeface="STHeitiSC-Light" charset="-122"/>
              <a:buChar char="★"/>
            </a:pPr>
            <a:r>
              <a:rPr lang="es-ES_tradnl" sz="2000" dirty="0" smtClean="0">
                <a:solidFill>
                  <a:schemeClr val="bg1"/>
                </a:solidFill>
              </a:rPr>
              <a:t>Probabilística</a:t>
            </a:r>
            <a:endParaRPr lang="es-ES_tradnl" sz="2000" dirty="0">
              <a:solidFill>
                <a:schemeClr val="bg1"/>
              </a:solidFill>
            </a:endParaRPr>
          </a:p>
          <a:p>
            <a:pPr marL="1493838" lvl="2" indent="-488950" fontAlgn="auto">
              <a:spcAft>
                <a:spcPts val="0"/>
              </a:spcAft>
              <a:buFont typeface="STHeitiSC-Light" charset="-122"/>
              <a:buChar char="★"/>
            </a:pPr>
            <a:r>
              <a:rPr lang="es-ES_tradnl" dirty="0" smtClean="0">
                <a:solidFill>
                  <a:schemeClr val="bg1"/>
                </a:solidFill>
              </a:rPr>
              <a:t>Selección </a:t>
            </a:r>
            <a:r>
              <a:rPr lang="es-ES_tradnl" dirty="0">
                <a:solidFill>
                  <a:schemeClr val="bg1"/>
                </a:solidFill>
              </a:rPr>
              <a:t>de una muestra </a:t>
            </a:r>
            <a:r>
              <a:rPr lang="es-ES_tradnl" dirty="0" smtClean="0">
                <a:solidFill>
                  <a:schemeClr val="bg1"/>
                </a:solidFill>
              </a:rPr>
              <a:t>probabilística</a:t>
            </a:r>
          </a:p>
          <a:p>
            <a:pPr marL="1493838" lvl="2" indent="-488950" fontAlgn="auto">
              <a:spcAft>
                <a:spcPts val="0"/>
              </a:spcAft>
              <a:buFont typeface="STHeitiSC-Light" charset="-122"/>
              <a:buChar char="★"/>
            </a:pPr>
            <a:r>
              <a:rPr lang="es-ES_tradnl" dirty="0" smtClean="0">
                <a:solidFill>
                  <a:schemeClr val="bg1"/>
                </a:solidFill>
              </a:rPr>
              <a:t>Marco </a:t>
            </a:r>
            <a:r>
              <a:rPr lang="es-ES_tradnl" dirty="0" err="1" smtClean="0">
                <a:solidFill>
                  <a:schemeClr val="bg1"/>
                </a:solidFill>
              </a:rPr>
              <a:t>muestral</a:t>
            </a:r>
            <a:endParaRPr lang="es-ES_tradnl" dirty="0">
              <a:solidFill>
                <a:schemeClr val="bg1"/>
              </a:solidFill>
            </a:endParaRPr>
          </a:p>
          <a:p>
            <a:pPr marL="1493838" lvl="2" indent="-488950" fontAlgn="auto">
              <a:spcAft>
                <a:spcPts val="0"/>
              </a:spcAft>
              <a:buFont typeface="STHeitiSC-Light" charset="-122"/>
              <a:buChar char="★"/>
            </a:pPr>
            <a:r>
              <a:rPr lang="es-ES_tradnl" dirty="0" smtClean="0">
                <a:solidFill>
                  <a:schemeClr val="bg1"/>
                </a:solidFill>
              </a:rPr>
              <a:t>Muestras probabilísticas</a:t>
            </a:r>
          </a:p>
          <a:p>
            <a:pPr marL="1036638" lvl="1" indent="-488950" fontAlgn="auto">
              <a:spcAft>
                <a:spcPts val="0"/>
              </a:spcAft>
              <a:buFont typeface="STHeitiSC-Light" charset="-122"/>
              <a:buChar char="★"/>
            </a:pPr>
            <a:r>
              <a:rPr lang="es-ES_tradnl" sz="2000" dirty="0" smtClean="0">
                <a:solidFill>
                  <a:schemeClr val="bg1"/>
                </a:solidFill>
              </a:rPr>
              <a:t>No </a:t>
            </a:r>
            <a:r>
              <a:rPr lang="es-ES_tradnl" sz="2000" dirty="0">
                <a:solidFill>
                  <a:schemeClr val="bg1"/>
                </a:solidFill>
              </a:rPr>
              <a:t>probabilística o </a:t>
            </a:r>
            <a:r>
              <a:rPr lang="es-ES_tradnl" sz="2000" dirty="0" smtClean="0">
                <a:solidFill>
                  <a:schemeClr val="bg1"/>
                </a:solidFill>
              </a:rPr>
              <a:t>dirigida</a:t>
            </a:r>
          </a:p>
          <a:p>
            <a:pPr marL="1493838" lvl="2" indent="-488950" fontAlgn="auto">
              <a:spcAft>
                <a:spcPts val="0"/>
              </a:spcAft>
              <a:buFont typeface="STHeitiSC-Light" charset="-122"/>
              <a:buChar char="★"/>
            </a:pPr>
            <a:r>
              <a:rPr lang="es-ES_tradnl" dirty="0" smtClean="0">
                <a:solidFill>
                  <a:schemeClr val="bg1"/>
                </a:solidFill>
              </a:rPr>
              <a:t>Muestras </a:t>
            </a:r>
            <a:r>
              <a:rPr lang="es-ES_tradnl" dirty="0">
                <a:solidFill>
                  <a:schemeClr val="bg1"/>
                </a:solidFill>
              </a:rPr>
              <a:t>no probabilísticas </a:t>
            </a:r>
          </a:p>
          <a:p>
            <a:pPr marL="579438" indent="-488950" fontAlgn="auto">
              <a:spcAft>
                <a:spcPts val="0"/>
              </a:spcAft>
              <a:buFont typeface="STHeitiSC-Light" charset="-122"/>
              <a:buChar char="★"/>
            </a:pPr>
            <a:endParaRPr lang="es-ES_tradnl" sz="2500" b="0" dirty="0">
              <a:solidFill>
                <a:schemeClr val="bg1"/>
              </a:solidFill>
            </a:endParaRPr>
          </a:p>
          <a:p>
            <a:endParaRPr lang="es-ES_tradnl" sz="2400" dirty="0">
              <a:solidFill>
                <a:schemeClr val="bg1"/>
              </a:solidFill>
            </a:endParaRPr>
          </a:p>
          <a:p>
            <a:endParaRPr lang="es-ES_tradnl" sz="2400" dirty="0">
              <a:solidFill>
                <a:schemeClr val="bg1"/>
              </a:solidFill>
            </a:endParaRPr>
          </a:p>
          <a:p>
            <a:pPr marL="579438" indent="-488950" fontAlgn="auto">
              <a:spcAft>
                <a:spcPts val="0"/>
              </a:spcAft>
              <a:buFont typeface="STHeitiSC-Light" charset="-122"/>
              <a:buChar char="★"/>
            </a:pPr>
            <a:endParaRPr lang="es-ES" sz="2500" b="0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marL="579438" indent="-488950" fontAlgn="auto">
              <a:spcAft>
                <a:spcPts val="0"/>
              </a:spcAft>
              <a:buFont typeface="STHeitiSC-Light" charset="-122"/>
              <a:buChar char="★"/>
            </a:pPr>
            <a:endParaRPr lang="es-ES" sz="2000" b="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00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5780" y="2636912"/>
            <a:ext cx="3960440" cy="110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06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767408" y="1268760"/>
            <a:ext cx="10729192" cy="678801"/>
          </a:xfrm>
        </p:spPr>
        <p:txBody>
          <a:bodyPr>
            <a:normAutofit lnSpcReduction="10000"/>
          </a:bodyPr>
          <a:lstStyle/>
          <a:p>
            <a:pPr algn="ctr" eaLnBrk="1" hangingPunct="1">
              <a:buNone/>
            </a:pPr>
            <a:r>
              <a:rPr lang="es-ES_tradnl" sz="3900" b="1" dirty="0" err="1" smtClean="0">
                <a:solidFill>
                  <a:srgbClr val="F92F3F"/>
                </a:solidFill>
                <a:effectLst/>
                <a:ea typeface="Times New Roman" charset="0"/>
                <a:cs typeface="Times New Roman" charset="0"/>
              </a:rPr>
              <a:t>Recomendaci</a:t>
            </a:r>
            <a:r>
              <a:rPr lang="es-ES" sz="3900" b="1" dirty="0" err="1" smtClean="0">
                <a:solidFill>
                  <a:srgbClr val="F92F3F"/>
                </a:solidFill>
                <a:effectLst/>
                <a:ea typeface="Times New Roman" charset="0"/>
                <a:cs typeface="Times New Roman" charset="0"/>
              </a:rPr>
              <a:t>ón</a:t>
            </a:r>
            <a:endParaRPr lang="es-ES_tradnl" sz="4000" b="1" dirty="0">
              <a:solidFill>
                <a:srgbClr val="F92F3F"/>
              </a:solidFill>
              <a:effectLst/>
              <a:ea typeface="Times New Roman" charset="0"/>
              <a:cs typeface="Times New Roman" charset="0"/>
            </a:endParaRPr>
          </a:p>
          <a:p>
            <a:pPr algn="ctr" eaLnBrk="1" hangingPunct="1">
              <a:buFont typeface="Wingdings" charset="0"/>
              <a:buNone/>
            </a:pPr>
            <a:endParaRPr lang="es-ES" sz="2000" b="1" dirty="0">
              <a:solidFill>
                <a:srgbClr val="02467C"/>
              </a:solidFill>
              <a:effectLst/>
              <a:ea typeface="Times New Roman" charset="0"/>
              <a:cs typeface="Times New Roman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779084" y="2318102"/>
            <a:ext cx="8222888" cy="2736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488" indent="0" algn="just" fontAlgn="auto">
              <a:spcAft>
                <a:spcPts val="0"/>
              </a:spcAft>
              <a:buNone/>
            </a:pPr>
            <a:r>
              <a:rPr lang="es-ES" sz="3000" b="0" dirty="0" smtClean="0">
                <a:solidFill>
                  <a:srgbClr val="02467C"/>
                </a:solidFill>
                <a:ea typeface="Times New Roman" charset="0"/>
                <a:cs typeface="Times New Roman" charset="0"/>
              </a:rPr>
              <a:t>Esta presentación puede verla en modo de “presentación”, para aprovechar las animaciones agregadas, las cuales pretenden hacer su estudio más dinámico y a la vez facilitar la comprensión de la materia. </a:t>
            </a:r>
          </a:p>
          <a:p>
            <a:pPr marL="90488" indent="0" algn="just" fontAlgn="auto">
              <a:spcAft>
                <a:spcPts val="0"/>
              </a:spcAft>
              <a:buNone/>
            </a:pPr>
            <a:endParaRPr lang="es-ES" sz="3000" b="0" dirty="0">
              <a:solidFill>
                <a:srgbClr val="02467C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479376" y="404664"/>
            <a:ext cx="11233248" cy="6048672"/>
          </a:xfrm>
          <a:prstGeom prst="rect">
            <a:avLst/>
          </a:prstGeom>
          <a:noFill/>
          <a:ln w="28575">
            <a:solidFill>
              <a:srgbClr val="F92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pSp>
        <p:nvGrpSpPr>
          <p:cNvPr id="9" name="Agrupar 8"/>
          <p:cNvGrpSpPr/>
          <p:nvPr/>
        </p:nvGrpSpPr>
        <p:grpSpPr>
          <a:xfrm>
            <a:off x="5008892" y="4549291"/>
            <a:ext cx="1763272" cy="1060564"/>
            <a:chOff x="9462764" y="2204864"/>
            <a:chExt cx="1371600" cy="824983"/>
          </a:xfrm>
        </p:grpSpPr>
        <p:grpSp>
          <p:nvGrpSpPr>
            <p:cNvPr id="8" name="Agrupar 7"/>
            <p:cNvGrpSpPr/>
            <p:nvPr/>
          </p:nvGrpSpPr>
          <p:grpSpPr>
            <a:xfrm>
              <a:off x="9462764" y="2492896"/>
              <a:ext cx="1371600" cy="536951"/>
              <a:chOff x="9624392" y="2564904"/>
              <a:chExt cx="1371600" cy="536951"/>
            </a:xfrm>
          </p:grpSpPr>
          <p:pic>
            <p:nvPicPr>
              <p:cNvPr id="2" name="Imagen 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624392" y="2564904"/>
                <a:ext cx="1371600" cy="457200"/>
              </a:xfrm>
              <a:prstGeom prst="rect">
                <a:avLst/>
              </a:prstGeom>
            </p:spPr>
          </p:pic>
          <p:sp>
            <p:nvSpPr>
              <p:cNvPr id="7" name="Anillo 6"/>
              <p:cNvSpPr/>
              <p:nvPr/>
            </p:nvSpPr>
            <p:spPr>
              <a:xfrm>
                <a:off x="10017447" y="2597561"/>
                <a:ext cx="504294" cy="504294"/>
              </a:xfrm>
              <a:prstGeom prst="donut">
                <a:avLst>
                  <a:gd name="adj" fmla="val 5629"/>
                </a:avLst>
              </a:prstGeom>
              <a:solidFill>
                <a:srgbClr val="F92F3F"/>
              </a:solidFill>
              <a:ln>
                <a:solidFill>
                  <a:srgbClr val="F92F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" name="Conector recto de flecha 3"/>
            <p:cNvCxnSpPr/>
            <p:nvPr/>
          </p:nvCxnSpPr>
          <p:spPr>
            <a:xfrm flipH="1">
              <a:off x="10272464" y="2204864"/>
              <a:ext cx="360040" cy="320689"/>
            </a:xfrm>
            <a:prstGeom prst="straightConnector1">
              <a:avLst/>
            </a:prstGeom>
            <a:ln w="38100">
              <a:solidFill>
                <a:srgbClr val="F92F3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9006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-99392"/>
            <a:ext cx="12192000" cy="6984667"/>
          </a:xfrm>
          <a:prstGeom prst="rect">
            <a:avLst/>
          </a:prstGeom>
          <a:solidFill>
            <a:srgbClr val="0147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46046" y="628431"/>
            <a:ext cx="11233248" cy="936104"/>
          </a:xfrm>
        </p:spPr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es-ES_tradnl" sz="3900" b="1" dirty="0" smtClean="0">
                <a:solidFill>
                  <a:schemeClr val="bg1"/>
                </a:solidFill>
                <a:effectLst/>
                <a:ea typeface="Times New Roman" charset="0"/>
                <a:cs typeface="Times New Roman" charset="0"/>
              </a:rPr>
              <a:t>¿Sobre </a:t>
            </a:r>
            <a:r>
              <a:rPr lang="es-ES_tradnl" sz="3900" b="1" dirty="0" err="1" smtClean="0">
                <a:solidFill>
                  <a:schemeClr val="bg1"/>
                </a:solidFill>
                <a:effectLst/>
                <a:ea typeface="Times New Roman" charset="0"/>
                <a:cs typeface="Times New Roman" charset="0"/>
              </a:rPr>
              <a:t>qu</a:t>
            </a:r>
            <a:r>
              <a:rPr lang="es-ES" sz="3900" b="1" dirty="0" smtClean="0">
                <a:solidFill>
                  <a:schemeClr val="bg1"/>
                </a:solidFill>
                <a:effectLst/>
                <a:ea typeface="Times New Roman" charset="0"/>
                <a:cs typeface="Times New Roman" charset="0"/>
              </a:rPr>
              <a:t>é aprenderás en esta sesión?</a:t>
            </a:r>
            <a:endParaRPr lang="es-ES" sz="2000" b="1" dirty="0">
              <a:solidFill>
                <a:schemeClr val="bg1"/>
              </a:solidFill>
              <a:effectLst/>
              <a:ea typeface="Times New Roman" charset="0"/>
              <a:cs typeface="Times New Roman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9416" y="1484713"/>
            <a:ext cx="10369152" cy="4464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9438" indent="-488950" fontAlgn="auto">
              <a:spcAft>
                <a:spcPts val="0"/>
              </a:spcAft>
              <a:buFont typeface="STHeitiSC-Light" charset="-122"/>
              <a:buChar char="★"/>
            </a:pPr>
            <a:r>
              <a:rPr lang="es-ES_tradnl" sz="2300" dirty="0" smtClean="0">
                <a:solidFill>
                  <a:schemeClr val="bg1"/>
                </a:solidFill>
              </a:rPr>
              <a:t>¿</a:t>
            </a:r>
            <a:r>
              <a:rPr lang="es-ES_tradnl" sz="2300" dirty="0">
                <a:solidFill>
                  <a:schemeClr val="bg1"/>
                </a:solidFill>
              </a:rPr>
              <a:t>Qué es una unidad de </a:t>
            </a:r>
            <a:r>
              <a:rPr lang="es-ES_tradnl" sz="2300" dirty="0" smtClean="0">
                <a:solidFill>
                  <a:schemeClr val="bg1"/>
                </a:solidFill>
              </a:rPr>
              <a:t>análisis?</a:t>
            </a:r>
          </a:p>
          <a:p>
            <a:pPr marL="579438" indent="-488950" fontAlgn="auto">
              <a:spcAft>
                <a:spcPts val="0"/>
              </a:spcAft>
              <a:buFont typeface="STHeitiSC-Light" charset="-122"/>
              <a:buChar char="★"/>
            </a:pPr>
            <a:r>
              <a:rPr lang="es-ES_tradnl" sz="2300" dirty="0" smtClean="0">
                <a:solidFill>
                  <a:schemeClr val="bg1"/>
                </a:solidFill>
              </a:rPr>
              <a:t>Ejemplos </a:t>
            </a:r>
            <a:r>
              <a:rPr lang="es-ES_tradnl" sz="2300" dirty="0">
                <a:solidFill>
                  <a:schemeClr val="bg1"/>
                </a:solidFill>
              </a:rPr>
              <a:t>de preguntas de investigación: unidad errónea y </a:t>
            </a:r>
            <a:r>
              <a:rPr lang="es-ES_tradnl" sz="2300" dirty="0" smtClean="0">
                <a:solidFill>
                  <a:schemeClr val="bg1"/>
                </a:solidFill>
              </a:rPr>
              <a:t>correcta</a:t>
            </a:r>
          </a:p>
          <a:p>
            <a:pPr marL="579438" indent="-488950" fontAlgn="auto">
              <a:spcAft>
                <a:spcPts val="0"/>
              </a:spcAft>
              <a:buFont typeface="STHeitiSC-Light" charset="-122"/>
              <a:buChar char="★"/>
            </a:pPr>
            <a:r>
              <a:rPr lang="es-ES_tradnl" sz="2300" dirty="0" smtClean="0">
                <a:solidFill>
                  <a:schemeClr val="bg1"/>
                </a:solidFill>
              </a:rPr>
              <a:t>¿Qué </a:t>
            </a:r>
            <a:r>
              <a:rPr lang="es-ES_tradnl" sz="2300" dirty="0">
                <a:solidFill>
                  <a:schemeClr val="bg1"/>
                </a:solidFill>
              </a:rPr>
              <a:t>es una población</a:t>
            </a:r>
            <a:r>
              <a:rPr lang="es-ES_tradnl" sz="2300" dirty="0" smtClean="0">
                <a:solidFill>
                  <a:schemeClr val="bg1"/>
                </a:solidFill>
              </a:rPr>
              <a:t>?</a:t>
            </a:r>
          </a:p>
          <a:p>
            <a:pPr marL="579438" indent="-488950" fontAlgn="auto">
              <a:spcAft>
                <a:spcPts val="0"/>
              </a:spcAft>
              <a:buFont typeface="STHeitiSC-Light" charset="-122"/>
              <a:buChar char="★"/>
            </a:pPr>
            <a:r>
              <a:rPr lang="es-ES_tradnl" sz="2300" dirty="0" smtClean="0">
                <a:solidFill>
                  <a:schemeClr val="bg1"/>
                </a:solidFill>
              </a:rPr>
              <a:t>¿</a:t>
            </a:r>
            <a:r>
              <a:rPr lang="es-ES_tradnl" sz="2300" dirty="0">
                <a:solidFill>
                  <a:schemeClr val="bg1"/>
                </a:solidFill>
              </a:rPr>
              <a:t>Qué es una muestra</a:t>
            </a:r>
            <a:r>
              <a:rPr lang="es-ES_tradnl" sz="2300" dirty="0" smtClean="0">
                <a:solidFill>
                  <a:schemeClr val="bg1"/>
                </a:solidFill>
              </a:rPr>
              <a:t>?</a:t>
            </a:r>
          </a:p>
          <a:p>
            <a:pPr marL="579438" indent="-488950" fontAlgn="auto">
              <a:spcAft>
                <a:spcPts val="0"/>
              </a:spcAft>
              <a:buFont typeface="STHeitiSC-Light" charset="-122"/>
              <a:buChar char="★"/>
            </a:pPr>
            <a:r>
              <a:rPr lang="es-ES_tradnl" sz="2300" dirty="0" smtClean="0">
                <a:solidFill>
                  <a:schemeClr val="bg1"/>
                </a:solidFill>
              </a:rPr>
              <a:t>¿</a:t>
            </a:r>
            <a:r>
              <a:rPr lang="es-ES_tradnl" sz="2300" dirty="0">
                <a:solidFill>
                  <a:schemeClr val="bg1"/>
                </a:solidFill>
              </a:rPr>
              <a:t>Cómo seleccionar la </a:t>
            </a:r>
            <a:r>
              <a:rPr lang="es-ES_tradnl" sz="2300" dirty="0" smtClean="0">
                <a:solidFill>
                  <a:schemeClr val="bg1"/>
                </a:solidFill>
              </a:rPr>
              <a:t>muestra?</a:t>
            </a:r>
          </a:p>
          <a:p>
            <a:pPr marL="579438" indent="-488950" fontAlgn="auto">
              <a:spcAft>
                <a:spcPts val="0"/>
              </a:spcAft>
              <a:buFont typeface="STHeitiSC-Light" charset="-122"/>
              <a:buChar char="★"/>
            </a:pPr>
            <a:r>
              <a:rPr lang="es-ES_tradnl" sz="2300" dirty="0" smtClean="0">
                <a:solidFill>
                  <a:schemeClr val="bg1"/>
                </a:solidFill>
              </a:rPr>
              <a:t>Tipos </a:t>
            </a:r>
            <a:r>
              <a:rPr lang="es-ES_tradnl" sz="2300" dirty="0">
                <a:solidFill>
                  <a:schemeClr val="bg1"/>
                </a:solidFill>
              </a:rPr>
              <a:t>de </a:t>
            </a:r>
            <a:r>
              <a:rPr lang="es-ES_tradnl" sz="2300" dirty="0" smtClean="0">
                <a:solidFill>
                  <a:schemeClr val="bg1"/>
                </a:solidFill>
              </a:rPr>
              <a:t>muestra</a:t>
            </a:r>
          </a:p>
          <a:p>
            <a:pPr marL="579438" indent="-488950" fontAlgn="auto">
              <a:spcAft>
                <a:spcPts val="0"/>
              </a:spcAft>
              <a:buFont typeface="STHeitiSC-Light" charset="-122"/>
              <a:buChar char="★"/>
            </a:pPr>
            <a:r>
              <a:rPr lang="es-ES_tradnl" sz="2300" dirty="0" smtClean="0">
                <a:solidFill>
                  <a:schemeClr val="bg1"/>
                </a:solidFill>
              </a:rPr>
              <a:t>Selección </a:t>
            </a:r>
            <a:r>
              <a:rPr lang="es-ES_tradnl" sz="2300" dirty="0">
                <a:solidFill>
                  <a:schemeClr val="bg1"/>
                </a:solidFill>
              </a:rPr>
              <a:t>de una muestra </a:t>
            </a:r>
            <a:r>
              <a:rPr lang="es-ES_tradnl" sz="2300" dirty="0" smtClean="0">
                <a:solidFill>
                  <a:schemeClr val="bg1"/>
                </a:solidFill>
              </a:rPr>
              <a:t>probabilística</a:t>
            </a:r>
          </a:p>
          <a:p>
            <a:pPr marL="579438" indent="-488950" fontAlgn="auto">
              <a:spcAft>
                <a:spcPts val="0"/>
              </a:spcAft>
              <a:buFont typeface="STHeitiSC-Light" charset="-122"/>
              <a:buChar char="★"/>
            </a:pPr>
            <a:r>
              <a:rPr lang="es-ES_tradnl" sz="2300" dirty="0" smtClean="0">
                <a:solidFill>
                  <a:schemeClr val="bg1"/>
                </a:solidFill>
              </a:rPr>
              <a:t>Marco </a:t>
            </a:r>
            <a:r>
              <a:rPr lang="es-ES_tradnl" sz="2300" dirty="0" err="1" smtClean="0">
                <a:solidFill>
                  <a:schemeClr val="bg1"/>
                </a:solidFill>
              </a:rPr>
              <a:t>muestral</a:t>
            </a:r>
            <a:endParaRPr lang="es-ES_tradnl" sz="2300" dirty="0">
              <a:solidFill>
                <a:schemeClr val="bg1"/>
              </a:solidFill>
            </a:endParaRPr>
          </a:p>
          <a:p>
            <a:pPr marL="579438" indent="-488950" fontAlgn="auto">
              <a:spcAft>
                <a:spcPts val="0"/>
              </a:spcAft>
              <a:buFont typeface="STHeitiSC-Light" charset="-122"/>
              <a:buChar char="★"/>
            </a:pPr>
            <a:r>
              <a:rPr lang="es-ES_tradnl" sz="2300" dirty="0" smtClean="0">
                <a:solidFill>
                  <a:schemeClr val="bg1"/>
                </a:solidFill>
              </a:rPr>
              <a:t>Muestras probabilísticas</a:t>
            </a:r>
          </a:p>
          <a:p>
            <a:pPr marL="579438" indent="-488950" fontAlgn="auto">
              <a:spcAft>
                <a:spcPts val="0"/>
              </a:spcAft>
              <a:buFont typeface="STHeitiSC-Light" charset="-122"/>
              <a:buChar char="★"/>
            </a:pPr>
            <a:r>
              <a:rPr lang="es-ES_tradnl" sz="2300" dirty="0" smtClean="0">
                <a:solidFill>
                  <a:schemeClr val="bg1"/>
                </a:solidFill>
              </a:rPr>
              <a:t>Muestras </a:t>
            </a:r>
            <a:r>
              <a:rPr lang="es-ES_tradnl" sz="2300" dirty="0">
                <a:solidFill>
                  <a:schemeClr val="bg1"/>
                </a:solidFill>
              </a:rPr>
              <a:t>no probabilísticas </a:t>
            </a:r>
            <a:r>
              <a:rPr lang="es-ES" sz="2300" dirty="0" smtClean="0">
                <a:solidFill>
                  <a:schemeClr val="bg1"/>
                </a:solidFill>
              </a:rPr>
              <a:t> </a:t>
            </a:r>
            <a:endParaRPr lang="es-ES_tradnl" sz="2300" dirty="0" smtClean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79376" y="404664"/>
            <a:ext cx="11233248" cy="6048672"/>
          </a:xfrm>
          <a:prstGeom prst="rect">
            <a:avLst/>
          </a:prstGeom>
          <a:noFill/>
          <a:ln w="28575">
            <a:solidFill>
              <a:srgbClr val="F92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9416" y="-3583244"/>
            <a:ext cx="2032000" cy="20320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72008" y="3717032"/>
            <a:ext cx="2741936" cy="274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31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87" y="692696"/>
            <a:ext cx="12192000" cy="918939"/>
          </a:xfrm>
        </p:spPr>
        <p:txBody>
          <a:bodyPr/>
          <a:lstStyle/>
          <a:p>
            <a:r>
              <a:rPr lang="es-CR" sz="3600" b="1" kern="1200" dirty="0" smtClean="0">
                <a:solidFill>
                  <a:srgbClr val="02467C"/>
                </a:solidFill>
                <a:effectLst/>
                <a:latin typeface="+mn-lt"/>
                <a:cs typeface="Arial" charset="0"/>
              </a:rPr>
              <a:t>UNIDAD DE ANÁLISIS</a:t>
            </a:r>
            <a:endParaRPr lang="es-CR" sz="3600" b="1" kern="1200" dirty="0">
              <a:solidFill>
                <a:srgbClr val="02467C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71464" y="2060848"/>
            <a:ext cx="5832648" cy="4968552"/>
          </a:xfrm>
        </p:spPr>
        <p:txBody>
          <a:bodyPr/>
          <a:lstStyle/>
          <a:p>
            <a:pPr marL="142875" indent="0" algn="just">
              <a:buClr>
                <a:srgbClr val="FF0000"/>
              </a:buClr>
              <a:buSzPct val="100000"/>
              <a:buNone/>
            </a:pPr>
            <a:r>
              <a:rPr lang="es-CR" sz="28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charset="0"/>
              </a:rPr>
              <a:t>Individuos, objetos, sucesos, organizaciones, comunidades, situaciones, eventos, etc.: </a:t>
            </a:r>
            <a:endParaRPr lang="es-CR" sz="2800" kern="120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charset="0"/>
            </a:endParaRPr>
          </a:p>
          <a:p>
            <a:pPr marL="142875" indent="0" algn="just">
              <a:buClr>
                <a:srgbClr val="FF0000"/>
              </a:buClr>
              <a:buSzPct val="100000"/>
              <a:buNone/>
            </a:pPr>
            <a:endParaRPr lang="es-CR" sz="2800" b="1" kern="1200" dirty="0"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charset="0"/>
            </a:endParaRPr>
          </a:p>
          <a:p>
            <a:pPr marL="142875" indent="0" algn="just">
              <a:buClr>
                <a:srgbClr val="FF0000"/>
              </a:buClr>
              <a:buSzPct val="100000"/>
              <a:buNone/>
            </a:pPr>
            <a:r>
              <a:rPr lang="es-CR" sz="2800" b="1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charset="0"/>
              </a:rPr>
              <a:t>¿Sobre </a:t>
            </a:r>
            <a:r>
              <a:rPr lang="es-CR" sz="2800" b="1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charset="0"/>
              </a:rPr>
              <a:t>qué o quiénes se recolectarán los datos</a:t>
            </a:r>
            <a:r>
              <a:rPr lang="es-CR" sz="2800" b="1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charset="0"/>
              </a:rPr>
              <a:t>.</a:t>
            </a:r>
            <a:endParaRPr lang="es-CR" sz="2800" b="1" kern="1200" dirty="0"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4472" y="116632"/>
            <a:ext cx="1656184" cy="459591"/>
          </a:xfrm>
          <a:prstGeom prst="rect">
            <a:avLst/>
          </a:prstGeom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904312" y="6525344"/>
            <a:ext cx="318624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Curso: Metodología de la Investigación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144" y="1728108"/>
            <a:ext cx="4032448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95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 bwMode="auto">
          <a:xfrm>
            <a:off x="767408" y="1304764"/>
            <a:ext cx="10657184" cy="4104456"/>
          </a:xfrm>
          <a:prstGeom prst="rect">
            <a:avLst/>
          </a:prstGeom>
          <a:noFill/>
          <a:ln w="57150" cap="flat" cmpd="sng" algn="ctr">
            <a:solidFill>
              <a:srgbClr val="EB59D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 bwMode="auto">
          <a:xfrm>
            <a:off x="911424" y="1268760"/>
            <a:ext cx="10009112" cy="417646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charset="0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Arial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charset="0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Arial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Arial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charset="0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Arial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406400" indent="0" algn="just">
              <a:buClr>
                <a:srgbClr val="FF0000"/>
              </a:buClr>
              <a:buSzPct val="100000"/>
              <a:buNone/>
              <a:tabLst>
                <a:tab pos="9102725" algn="l"/>
                <a:tab pos="9199563" algn="l"/>
                <a:tab pos="9237663" algn="l"/>
                <a:tab pos="9421813" algn="l"/>
                <a:tab pos="9509125" algn="l"/>
                <a:tab pos="9771063" algn="l"/>
              </a:tabLst>
            </a:pPr>
            <a:endParaRPr lang="es-CR" sz="3600" b="0" kern="120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charset="0"/>
            </a:endParaRPr>
          </a:p>
          <a:p>
            <a:pPr marL="406400" indent="0" algn="just">
              <a:buClr>
                <a:srgbClr val="FF0000"/>
              </a:buClr>
              <a:buSzPct val="100000"/>
              <a:buNone/>
              <a:tabLst>
                <a:tab pos="9102725" algn="l"/>
                <a:tab pos="9199563" algn="l"/>
                <a:tab pos="9237663" algn="l"/>
                <a:tab pos="9421813" algn="l"/>
                <a:tab pos="9509125" algn="l"/>
                <a:tab pos="9771063" algn="l"/>
              </a:tabLst>
            </a:pPr>
            <a:r>
              <a:rPr lang="es-CR" sz="36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charset="0"/>
              </a:rPr>
              <a:t>Una vez definida la unidad de análisis se delimita la población, con base en los objetivos del estudio y en cuanto a características de contenido, de lugar y de tiempo.</a:t>
            </a:r>
            <a:endParaRPr lang="es-CR" sz="3600" b="0" kern="1200" dirty="0"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4472" y="116632"/>
            <a:ext cx="1656184" cy="459591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904312" y="6525344"/>
            <a:ext cx="318624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Curso: Metodología de la Investigación</a:t>
            </a:r>
          </a:p>
        </p:txBody>
      </p:sp>
    </p:spTree>
    <p:extLst>
      <p:ext uri="{BB962C8B-B14F-4D97-AF65-F5344CB8AC3E}">
        <p14:creationId xmlns:p14="http://schemas.microsoft.com/office/powerpoint/2010/main" val="177249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909895"/>
              </p:ext>
            </p:extLst>
          </p:nvPr>
        </p:nvGraphicFramePr>
        <p:xfrm>
          <a:off x="587387" y="1798909"/>
          <a:ext cx="11017226" cy="456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1"/>
                <a:gridCol w="4104456"/>
                <a:gridCol w="3492389"/>
              </a:tblGrid>
              <a:tr h="893839">
                <a:tc>
                  <a:txBody>
                    <a:bodyPr/>
                    <a:lstStyle/>
                    <a:p>
                      <a:pPr algn="ctr"/>
                      <a:r>
                        <a:rPr lang="es-CR" sz="2000" dirty="0" smtClean="0"/>
                        <a:t>Pregunta de investigación</a:t>
                      </a:r>
                      <a:endParaRPr lang="es-CR" sz="2000" dirty="0"/>
                    </a:p>
                  </a:txBody>
                  <a:tcPr anchor="ctr">
                    <a:solidFill>
                      <a:srgbClr val="0363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000" dirty="0" smtClean="0"/>
                        <a:t>Unidad de análisis errónea</a:t>
                      </a:r>
                      <a:endParaRPr lang="es-CR" sz="2000" dirty="0"/>
                    </a:p>
                  </a:txBody>
                  <a:tcPr anchor="ctr">
                    <a:solidFill>
                      <a:srgbClr val="F92E3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000" dirty="0" smtClean="0"/>
                        <a:t>Unidad de análisis correcta</a:t>
                      </a:r>
                      <a:endParaRPr lang="es-CR" sz="2000" dirty="0"/>
                    </a:p>
                  </a:txBody>
                  <a:tcPr anchor="ctr">
                    <a:solidFill>
                      <a:srgbClr val="60BC40"/>
                    </a:solidFill>
                  </a:tcPr>
                </a:tc>
              </a:tr>
              <a:tr h="137513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CR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¿Discriminan a las mujeres en los anuncios de la televisión?</a:t>
                      </a:r>
                    </a:p>
                  </a:txBody>
                  <a:tcPr marL="251999" marT="144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Mujeres que aparecen en los anuncios de televisión. </a:t>
                      </a:r>
                    </a:p>
                  </a:txBody>
                  <a:tcPr marL="251999" marT="144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R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2996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CR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¿Están los obreros del área metropolitana de la ciudad de Guadalajara satisfechos con su trabajo?</a:t>
                      </a:r>
                    </a:p>
                  </a:txBody>
                  <a:tcPr marL="251999" marT="144000">
                    <a:solidFill>
                      <a:srgbClr val="DDE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CR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Número de conflictos sindicales registrados en la Junta Local de Conciliación y Arbitraje del Ministerio del Trabajo durante los últimos cinco años. </a:t>
                      </a:r>
                    </a:p>
                  </a:txBody>
                  <a:tcPr marL="251999" marT="144000">
                    <a:solidFill>
                      <a:srgbClr val="DD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s-CR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DEAF7"/>
                    </a:solidFill>
                  </a:tcPr>
                </a:tc>
              </a:tr>
            </a:tbl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80668"/>
            <a:ext cx="12192000" cy="1260398"/>
          </a:xfrm>
        </p:spPr>
        <p:txBody>
          <a:bodyPr/>
          <a:lstStyle/>
          <a:p>
            <a:r>
              <a:rPr lang="es-CR" sz="3600" b="1" kern="1200" dirty="0">
                <a:solidFill>
                  <a:srgbClr val="02467C"/>
                </a:solidFill>
                <a:effectLst/>
                <a:latin typeface="+mn-lt"/>
                <a:cs typeface="Arial" charset="0"/>
              </a:rPr>
              <a:t>¿QUIÉNES VAN A SER MEDIDOS</a:t>
            </a:r>
            <a:r>
              <a:rPr lang="es-CR" sz="3600" b="1" kern="1200" dirty="0" smtClean="0">
                <a:solidFill>
                  <a:srgbClr val="02467C"/>
                </a:solidFill>
                <a:effectLst/>
                <a:latin typeface="+mn-lt"/>
                <a:cs typeface="Arial" charset="0"/>
              </a:rPr>
              <a:t>?</a:t>
            </a:r>
            <a:br>
              <a:rPr lang="es-CR" sz="3600" b="1" kern="1200" dirty="0" smtClean="0">
                <a:solidFill>
                  <a:srgbClr val="02467C"/>
                </a:solidFill>
                <a:effectLst/>
                <a:latin typeface="+mn-lt"/>
                <a:cs typeface="Arial" charset="0"/>
              </a:rPr>
            </a:br>
            <a:r>
              <a:rPr lang="es-CR" sz="3600" b="1" kern="1200" dirty="0" smtClean="0">
                <a:solidFill>
                  <a:srgbClr val="02467C"/>
                </a:solidFill>
                <a:effectLst/>
                <a:latin typeface="+mn-lt"/>
                <a:cs typeface="Arial" charset="0"/>
              </a:rPr>
              <a:t>ERRORES </a:t>
            </a:r>
            <a:r>
              <a:rPr lang="es-CR" sz="3600" b="1" kern="1200" dirty="0">
                <a:solidFill>
                  <a:srgbClr val="02467C"/>
                </a:solidFill>
                <a:effectLst/>
                <a:latin typeface="+mn-lt"/>
                <a:cs typeface="Arial" charset="0"/>
              </a:rPr>
              <a:t>Y SOLUCIONES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4472" y="116632"/>
            <a:ext cx="1656184" cy="459591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904312" y="6525344"/>
            <a:ext cx="318624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Curso: Metodología de la Investigación</a:t>
            </a:r>
          </a:p>
        </p:txBody>
      </p:sp>
    </p:spTree>
    <p:extLst>
      <p:ext uri="{BB962C8B-B14F-4D97-AF65-F5344CB8AC3E}">
        <p14:creationId xmlns:p14="http://schemas.microsoft.com/office/powerpoint/2010/main" val="11144433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053332"/>
              </p:ext>
            </p:extLst>
          </p:nvPr>
        </p:nvGraphicFramePr>
        <p:xfrm>
          <a:off x="443372" y="1772816"/>
          <a:ext cx="11305255" cy="4500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4536504"/>
                <a:gridCol w="4644515"/>
              </a:tblGrid>
              <a:tr h="621987">
                <a:tc>
                  <a:txBody>
                    <a:bodyPr/>
                    <a:lstStyle/>
                    <a:p>
                      <a:pPr algn="ctr"/>
                      <a:r>
                        <a:rPr lang="es-C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Pregunta de investigación</a:t>
                      </a:r>
                      <a:endParaRPr lang="es-CR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263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Unidad de análisis errónea</a:t>
                      </a:r>
                      <a:endParaRPr lang="es-CR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92E3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Unidad de análisis correcta</a:t>
                      </a:r>
                      <a:endParaRPr lang="es-CR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60BC40"/>
                    </a:solidFill>
                  </a:tcPr>
                </a:tc>
              </a:tr>
              <a:tr h="1495690">
                <a:tc>
                  <a:txBody>
                    <a:bodyPr/>
                    <a:lstStyle/>
                    <a:p>
                      <a:pPr algn="l"/>
                      <a:r>
                        <a:rPr lang="es-CR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¿Discriminan a las mujeres en los anuncios de la televisión?</a:t>
                      </a:r>
                    </a:p>
                    <a:p>
                      <a:pPr algn="l"/>
                      <a:endParaRPr lang="es-CR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80000" marR="180000" marT="144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Mujeres que aparecen en los anuncios de televisión.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Error: no hay grupo de comparación.</a:t>
                      </a:r>
                    </a:p>
                    <a:p>
                      <a:pPr algn="l"/>
                      <a:endParaRPr lang="es-CR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80000" marR="180000" marT="144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Mujeres y hombres que aparecen en los anuncios de televisión.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Para comparar si ambos son presentados con la misma frecuencia e igualdad de papeles desempeñados y atributos.</a:t>
                      </a:r>
                    </a:p>
                  </a:txBody>
                  <a:tcPr marL="180000" marR="180000" marT="144000"/>
                </a:tc>
              </a:tr>
              <a:tr h="2304256">
                <a:tc>
                  <a:txBody>
                    <a:bodyPr/>
                    <a:lstStyle/>
                    <a:p>
                      <a:pPr algn="l"/>
                      <a:r>
                        <a:rPr lang="es-CR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¿Están los obreros del área metropolitana de la ciudad de Guadalajara satisfechos con su trabajo?</a:t>
                      </a:r>
                    </a:p>
                  </a:txBody>
                  <a:tcPr marL="180000" marR="180000" marT="144000">
                    <a:solidFill>
                      <a:srgbClr val="DDE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Número de conflictos sindicales registrados en la Junta Local de Conciliación y Arbitraje del Ministerio del Trabajo durante los últimos cinco años.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Error: la pregunta propone indagar sobre actitudes individuales y esta unidad de análisis denota datos agregados en una estadística laboral y </a:t>
                      </a:r>
                      <a:r>
                        <a:rPr lang="es-CR" sz="16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macrosocial</a:t>
                      </a:r>
                      <a:r>
                        <a:rPr lang="es-C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.</a:t>
                      </a:r>
                    </a:p>
                  </a:txBody>
                  <a:tcPr marL="180000" marR="180000" marT="144000">
                    <a:solidFill>
                      <a:srgbClr val="DDEAF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R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Muestra de obreros que trabajan en el área metropolitana de Guadalajara.</a:t>
                      </a:r>
                    </a:p>
                    <a:p>
                      <a:pPr algn="l"/>
                      <a:r>
                        <a:rPr lang="es-CR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Cada uno de los cuales contestará a las preguntas de un cuestionario sobre satisfacción laboral</a:t>
                      </a:r>
                      <a:endParaRPr lang="es-CR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80000" marR="180000" marT="144000">
                    <a:solidFill>
                      <a:srgbClr val="DDEAF7"/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 bwMode="auto">
          <a:xfrm>
            <a:off x="0" y="188640"/>
            <a:ext cx="12192000" cy="1260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r>
              <a:rPr lang="es-CR" sz="3600" b="1" kern="1200" dirty="0" smtClean="0">
                <a:solidFill>
                  <a:srgbClr val="02467C"/>
                </a:solidFill>
                <a:effectLst/>
                <a:latin typeface="+mn-lt"/>
                <a:cs typeface="Arial" charset="0"/>
              </a:rPr>
              <a:t>¿QUIÉNES VAN A SER MEDIDOS?</a:t>
            </a:r>
            <a:br>
              <a:rPr lang="es-CR" sz="3600" b="1" kern="1200" dirty="0" smtClean="0">
                <a:solidFill>
                  <a:srgbClr val="02467C"/>
                </a:solidFill>
                <a:effectLst/>
                <a:latin typeface="+mn-lt"/>
                <a:cs typeface="Arial" charset="0"/>
              </a:rPr>
            </a:br>
            <a:r>
              <a:rPr lang="es-CR" sz="3600" b="1" kern="1200" dirty="0" smtClean="0">
                <a:solidFill>
                  <a:srgbClr val="02467C"/>
                </a:solidFill>
                <a:effectLst/>
                <a:latin typeface="+mn-lt"/>
                <a:cs typeface="Arial" charset="0"/>
              </a:rPr>
              <a:t>ERRORES Y SOLUCIONES</a:t>
            </a:r>
            <a:endParaRPr lang="es-CR" sz="3600" b="1" kern="1200" dirty="0">
              <a:solidFill>
                <a:srgbClr val="02467C"/>
              </a:solidFill>
              <a:effectLst/>
              <a:latin typeface="+mn-lt"/>
              <a:cs typeface="Arial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4472" y="116632"/>
            <a:ext cx="1656184" cy="459591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904312" y="6525344"/>
            <a:ext cx="318624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Curso: Metodología de la Investigación</a:t>
            </a:r>
          </a:p>
        </p:txBody>
      </p:sp>
    </p:spTree>
    <p:extLst>
      <p:ext uri="{BB962C8B-B14F-4D97-AF65-F5344CB8AC3E}">
        <p14:creationId xmlns:p14="http://schemas.microsoft.com/office/powerpoint/2010/main" val="212394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H="1">
            <a:off x="623392" y="-811597"/>
            <a:ext cx="216024" cy="558899"/>
          </a:xfrm>
        </p:spPr>
        <p:txBody>
          <a:bodyPr/>
          <a:lstStyle/>
          <a:p>
            <a:r>
              <a:rPr lang="es-CR" sz="3600">
                <a:solidFill>
                  <a:schemeClr val="bg1"/>
                </a:solidFill>
                <a:effectLst/>
              </a:rPr>
              <a:t>.</a:t>
            </a:r>
            <a:endParaRPr lang="es-CR" sz="3600" dirty="0"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517284"/>
              </p:ext>
            </p:extLst>
          </p:nvPr>
        </p:nvGraphicFramePr>
        <p:xfrm>
          <a:off x="495246" y="2132856"/>
          <a:ext cx="11201508" cy="3743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2676"/>
                <a:gridCol w="3706990"/>
                <a:gridCol w="3781842"/>
              </a:tblGrid>
              <a:tr h="872381">
                <a:tc>
                  <a:txBody>
                    <a:bodyPr/>
                    <a:lstStyle/>
                    <a:p>
                      <a:pPr algn="ctr"/>
                      <a:r>
                        <a:rPr lang="es-C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Pregunta de investigación</a:t>
                      </a:r>
                      <a:endParaRPr lang="es-CR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263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Unidad de análisis errónea</a:t>
                      </a:r>
                      <a:endParaRPr lang="es-CR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92E3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Unidad de análisis correcta</a:t>
                      </a:r>
                      <a:endParaRPr lang="es-CR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60BC40"/>
                    </a:solidFill>
                  </a:tcPr>
                </a:tc>
              </a:tr>
              <a:tr h="1215851">
                <a:tc>
                  <a:txBody>
                    <a:bodyPr/>
                    <a:lstStyle/>
                    <a:p>
                      <a:r>
                        <a:rPr lang="es-CR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¿Hay problemas de comunicación entre padres e hijos?</a:t>
                      </a:r>
                    </a:p>
                    <a:p>
                      <a:endParaRPr lang="es-CR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80000" marR="180000" marT="144000"/>
                </a:tc>
                <a:tc>
                  <a:txBody>
                    <a:bodyPr/>
                    <a:lstStyle/>
                    <a:p>
                      <a:r>
                        <a:rPr lang="es-CR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Grupo de adolescentes, aplicarles cuestionario. </a:t>
                      </a:r>
                    </a:p>
                    <a:p>
                      <a:endParaRPr lang="es-CR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80000" marR="180000" marT="144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R" sz="18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80000" marR="180000" marT="144000"/>
                </a:tc>
              </a:tr>
              <a:tr h="1584176">
                <a:tc>
                  <a:txBody>
                    <a:bodyPr/>
                    <a:lstStyle/>
                    <a:p>
                      <a:r>
                        <a:rPr lang="es-CR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¿Cómo es la comunicación que tienen con sus médicos los pacientes de </a:t>
                      </a:r>
                      <a:r>
                        <a:rPr lang="es-CR" sz="18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enﬁsema</a:t>
                      </a:r>
                      <a:r>
                        <a:rPr lang="es-CR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pulmonar en fase terminal?</a:t>
                      </a:r>
                    </a:p>
                    <a:p>
                      <a:endParaRPr lang="es-CR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80000" marR="180000" marT="144000">
                    <a:solidFill>
                      <a:srgbClr val="DDEA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R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Pacientes de </a:t>
                      </a:r>
                      <a:r>
                        <a:rPr lang="es-CR" sz="18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enﬁsema</a:t>
                      </a:r>
                      <a:r>
                        <a:rPr lang="es-CR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pulmonar en estado terminal. </a:t>
                      </a:r>
                    </a:p>
                    <a:p>
                      <a:endParaRPr lang="es-CR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80000" marR="180000" marT="144000">
                    <a:solidFill>
                      <a:srgbClr val="DDE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Pacientes de </a:t>
                      </a:r>
                      <a:r>
                        <a:rPr lang="es-CR" sz="18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enﬁsema</a:t>
                      </a:r>
                      <a:r>
                        <a:rPr lang="es-CR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pulmonar en estado terminal y sus médicos.</a:t>
                      </a:r>
                    </a:p>
                    <a:p>
                      <a:endParaRPr lang="es-CR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80000" marR="180000" marT="144000">
                    <a:solidFill>
                      <a:srgbClr val="DDEAF7"/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 bwMode="auto">
          <a:xfrm>
            <a:off x="-21043" y="476672"/>
            <a:ext cx="12192000" cy="1260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r>
              <a:rPr lang="es-CR" sz="3600" b="1" kern="1200" dirty="0" smtClean="0">
                <a:solidFill>
                  <a:srgbClr val="02467C"/>
                </a:solidFill>
                <a:effectLst/>
                <a:latin typeface="+mn-lt"/>
                <a:cs typeface="Arial" charset="0"/>
              </a:rPr>
              <a:t>¿QUIÉNES VAN A SER MEDIDOS?</a:t>
            </a:r>
            <a:br>
              <a:rPr lang="es-CR" sz="3600" b="1" kern="1200" dirty="0" smtClean="0">
                <a:solidFill>
                  <a:srgbClr val="02467C"/>
                </a:solidFill>
                <a:effectLst/>
                <a:latin typeface="+mn-lt"/>
                <a:cs typeface="Arial" charset="0"/>
              </a:rPr>
            </a:br>
            <a:r>
              <a:rPr lang="es-CR" sz="3600" b="1" kern="1200" dirty="0" smtClean="0">
                <a:solidFill>
                  <a:srgbClr val="02467C"/>
                </a:solidFill>
                <a:effectLst/>
                <a:latin typeface="+mn-lt"/>
                <a:cs typeface="Arial" charset="0"/>
              </a:rPr>
              <a:t>ERRORES Y SOLUCIONES</a:t>
            </a:r>
            <a:endParaRPr lang="es-CR" sz="3600" b="1" kern="1200" dirty="0">
              <a:solidFill>
                <a:srgbClr val="02467C"/>
              </a:solidFill>
              <a:effectLst/>
              <a:latin typeface="+mn-lt"/>
              <a:cs typeface="Arial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4472" y="116632"/>
            <a:ext cx="1656184" cy="459591"/>
          </a:xfrm>
          <a:prstGeom prst="rect">
            <a:avLst/>
          </a:prstGeom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8904312" y="6525344"/>
            <a:ext cx="318624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Curso: Metodología de la Investigación</a:t>
            </a:r>
          </a:p>
        </p:txBody>
      </p:sp>
    </p:spTree>
    <p:extLst>
      <p:ext uri="{BB962C8B-B14F-4D97-AF65-F5344CB8AC3E}">
        <p14:creationId xmlns:p14="http://schemas.microsoft.com/office/powerpoint/2010/main" val="1025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z de luz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Haz de luz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8815</TotalTime>
  <Words>1479</Words>
  <Application>Microsoft Office PowerPoint</Application>
  <PresentationFormat>Panorámica</PresentationFormat>
  <Paragraphs>176</Paragraphs>
  <Slides>22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33" baseType="lpstr">
      <vt:lpstr>ＭＳ Ｐゴシック</vt:lpstr>
      <vt:lpstr>.HelveticaNeueDeskInterface-Regular</vt:lpstr>
      <vt:lpstr>Arial</vt:lpstr>
      <vt:lpstr>ArialUnicodeMS</vt:lpstr>
      <vt:lpstr>Calibri</vt:lpstr>
      <vt:lpstr>Helvetica</vt:lpstr>
      <vt:lpstr>LucidaGrande</vt:lpstr>
      <vt:lpstr>STHeitiSC-Light</vt:lpstr>
      <vt:lpstr>Times New Roman</vt:lpstr>
      <vt:lpstr>Wingdings</vt:lpstr>
      <vt:lpstr>Haz de luz</vt:lpstr>
      <vt:lpstr>Presentación de PowerPoint</vt:lpstr>
      <vt:lpstr>Presentación de PowerPoint</vt:lpstr>
      <vt:lpstr>Presentación de PowerPoint</vt:lpstr>
      <vt:lpstr>Presentación de PowerPoint</vt:lpstr>
      <vt:lpstr>UNIDAD DE ANÁLISIS</vt:lpstr>
      <vt:lpstr>Presentación de PowerPoint</vt:lpstr>
      <vt:lpstr>¿QUIÉNES VAN A SER MEDIDOS? ERRORES Y SOLUCIONES</vt:lpstr>
      <vt:lpstr>Presentación de PowerPoint</vt:lpstr>
      <vt:lpstr>.</vt:lpstr>
      <vt:lpstr>Presentación de PowerPoint</vt:lpstr>
      <vt:lpstr>Presentación de PowerPoint</vt:lpstr>
      <vt:lpstr>Presentación de PowerPoint</vt:lpstr>
      <vt:lpstr>POBLACIÓN</vt:lpstr>
      <vt:lpstr>MUESTRA</vt:lpstr>
      <vt:lpstr>¿CÓMO SELECCIONAR LA MUESTRA? </vt:lpstr>
      <vt:lpstr>TIPOS DE MUESTRA</vt:lpstr>
      <vt:lpstr>SELECCIÓN DE UNA  MUESTRA PROBABILÍSTICA</vt:lpstr>
      <vt:lpstr>MARCO MUESTRAL</vt:lpstr>
      <vt:lpstr>MUESTRAS PROBABILÍSTICAS</vt:lpstr>
      <vt:lpstr>MUESTRAS NO PROBABILÍSTICAS</vt:lpstr>
      <vt:lpstr>Presentación de PowerPoint</vt:lpstr>
      <vt:lpstr>Presentación de PowerPoint</vt:lpstr>
    </vt:vector>
  </TitlesOfParts>
  <Company>..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Enfoque de procesos</dc:title>
  <dc:subject>Curso Rediseño de Procesos</dc:subject>
  <dc:creator>Alan Henderson</dc:creator>
  <cp:lastModifiedBy>Alan Henderson García</cp:lastModifiedBy>
  <cp:revision>328</cp:revision>
  <dcterms:created xsi:type="dcterms:W3CDTF">2001-10-27T11:21:57Z</dcterms:created>
  <dcterms:modified xsi:type="dcterms:W3CDTF">2018-03-02T01:37:40Z</dcterms:modified>
</cp:coreProperties>
</file>