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</p:sldMasterIdLst>
  <p:notesMasterIdLst>
    <p:notesMasterId r:id="rId18"/>
  </p:notesMasterIdLst>
  <p:handoutMasterIdLst>
    <p:handoutMasterId r:id="rId19"/>
  </p:handoutMasterIdLst>
  <p:sldIdLst>
    <p:sldId id="494" r:id="rId2"/>
    <p:sldId id="495" r:id="rId3"/>
    <p:sldId id="496" r:id="rId4"/>
    <p:sldId id="497" r:id="rId5"/>
    <p:sldId id="478" r:id="rId6"/>
    <p:sldId id="479" r:id="rId7"/>
    <p:sldId id="486" r:id="rId8"/>
    <p:sldId id="487" r:id="rId9"/>
    <p:sldId id="488" r:id="rId10"/>
    <p:sldId id="489" r:id="rId11"/>
    <p:sldId id="491" r:id="rId12"/>
    <p:sldId id="493" r:id="rId13"/>
    <p:sldId id="490" r:id="rId14"/>
    <p:sldId id="492" r:id="rId15"/>
    <p:sldId id="498" r:id="rId16"/>
    <p:sldId id="499" r:id="rId17"/>
  </p:sldIdLst>
  <p:sldSz cx="12192000" cy="6858000"/>
  <p:notesSz cx="6648450" cy="97821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2">
          <p15:clr>
            <a:srgbClr val="A4A3A4"/>
          </p15:clr>
        </p15:guide>
        <p15:guide id="2" pos="209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8F00"/>
    <a:srgbClr val="05457C"/>
    <a:srgbClr val="00FF00"/>
    <a:srgbClr val="FF3300"/>
    <a:srgbClr val="FF0000"/>
    <a:srgbClr val="FFFF66"/>
    <a:srgbClr val="00CC00"/>
    <a:srgbClr val="800000"/>
    <a:srgbClr val="FF505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2" autoAdjust="0"/>
    <p:restoredTop sz="94643" autoAdjust="0"/>
  </p:normalViewPr>
  <p:slideViewPr>
    <p:cSldViewPr>
      <p:cViewPr>
        <p:scale>
          <a:sx n="80" d="100"/>
          <a:sy n="80" d="100"/>
        </p:scale>
        <p:origin x="456" y="9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342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84"/>
    </p:cViewPr>
  </p:sorter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3082"/>
        <p:guide pos="209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4" Type="http://schemas.openxmlformats.org/officeDocument/2006/relationships/slide" Target="slides/slide15.xml"/><Relationship Id="rId1" Type="http://schemas.openxmlformats.org/officeDocument/2006/relationships/slide" Target="slides/slide2.xml"/><Relationship Id="rId2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7138" y="0"/>
            <a:ext cx="288131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94813"/>
            <a:ext cx="288131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7138" y="9294813"/>
            <a:ext cx="288131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7440D6C7-9BCB-264A-9D30-C93F19913A64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999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765550" y="0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806AA-DE9F-4410-B51E-F7BAB062E6D2}" type="datetimeFigureOut">
              <a:rPr lang="es-CR" smtClean="0"/>
              <a:t>29/5/18</a:t>
            </a:fld>
            <a:endParaRPr lang="es-C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63500" y="733425"/>
            <a:ext cx="6521450" cy="3668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65163" y="4646613"/>
            <a:ext cx="5318125" cy="44021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291638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765550" y="9291638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1CF16-6457-4D4E-8E2C-D46C127F75D3}" type="slidenum">
              <a:rPr lang="es-CR" smtClean="0"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86748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F4F9D-9FC6-DC48-9A47-5223C5FDF2BB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63662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F4F9D-9FC6-DC48-9A47-5223C5FDF2BB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5674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F4F9D-9FC6-DC48-9A47-5223C5FDF2BB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23073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 err="1" smtClean="0"/>
              <a:t>FlatIcon</a:t>
            </a:r>
            <a:endParaRPr lang="es-ES_tradnl" dirty="0" smtClean="0"/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F4F9D-9FC6-DC48-9A47-5223C5FDF2BB}" type="slidenum">
              <a:rPr lang="es-ES_tradnl" smtClean="0"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63424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R" b="0">
                  <a:ea typeface="+mn-ea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R" b="0">
                  <a:ea typeface="+mn-ea"/>
                </a:endParaRPr>
              </a:p>
            </p:txBody>
          </p:sp>
        </p:grpSp>
      </p:grpSp>
      <p:sp>
        <p:nvSpPr>
          <p:cNvPr id="17719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600200"/>
            <a:ext cx="109728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CR"/>
              <a:t>Haga clic para cambiar el estilo de título	</a:t>
            </a:r>
          </a:p>
        </p:txBody>
      </p:sp>
      <p:sp>
        <p:nvSpPr>
          <p:cNvPr id="17719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s-CR"/>
              <a:t>Haga clic para modificar el estilo de subtítulo del patrón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65937-C767-0E4C-BC3F-68F9B37E8AB0}" type="slidenum">
              <a:rPr lang="es-CR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11942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DB48A-693D-B842-9918-38EF24C368D0}" type="slidenum">
              <a:rPr lang="es-CR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3770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3E1115-F0E2-2046-862A-D0E1C96F3A6E}" type="slidenum">
              <a:rPr lang="es-CR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94726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537AC6-F21F-0F48-9AD1-2CEB55C0FBAD}" type="slidenum">
              <a:rPr lang="es-CR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9823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0B025-ECF8-3242-B06C-34B1121B92F8}" type="slidenum">
              <a:rPr lang="es-CR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5028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46690E-F32C-0344-818A-E7E93B852E26}" type="slidenum">
              <a:rPr lang="es-CR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1034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68A23-D805-544D-A151-EF9940A1A3BF}" type="slidenum">
              <a:rPr lang="es-CR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44589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A7A1B3-8598-0A41-B80F-B80C505B33BF}" type="slidenum">
              <a:rPr lang="es-CR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1235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B9CBE9-52B2-1243-8534-BE95EBFAC5C0}" type="slidenum">
              <a:rPr lang="es-CR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84839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52802B-F9E5-794C-BF1E-64580BF8A7B4}" type="slidenum">
              <a:rPr lang="es-CR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63818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28C2D4-3805-DB4C-8A8A-74CEC804BC72}" type="slidenum">
              <a:rPr lang="es-CR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21347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17613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3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3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3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3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3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3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3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3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4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4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4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4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4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4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4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4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4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4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5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5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5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5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5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5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5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5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5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5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6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6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6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6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6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6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6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grpSp>
          <p:nvGrpSpPr>
            <p:cNvPr id="5164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7616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R" b="0">
                  <a:ea typeface="+mn-ea"/>
                </a:endParaRPr>
              </a:p>
            </p:txBody>
          </p:sp>
          <p:sp>
            <p:nvSpPr>
              <p:cNvPr id="17616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R" b="0">
                  <a:ea typeface="+mn-ea"/>
                </a:endParaRPr>
              </a:p>
            </p:txBody>
          </p:sp>
        </p:grpSp>
      </p:grpSp>
      <p:sp>
        <p:nvSpPr>
          <p:cNvPr id="17617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CR"/>
              <a:t>Haga clic para cambiar el estilo de título	</a:t>
            </a:r>
          </a:p>
        </p:txBody>
      </p:sp>
      <p:sp>
        <p:nvSpPr>
          <p:cNvPr id="17617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CR"/>
              <a:t>Haga clic para modificar el estilo de texto del patrón</a:t>
            </a:r>
          </a:p>
          <a:p>
            <a:pPr lvl="1"/>
            <a:r>
              <a:rPr lang="es-CR"/>
              <a:t>Segundo nivel</a:t>
            </a:r>
          </a:p>
          <a:p>
            <a:pPr lvl="2"/>
            <a:r>
              <a:rPr lang="es-CR"/>
              <a:t>Tercer nivel</a:t>
            </a:r>
          </a:p>
          <a:p>
            <a:pPr lvl="3"/>
            <a:r>
              <a:rPr lang="es-CR"/>
              <a:t>Cuarto nivel</a:t>
            </a:r>
          </a:p>
          <a:p>
            <a:pPr lvl="4"/>
            <a:r>
              <a:rPr lang="es-CR"/>
              <a:t>Quinto nivel</a:t>
            </a:r>
          </a:p>
        </p:txBody>
      </p:sp>
      <p:sp>
        <p:nvSpPr>
          <p:cNvPr id="17617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17617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17617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F6DED3B-670F-0D44-A1C3-515D1F3983FB}" type="slidenum">
              <a:rPr lang="es-CR"/>
              <a:pPr/>
              <a:t>‹Nr.›</a:t>
            </a:fld>
            <a:endParaRPr lang="es-C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charset="0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5780" y="2636912"/>
            <a:ext cx="3960440" cy="110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0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7814"/>
            <a:ext cx="12192000" cy="802465"/>
          </a:xfrm>
        </p:spPr>
        <p:txBody>
          <a:bodyPr/>
          <a:lstStyle/>
          <a:p>
            <a:r>
              <a:rPr lang="es-CR" b="1" dirty="0" smtClean="0">
                <a:solidFill>
                  <a:srgbClr val="05457C"/>
                </a:solidFill>
                <a:effectLst/>
              </a:rPr>
              <a:t>METODOLOGÍA</a:t>
            </a:r>
            <a:endParaRPr lang="es-CR" b="1" dirty="0">
              <a:solidFill>
                <a:srgbClr val="05457C"/>
              </a:solidFill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95400" y="1274616"/>
            <a:ext cx="10801200" cy="5106789"/>
          </a:xfrm>
        </p:spPr>
        <p:txBody>
          <a:bodyPr/>
          <a:lstStyle/>
          <a:p>
            <a:pPr marL="587375" indent="-571500" algn="just">
              <a:buClr>
                <a:srgbClr val="FF0000"/>
              </a:buClr>
              <a:buFont typeface="AppleSDGothicNeo-Regular" charset="-127"/>
              <a:buChar char="◼"/>
            </a:pPr>
            <a:r>
              <a:rPr lang="es-CR" sz="28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Enfoque (cuantitativo, cualitativo o mixto).</a:t>
            </a:r>
          </a:p>
          <a:p>
            <a:pPr marL="587375" indent="-571500" algn="just">
              <a:buClr>
                <a:srgbClr val="FF0000"/>
              </a:buClr>
              <a:buFont typeface="AppleSDGothicNeo-Regular" charset="-127"/>
              <a:buChar char="◼"/>
            </a:pPr>
            <a:r>
              <a:rPr lang="es-CR" sz="28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Contexto de la investigación (lugar y tiempo).</a:t>
            </a:r>
          </a:p>
          <a:p>
            <a:pPr marL="587375" indent="-571500" algn="just">
              <a:buClr>
                <a:srgbClr val="FF0000"/>
              </a:buClr>
              <a:buFont typeface="AppleSDGothicNeo-Regular" charset="-127"/>
              <a:buChar char="◼"/>
            </a:pPr>
            <a:r>
              <a:rPr lang="es-CR" sz="28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Casos, universo y muestras.</a:t>
            </a:r>
          </a:p>
          <a:p>
            <a:pPr marL="587375" indent="-571500" algn="just">
              <a:buClr>
                <a:srgbClr val="FF0000"/>
              </a:buClr>
              <a:buFont typeface="AppleSDGothicNeo-Regular" charset="-127"/>
              <a:buChar char="◼"/>
            </a:pPr>
            <a:r>
              <a:rPr lang="es-CR" sz="28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Diseño utilizado:</a:t>
            </a:r>
          </a:p>
          <a:p>
            <a:pPr marL="1031875" lvl="1" indent="-349250" algn="just">
              <a:buClr>
                <a:srgbClr val="FF0000"/>
              </a:buClr>
              <a:buSzPct val="70000"/>
              <a:buFont typeface="AppleSDGothicNeo-Regular" charset="-127"/>
              <a:buChar char="◼"/>
              <a:tabLst>
                <a:tab pos="523875" algn="l"/>
              </a:tabLst>
            </a:pPr>
            <a:r>
              <a:rPr lang="es-CR" dirty="0">
                <a:solidFill>
                  <a:schemeClr val="bg2">
                    <a:lumMod val="25000"/>
                  </a:schemeClr>
                </a:solidFill>
                <a:effectLst/>
              </a:rPr>
              <a:t>Cuanti: experimental, no experimental (transversal, longitudinal</a:t>
            </a:r>
            <a:r>
              <a:rPr lang="es-CR" dirty="0" smtClean="0">
                <a:solidFill>
                  <a:schemeClr val="bg2">
                    <a:lumMod val="25000"/>
                  </a:schemeClr>
                </a:solidFill>
                <a:effectLst/>
              </a:rPr>
              <a:t>).</a:t>
            </a:r>
            <a:endParaRPr lang="es-CR" dirty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1031875" lvl="1" indent="-349250" algn="just">
              <a:buClr>
                <a:srgbClr val="FF0000"/>
              </a:buClr>
              <a:buSzPct val="70000"/>
              <a:buFont typeface="AppleSDGothicNeo-Regular" charset="-127"/>
              <a:buChar char="◼"/>
              <a:tabLst>
                <a:tab pos="523875" algn="l"/>
              </a:tabLst>
            </a:pPr>
            <a:r>
              <a:rPr lang="es-CR" dirty="0" err="1">
                <a:solidFill>
                  <a:schemeClr val="bg2">
                    <a:lumMod val="25000"/>
                  </a:schemeClr>
                </a:solidFill>
                <a:effectLst/>
              </a:rPr>
              <a:t>Cuali</a:t>
            </a:r>
            <a:r>
              <a:rPr lang="es-CR" dirty="0">
                <a:solidFill>
                  <a:schemeClr val="bg2">
                    <a:lumMod val="25000"/>
                  </a:schemeClr>
                </a:solidFill>
                <a:effectLst/>
              </a:rPr>
              <a:t>: teoría fundamentada, etnográficos, narrativos, fenomenológicos, investigación-acción.</a:t>
            </a:r>
          </a:p>
          <a:p>
            <a:pPr marL="587375" indent="-571500" algn="just">
              <a:buClr>
                <a:srgbClr val="FF0000"/>
              </a:buClr>
              <a:buFont typeface="AppleSDGothicNeo-Regular" charset="-127"/>
              <a:buChar char="◼"/>
            </a:pPr>
            <a:r>
              <a:rPr lang="es-CR" sz="28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Procedimiento.</a:t>
            </a:r>
          </a:p>
          <a:p>
            <a:pPr marL="587375" indent="-571500" algn="just">
              <a:buClr>
                <a:srgbClr val="FF0000"/>
              </a:buClr>
              <a:buFont typeface="AppleSDGothicNeo-Regular" charset="-127"/>
              <a:buChar char="◼"/>
            </a:pPr>
            <a:r>
              <a:rPr lang="es-CR" sz="28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Proceso de recolección de datos.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904312" y="6525344"/>
            <a:ext cx="31862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Investigación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90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644878"/>
            <a:ext cx="12192000" cy="570285"/>
          </a:xfrm>
        </p:spPr>
        <p:txBody>
          <a:bodyPr/>
          <a:lstStyle/>
          <a:p>
            <a:r>
              <a:rPr lang="es-CR" sz="4000" b="1" dirty="0" smtClean="0">
                <a:solidFill>
                  <a:srgbClr val="05457C"/>
                </a:solidFill>
                <a:effectLst/>
              </a:rPr>
              <a:t>RESULTADOS</a:t>
            </a:r>
            <a:endParaRPr lang="es-CR" sz="4000" b="1" dirty="0">
              <a:solidFill>
                <a:srgbClr val="05457C"/>
              </a:solidFill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87388" y="1403875"/>
            <a:ext cx="11017224" cy="4836856"/>
          </a:xfrm>
        </p:spPr>
        <p:txBody>
          <a:bodyPr/>
          <a:lstStyle/>
          <a:p>
            <a:pPr algn="just">
              <a:spcAft>
                <a:spcPts val="600"/>
              </a:spcAft>
              <a:buClr>
                <a:srgbClr val="FF0000"/>
              </a:buClr>
              <a:buFont typeface="LucidaGrande" charset="0"/>
              <a:buChar char="◇"/>
            </a:pPr>
            <a:r>
              <a:rPr lang="es-CR" sz="2800" dirty="0">
                <a:solidFill>
                  <a:schemeClr val="bg2">
                    <a:lumMod val="25000"/>
                  </a:schemeClr>
                </a:solidFill>
                <a:effectLst/>
              </a:rPr>
              <a:t>Producto del análisis de los </a:t>
            </a:r>
            <a:r>
              <a:rPr lang="es-CR" sz="28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datos.</a:t>
            </a:r>
            <a:endParaRPr lang="es-CR" sz="2800" dirty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algn="just">
              <a:spcAft>
                <a:spcPts val="600"/>
              </a:spcAft>
              <a:buClr>
                <a:srgbClr val="FF0000"/>
              </a:buClr>
              <a:buFont typeface="LucidaGrande" charset="0"/>
              <a:buChar char="◇"/>
            </a:pPr>
            <a:r>
              <a:rPr lang="es-CR" sz="2800" dirty="0">
                <a:solidFill>
                  <a:schemeClr val="bg2">
                    <a:lumMod val="25000"/>
                  </a:schemeClr>
                </a:solidFill>
                <a:effectLst/>
              </a:rPr>
              <a:t>Cuanti: tratamiento estadístico: </a:t>
            </a:r>
            <a:endParaRPr lang="es-CR" sz="2800" dirty="0" smtClean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914400" lvl="1" indent="-457200" algn="just">
              <a:spcAft>
                <a:spcPts val="600"/>
              </a:spcAft>
              <a:buClr>
                <a:srgbClr val="FF0000"/>
              </a:buClr>
              <a:buSzPct val="80000"/>
              <a:buFont typeface="+mj-lt"/>
              <a:buAutoNum type="alphaUcPeriod"/>
            </a:pPr>
            <a:r>
              <a:rPr lang="es-CR" dirty="0" smtClean="0">
                <a:solidFill>
                  <a:schemeClr val="bg2">
                    <a:lumMod val="25000"/>
                  </a:schemeClr>
                </a:solidFill>
                <a:effectLst/>
              </a:rPr>
              <a:t>Análisis descriptivos de los datos. </a:t>
            </a:r>
          </a:p>
          <a:p>
            <a:pPr marL="914400" lvl="1" indent="-457200" algn="just">
              <a:spcAft>
                <a:spcPts val="600"/>
              </a:spcAft>
              <a:buClr>
                <a:srgbClr val="FF0000"/>
              </a:buClr>
              <a:buSzPct val="80000"/>
              <a:buFont typeface="+mj-lt"/>
              <a:buAutoNum type="alphaUcPeriod"/>
            </a:pPr>
            <a:r>
              <a:rPr lang="es-CR" dirty="0" smtClean="0">
                <a:solidFill>
                  <a:schemeClr val="bg2">
                    <a:lumMod val="25000"/>
                  </a:schemeClr>
                </a:solidFill>
                <a:effectLst/>
              </a:rPr>
              <a:t>Análisis </a:t>
            </a:r>
            <a:r>
              <a:rPr lang="es-CR" dirty="0">
                <a:solidFill>
                  <a:schemeClr val="bg2">
                    <a:lumMod val="25000"/>
                  </a:schemeClr>
                </a:solidFill>
                <a:effectLst/>
              </a:rPr>
              <a:t>inferencial (respuesta a las preguntas de investigación y prueba de hipótesis</a:t>
            </a:r>
            <a:r>
              <a:rPr lang="es-CR" dirty="0" smtClean="0">
                <a:solidFill>
                  <a:schemeClr val="bg2">
                    <a:lumMod val="25000"/>
                  </a:schemeClr>
                </a:solidFill>
                <a:effectLst/>
              </a:rPr>
              <a:t>).</a:t>
            </a:r>
            <a:endParaRPr lang="es-CR" dirty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algn="just">
              <a:spcAft>
                <a:spcPts val="600"/>
              </a:spcAft>
              <a:buClr>
                <a:srgbClr val="FF0000"/>
              </a:buClr>
              <a:buFont typeface="LucidaGrande" charset="0"/>
              <a:buChar char="◇"/>
            </a:pPr>
            <a:r>
              <a:rPr lang="es-CR" sz="2800" dirty="0" err="1">
                <a:solidFill>
                  <a:schemeClr val="bg2">
                    <a:lumMod val="25000"/>
                  </a:schemeClr>
                </a:solidFill>
                <a:effectLst/>
              </a:rPr>
              <a:t>Cuali</a:t>
            </a:r>
            <a:r>
              <a:rPr lang="es-CR" sz="2800" dirty="0">
                <a:solidFill>
                  <a:schemeClr val="bg2">
                    <a:lumMod val="25000"/>
                  </a:schemeClr>
                </a:solidFill>
                <a:effectLst/>
              </a:rPr>
              <a:t>: unidades de análisis, categorías, temas y patrones; perspectivas de los participantes, significados; y reflexiones esenciales del investigador.</a:t>
            </a:r>
          </a:p>
          <a:p>
            <a:pPr algn="just">
              <a:spcAft>
                <a:spcPts val="600"/>
              </a:spcAft>
              <a:buClr>
                <a:srgbClr val="FF0000"/>
              </a:buClr>
              <a:buFont typeface="LucidaGrande" charset="0"/>
              <a:buChar char="◇"/>
            </a:pPr>
            <a:r>
              <a:rPr lang="es-CR" sz="2800" dirty="0">
                <a:solidFill>
                  <a:schemeClr val="bg2">
                    <a:lumMod val="25000"/>
                  </a:schemeClr>
                </a:solidFill>
                <a:effectLst/>
              </a:rPr>
              <a:t>Se describen los hallazgos, no se incluyen conclusiones ni </a:t>
            </a:r>
            <a:r>
              <a:rPr lang="es-CR" sz="28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sugerencias.</a:t>
            </a:r>
            <a:endParaRPr lang="es-CR" sz="2800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904312" y="6525344"/>
            <a:ext cx="31862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Investigación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04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53806"/>
            <a:ext cx="12192000" cy="764546"/>
          </a:xfrm>
        </p:spPr>
        <p:txBody>
          <a:bodyPr/>
          <a:lstStyle/>
          <a:p>
            <a:r>
              <a:rPr lang="es-CR" sz="4000" b="1" dirty="0" smtClean="0">
                <a:solidFill>
                  <a:srgbClr val="05457C"/>
                </a:solidFill>
                <a:effectLst/>
              </a:rPr>
              <a:t>OJO</a:t>
            </a:r>
            <a:endParaRPr lang="es-CR" sz="4000" b="1" dirty="0">
              <a:solidFill>
                <a:srgbClr val="05457C"/>
              </a:solidFill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67508" y="2862690"/>
            <a:ext cx="8856984" cy="3882653"/>
          </a:xfrm>
        </p:spPr>
        <p:txBody>
          <a:bodyPr/>
          <a:lstStyle/>
          <a:p>
            <a:pPr marL="0" indent="0" algn="ctr">
              <a:buNone/>
            </a:pPr>
            <a:r>
              <a:rPr lang="es-CR" i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Una buena tabla o figura es sencilla, clara y no estorba la continuidad de la lectura, deben enriquecer el texto, en lugar de duplicarlo, comunican los hechos esenciales, son fáciles de leer y comprender y son coherentes </a:t>
            </a:r>
            <a:endParaRPr lang="es-CR" i="1" dirty="0" smtClean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0" indent="0" algn="ctr">
              <a:buNone/>
            </a:pPr>
            <a:r>
              <a:rPr lang="es-CR" i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(</a:t>
            </a:r>
            <a:r>
              <a:rPr lang="es-CR" i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tips página 344 sexta edición).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904312" y="6525344"/>
            <a:ext cx="31862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Investigación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196" y="323979"/>
            <a:ext cx="1951608" cy="185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919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61828" y="604016"/>
            <a:ext cx="12192000" cy="504056"/>
          </a:xfrm>
        </p:spPr>
        <p:txBody>
          <a:bodyPr/>
          <a:lstStyle/>
          <a:p>
            <a:pPr>
              <a:buClr>
                <a:schemeClr val="bg2">
                  <a:lumMod val="25000"/>
                </a:schemeClr>
              </a:buClr>
            </a:pPr>
            <a:r>
              <a:rPr lang="es-CR" b="1" dirty="0" smtClean="0">
                <a:solidFill>
                  <a:srgbClr val="05457C"/>
                </a:solidFill>
                <a:effectLst/>
              </a:rPr>
              <a:t>DISCUSIÓN</a:t>
            </a:r>
            <a:endParaRPr lang="es-CR" b="1" dirty="0">
              <a:solidFill>
                <a:srgbClr val="05457C"/>
              </a:solidFill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91208" y="1435102"/>
            <a:ext cx="10811544" cy="5222205"/>
          </a:xfrm>
        </p:spPr>
        <p:txBody>
          <a:bodyPr/>
          <a:lstStyle/>
          <a:p>
            <a:pPr marL="514350" indent="-514350" algn="just">
              <a:buClr>
                <a:srgbClr val="FF0000"/>
              </a:buClr>
              <a:buFont typeface="+mj-lt"/>
              <a:buAutoNum type="arabicPeriod"/>
            </a:pPr>
            <a:r>
              <a:rPr lang="es-CR" sz="24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Conclusiones.</a:t>
            </a:r>
            <a:endParaRPr lang="es-CR" sz="2400" dirty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514350" indent="-514350" algn="just">
              <a:buClr>
                <a:srgbClr val="FF0000"/>
              </a:buClr>
              <a:buFont typeface="+mj-lt"/>
              <a:buAutoNum type="arabicPeriod"/>
            </a:pPr>
            <a:r>
              <a:rPr lang="es-CR" sz="2400" dirty="0">
                <a:solidFill>
                  <a:schemeClr val="bg2">
                    <a:lumMod val="25000"/>
                  </a:schemeClr>
                </a:solidFill>
                <a:effectLst/>
              </a:rPr>
              <a:t>Recomendaciones para otros estudios (líneas de investigación), qué sigue y debe </a:t>
            </a:r>
            <a:r>
              <a:rPr lang="es-CR" sz="24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hacerse.</a:t>
            </a:r>
            <a:endParaRPr lang="es-CR" sz="2400" dirty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514350" indent="-514350" algn="just">
              <a:buClr>
                <a:srgbClr val="FF0000"/>
              </a:buClr>
              <a:buFont typeface="+mj-lt"/>
              <a:buAutoNum type="arabicPeriod"/>
            </a:pPr>
            <a:r>
              <a:rPr lang="es-CR" sz="2400" dirty="0">
                <a:solidFill>
                  <a:schemeClr val="bg2">
                    <a:lumMod val="25000"/>
                  </a:schemeClr>
                </a:solidFill>
                <a:effectLst/>
              </a:rPr>
              <a:t>Generalización de los resultados a la población (cuanti</a:t>
            </a:r>
            <a:r>
              <a:rPr lang="es-CR" sz="24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).</a:t>
            </a:r>
            <a:endParaRPr lang="es-CR" sz="2400" dirty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514350" indent="-514350" algn="just">
              <a:buClr>
                <a:srgbClr val="FF0000"/>
              </a:buClr>
              <a:buFont typeface="+mj-lt"/>
              <a:buAutoNum type="arabicPeriod"/>
            </a:pPr>
            <a:r>
              <a:rPr lang="es-CR" sz="2400" dirty="0">
                <a:solidFill>
                  <a:schemeClr val="bg2">
                    <a:lumMod val="25000"/>
                  </a:schemeClr>
                </a:solidFill>
                <a:effectLst/>
              </a:rPr>
              <a:t>Implicaciones del </a:t>
            </a:r>
            <a:r>
              <a:rPr lang="es-CR" sz="24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estudio.</a:t>
            </a:r>
            <a:endParaRPr lang="es-CR" sz="2400" dirty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514350" indent="-514350" algn="just">
              <a:buClr>
                <a:srgbClr val="FF0000"/>
              </a:buClr>
              <a:buFont typeface="+mj-lt"/>
              <a:buAutoNum type="arabicPeriod"/>
            </a:pPr>
            <a:r>
              <a:rPr lang="es-CR" sz="2400" dirty="0">
                <a:solidFill>
                  <a:schemeClr val="bg2">
                    <a:lumMod val="25000"/>
                  </a:schemeClr>
                </a:solidFill>
                <a:effectLst/>
              </a:rPr>
              <a:t>Cómo se respondieron las preguntas de investigación y el cumplimiento de los </a:t>
            </a:r>
            <a:r>
              <a:rPr lang="es-CR" sz="24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objetivos.</a:t>
            </a:r>
            <a:endParaRPr lang="es-CR" sz="2400" dirty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514350" indent="-514350" algn="just">
              <a:buClr>
                <a:srgbClr val="FF0000"/>
              </a:buClr>
              <a:buFont typeface="+mj-lt"/>
              <a:buAutoNum type="arabicPeriod"/>
            </a:pPr>
            <a:r>
              <a:rPr lang="es-CR" sz="2400" dirty="0">
                <a:solidFill>
                  <a:schemeClr val="bg2">
                    <a:lumMod val="25000"/>
                  </a:schemeClr>
                </a:solidFill>
                <a:effectLst/>
              </a:rPr>
              <a:t>Relación de resultados con estudios </a:t>
            </a:r>
            <a:r>
              <a:rPr lang="es-CR" sz="24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existentes.</a:t>
            </a:r>
            <a:endParaRPr lang="es-CR" sz="2400" dirty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514350" indent="-514350" algn="just">
              <a:buClr>
                <a:srgbClr val="FF0000"/>
              </a:buClr>
              <a:buFont typeface="+mj-lt"/>
              <a:buAutoNum type="arabicPeriod"/>
            </a:pPr>
            <a:r>
              <a:rPr lang="es-CR" sz="2400" dirty="0">
                <a:solidFill>
                  <a:schemeClr val="bg2">
                    <a:lumMod val="25000"/>
                  </a:schemeClr>
                </a:solidFill>
                <a:effectLst/>
              </a:rPr>
              <a:t>Limitaciones de la </a:t>
            </a:r>
            <a:r>
              <a:rPr lang="es-CR" sz="24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investigación.</a:t>
            </a:r>
            <a:endParaRPr lang="es-CR" sz="2400" dirty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514350" indent="-514350" algn="just">
              <a:buClr>
                <a:srgbClr val="FF0000"/>
              </a:buClr>
              <a:buFont typeface="+mj-lt"/>
              <a:buAutoNum type="arabicPeriod"/>
            </a:pPr>
            <a:r>
              <a:rPr lang="es-CR" sz="2400" dirty="0">
                <a:solidFill>
                  <a:schemeClr val="bg2">
                    <a:lumMod val="25000"/>
                  </a:schemeClr>
                </a:solidFill>
                <a:effectLst/>
              </a:rPr>
              <a:t>Importancia y significado del estudio, cómo encaja en el conocimiento </a:t>
            </a:r>
            <a:r>
              <a:rPr lang="es-CR" sz="24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disponible.</a:t>
            </a:r>
            <a:endParaRPr lang="es-CR" sz="2400" dirty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514350" indent="-514350" algn="just">
              <a:buClr>
                <a:srgbClr val="FF0000"/>
              </a:buClr>
              <a:buFont typeface="+mj-lt"/>
              <a:buAutoNum type="arabicPeriod"/>
            </a:pPr>
            <a:r>
              <a:rPr lang="es-CR" sz="2400" dirty="0">
                <a:solidFill>
                  <a:schemeClr val="bg2">
                    <a:lumMod val="25000"/>
                  </a:schemeClr>
                </a:solidFill>
                <a:effectLst/>
              </a:rPr>
              <a:t>Explicación de resultados </a:t>
            </a:r>
            <a:r>
              <a:rPr lang="es-CR" sz="24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inesperados.</a:t>
            </a:r>
            <a:endParaRPr lang="es-CR" sz="2400" dirty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514350" indent="-514350" algn="just">
              <a:buClr>
                <a:srgbClr val="FF0000"/>
              </a:buClr>
              <a:buFont typeface="+mj-lt"/>
              <a:buAutoNum type="arabicPeriod"/>
            </a:pPr>
            <a:endParaRPr lang="es-CR" sz="2400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904312" y="6525344"/>
            <a:ext cx="31862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Investigación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11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76222"/>
            <a:ext cx="12208042" cy="776403"/>
          </a:xfrm>
        </p:spPr>
        <p:txBody>
          <a:bodyPr/>
          <a:lstStyle/>
          <a:p>
            <a:r>
              <a:rPr lang="es-CR" b="1" dirty="0" smtClean="0">
                <a:solidFill>
                  <a:srgbClr val="05457C"/>
                </a:solidFill>
                <a:effectLst/>
              </a:rPr>
              <a:t>PRÁCTICA </a:t>
            </a:r>
            <a:endParaRPr lang="es-CR" b="1" dirty="0">
              <a:solidFill>
                <a:srgbClr val="05457C"/>
              </a:solidFill>
              <a:effectLst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600201"/>
            <a:ext cx="10670976" cy="4530725"/>
          </a:xfrm>
        </p:spPr>
        <p:txBody>
          <a:bodyPr/>
          <a:lstStyle/>
          <a:p>
            <a:pPr marL="514350" indent="-514350" algn="just">
              <a:buClr>
                <a:srgbClr val="FF0000"/>
              </a:buClr>
              <a:buFont typeface="+mj-lt"/>
              <a:buAutoNum type="arabicParenR"/>
            </a:pPr>
            <a:r>
              <a:rPr lang="es-CR" dirty="0" smtClean="0">
                <a:solidFill>
                  <a:schemeClr val="bg2">
                    <a:lumMod val="25000"/>
                  </a:schemeClr>
                </a:solidFill>
                <a:effectLst/>
              </a:rPr>
              <a:t>Revisar la congruencia entre las partes del cuerpo del documento </a:t>
            </a:r>
            <a:r>
              <a:rPr lang="es-CR" i="1" dirty="0">
                <a:solidFill>
                  <a:schemeClr val="bg2">
                    <a:lumMod val="25000"/>
                  </a:schemeClr>
                </a:solidFill>
                <a:effectLst/>
              </a:rPr>
              <a:t>“Estudio comparativo de las políticas públicas sobre la calidad en la administración pública de los países centroamericanos”</a:t>
            </a:r>
            <a:r>
              <a:rPr lang="es-CR" dirty="0">
                <a:solidFill>
                  <a:schemeClr val="bg2">
                    <a:lumMod val="25000"/>
                  </a:schemeClr>
                </a:solidFill>
                <a:effectLst/>
              </a:rPr>
              <a:t>  (en documentos en el </a:t>
            </a:r>
            <a:r>
              <a:rPr lang="es-CR" dirty="0" smtClean="0">
                <a:solidFill>
                  <a:schemeClr val="bg2">
                    <a:lumMod val="25000"/>
                  </a:schemeClr>
                </a:solidFill>
                <a:effectLst/>
              </a:rPr>
              <a:t>Tecdigital</a:t>
            </a:r>
            <a:r>
              <a:rPr lang="es-CR" dirty="0">
                <a:solidFill>
                  <a:schemeClr val="bg2">
                    <a:lumMod val="25000"/>
                  </a:schemeClr>
                </a:solidFill>
                <a:effectLst/>
              </a:rPr>
              <a:t>)</a:t>
            </a:r>
            <a:r>
              <a:rPr lang="es-CR" dirty="0" smtClean="0">
                <a:solidFill>
                  <a:schemeClr val="bg2">
                    <a:lumMod val="25000"/>
                  </a:schemeClr>
                </a:solidFill>
                <a:effectLst/>
              </a:rPr>
              <a:t> según figura 11.1 de la página 345 de la sexta edición.</a:t>
            </a:r>
          </a:p>
          <a:p>
            <a:pPr marL="514350" indent="-514350" algn="just">
              <a:buClr>
                <a:srgbClr val="FF0000"/>
              </a:buClr>
              <a:buFont typeface="+mj-lt"/>
              <a:buAutoNum type="arabicParenR"/>
            </a:pPr>
            <a:endParaRPr lang="es-CR" sz="1400" dirty="0" smtClean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514350" indent="-514350" algn="just">
              <a:buClr>
                <a:srgbClr val="FF0000"/>
              </a:buClr>
              <a:buFont typeface="+mj-lt"/>
              <a:buAutoNum type="arabicParenR"/>
            </a:pPr>
            <a:r>
              <a:rPr lang="es-CR" dirty="0" smtClean="0">
                <a:solidFill>
                  <a:schemeClr val="bg2">
                    <a:lumMod val="25000"/>
                  </a:schemeClr>
                </a:solidFill>
                <a:effectLst/>
              </a:rPr>
              <a:t>Guía 8: Análisis investigación cualitativa</a:t>
            </a:r>
            <a:endParaRPr lang="es-CR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904312" y="6525344"/>
            <a:ext cx="31862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Investigación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11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-99392"/>
            <a:ext cx="12192000" cy="6984667"/>
          </a:xfrm>
          <a:prstGeom prst="rect">
            <a:avLst/>
          </a:prstGeom>
          <a:solidFill>
            <a:srgbClr val="0147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79376" y="656692"/>
            <a:ext cx="11233248" cy="936104"/>
          </a:xfrm>
        </p:spPr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es-ES_tradnl" sz="3900" b="1" dirty="0" smtClean="0">
                <a:solidFill>
                  <a:schemeClr val="bg1"/>
                </a:solidFill>
                <a:effectLst/>
                <a:ea typeface="Times New Roman" charset="0"/>
                <a:cs typeface="Times New Roman" charset="0"/>
              </a:rPr>
              <a:t>¿</a:t>
            </a:r>
            <a:r>
              <a:rPr lang="es-ES" sz="3900" b="1" dirty="0" smtClean="0">
                <a:solidFill>
                  <a:schemeClr val="bg1"/>
                </a:solidFill>
                <a:effectLst/>
                <a:ea typeface="Times New Roman" charset="0"/>
                <a:cs typeface="Times New Roman" charset="0"/>
              </a:rPr>
              <a:t>Qué aprendiste en esta sesión?</a:t>
            </a:r>
            <a:endParaRPr lang="es-ES" sz="2000" b="1" dirty="0">
              <a:solidFill>
                <a:schemeClr val="bg1"/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79376" y="404664"/>
            <a:ext cx="11233248" cy="6048672"/>
          </a:xfrm>
          <a:prstGeom prst="rect">
            <a:avLst/>
          </a:prstGeom>
          <a:noFill/>
          <a:ln w="28575">
            <a:solidFill>
              <a:srgbClr val="F92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2690" y="4464884"/>
            <a:ext cx="1757574" cy="1757574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971399" y="1592796"/>
            <a:ext cx="8820980" cy="4785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2613" indent="-492125">
              <a:buFont typeface="STHeitiSC-Light" charset="-122"/>
              <a:buChar char="★"/>
            </a:pPr>
            <a:r>
              <a:rPr lang="es-ES_tradnl" sz="2500" b="0" dirty="0" smtClean="0">
                <a:solidFill>
                  <a:schemeClr val="bg1"/>
                </a:solidFill>
              </a:rPr>
              <a:t>3 </a:t>
            </a:r>
            <a:r>
              <a:rPr lang="es-ES_tradnl" sz="2500" b="0" dirty="0">
                <a:solidFill>
                  <a:schemeClr val="bg1"/>
                </a:solidFill>
              </a:rPr>
              <a:t>elementos de los cuales depende el tipo de reporte</a:t>
            </a:r>
          </a:p>
          <a:p>
            <a:pPr marL="582613" indent="-492125">
              <a:buFont typeface="STHeitiSC-Light" charset="-122"/>
              <a:buChar char="★"/>
            </a:pPr>
            <a:r>
              <a:rPr lang="es-ES_tradnl" sz="2500" b="0" dirty="0">
                <a:solidFill>
                  <a:schemeClr val="bg1"/>
                </a:solidFill>
              </a:rPr>
              <a:t>Secciones de un reporte de investigación</a:t>
            </a:r>
          </a:p>
          <a:p>
            <a:pPr marL="582613" indent="-492125">
              <a:buFont typeface="STHeitiSC-Light" charset="-122"/>
              <a:buChar char="★"/>
            </a:pPr>
            <a:r>
              <a:rPr lang="es-ES_tradnl" sz="2500" b="0" dirty="0">
                <a:solidFill>
                  <a:schemeClr val="bg1"/>
                </a:solidFill>
              </a:rPr>
              <a:t>Resumen: qué incluye, idioma, extensión sugerida</a:t>
            </a:r>
          </a:p>
          <a:p>
            <a:pPr marL="582613" indent="-492125">
              <a:buFont typeface="STHeitiSC-Light" charset="-122"/>
              <a:buChar char="★"/>
            </a:pPr>
            <a:r>
              <a:rPr lang="es-ES_tradnl" sz="2500" b="0" dirty="0">
                <a:solidFill>
                  <a:schemeClr val="bg1"/>
                </a:solidFill>
              </a:rPr>
              <a:t>7 partes de una introducción</a:t>
            </a:r>
          </a:p>
          <a:p>
            <a:pPr marL="582613" indent="-492125">
              <a:buFont typeface="STHeitiSC-Light" charset="-122"/>
              <a:buChar char="★"/>
            </a:pPr>
            <a:r>
              <a:rPr lang="es-ES_tradnl" sz="2500" b="0" dirty="0">
                <a:solidFill>
                  <a:schemeClr val="bg1"/>
                </a:solidFill>
              </a:rPr>
              <a:t>La revisión de la literatura</a:t>
            </a:r>
          </a:p>
          <a:p>
            <a:pPr marL="582613" indent="-492125">
              <a:buFont typeface="STHeitiSC-Light" charset="-122"/>
              <a:buChar char="★"/>
            </a:pPr>
            <a:r>
              <a:rPr lang="es-ES_tradnl" sz="2500" b="0" dirty="0">
                <a:solidFill>
                  <a:schemeClr val="bg1"/>
                </a:solidFill>
              </a:rPr>
              <a:t>6 elementos de la metodología</a:t>
            </a:r>
          </a:p>
          <a:p>
            <a:pPr marL="582613" indent="-492125">
              <a:buFont typeface="STHeitiSC-Light" charset="-122"/>
              <a:buChar char="★"/>
            </a:pPr>
            <a:r>
              <a:rPr lang="es-ES_tradnl" sz="2500" b="0" dirty="0">
                <a:solidFill>
                  <a:schemeClr val="bg1"/>
                </a:solidFill>
              </a:rPr>
              <a:t>Elementos de los resultados</a:t>
            </a:r>
          </a:p>
          <a:p>
            <a:pPr marL="582613" indent="-492125">
              <a:buFont typeface="STHeitiSC-Light" charset="-122"/>
              <a:buChar char="★"/>
            </a:pPr>
            <a:r>
              <a:rPr lang="es-ES_tradnl" sz="2500" b="0" dirty="0">
                <a:solidFill>
                  <a:schemeClr val="bg1"/>
                </a:solidFill>
              </a:rPr>
              <a:t>Alerta sobre tablas o figuras</a:t>
            </a:r>
          </a:p>
          <a:p>
            <a:pPr marL="582613" indent="-492125">
              <a:buFont typeface="STHeitiSC-Light" charset="-122"/>
              <a:buChar char="★"/>
            </a:pPr>
            <a:r>
              <a:rPr lang="es-ES_tradnl" sz="2500" b="0" dirty="0">
                <a:solidFill>
                  <a:schemeClr val="bg1"/>
                </a:solidFill>
              </a:rPr>
              <a:t>9 elementos de la discusión</a:t>
            </a:r>
          </a:p>
          <a:p>
            <a:endParaRPr lang="es-ES_tradnl" sz="2500" b="0" dirty="0">
              <a:solidFill>
                <a:schemeClr val="bg1"/>
              </a:solidFill>
            </a:endParaRPr>
          </a:p>
          <a:p>
            <a:pPr marL="582613" indent="-492125">
              <a:buFont typeface="STHeitiSC-Light" charset="-122"/>
              <a:buChar char="★"/>
            </a:pPr>
            <a:endParaRPr lang="es-ES" sz="25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411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5780" y="2636912"/>
            <a:ext cx="3960440" cy="110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1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839416" y="1988840"/>
            <a:ext cx="10729192" cy="3384550"/>
          </a:xfrm>
        </p:spPr>
        <p:txBody>
          <a:bodyPr>
            <a:normAutofit/>
          </a:bodyPr>
          <a:lstStyle/>
          <a:p>
            <a:pPr algn="ctr" eaLnBrk="1" hangingPunct="1">
              <a:buFont typeface="Wingdings" charset="0"/>
              <a:buNone/>
            </a:pPr>
            <a:endParaRPr lang="es-CR" sz="2000" dirty="0">
              <a:solidFill>
                <a:srgbClr val="02467C"/>
              </a:solidFill>
              <a:effectLst/>
              <a:ea typeface="Times New Roman" charset="0"/>
              <a:cs typeface="Times New Roman" charset="0"/>
            </a:endParaRPr>
          </a:p>
          <a:p>
            <a:pPr algn="ctr" eaLnBrk="1" hangingPunct="1">
              <a:buFont typeface="Wingdings" charset="0"/>
              <a:buNone/>
            </a:pPr>
            <a:endParaRPr lang="es-ES_tradnl" sz="900" b="1" dirty="0">
              <a:solidFill>
                <a:srgbClr val="02467C"/>
              </a:solidFill>
              <a:effectLst/>
              <a:ea typeface="Times New Roman" charset="0"/>
              <a:cs typeface="Times New Roman" charset="0"/>
            </a:endParaRPr>
          </a:p>
          <a:p>
            <a:pPr algn="ctr" eaLnBrk="1" hangingPunct="1">
              <a:buNone/>
            </a:pPr>
            <a:r>
              <a:rPr lang="es-ES_tradnl" sz="3500" dirty="0">
                <a:solidFill>
                  <a:srgbClr val="02467C"/>
                </a:solidFill>
                <a:effectLst/>
                <a:ea typeface="Times New Roman" charset="0"/>
                <a:cs typeface="Times New Roman" charset="0"/>
              </a:rPr>
              <a:t>METODOLOGÍA DE LA INVESTIGACIÓN </a:t>
            </a:r>
          </a:p>
          <a:p>
            <a:pPr algn="ctr" eaLnBrk="1" hangingPunct="1">
              <a:buNone/>
            </a:pPr>
            <a:r>
              <a:rPr lang="es-ES_tradnl" sz="5000" b="1" dirty="0" smtClean="0">
                <a:solidFill>
                  <a:srgbClr val="F92F3F"/>
                </a:solidFill>
                <a:effectLst/>
                <a:ea typeface="Times New Roman" charset="0"/>
                <a:cs typeface="Times New Roman" charset="0"/>
              </a:rPr>
              <a:t>EL REPORTE DE </a:t>
            </a:r>
            <a:r>
              <a:rPr lang="es-ES_tradnl" sz="5000" b="1" dirty="0" smtClean="0">
                <a:solidFill>
                  <a:srgbClr val="F92F3F"/>
                </a:solidFill>
                <a:effectLst/>
                <a:ea typeface="Times New Roman" charset="0"/>
                <a:cs typeface="Times New Roman" charset="0"/>
              </a:rPr>
              <a:t>RESULTADOS</a:t>
            </a:r>
            <a:endParaRPr lang="es-ES_tradnl" sz="5000" b="1" dirty="0">
              <a:solidFill>
                <a:srgbClr val="F92F3F"/>
              </a:solidFill>
              <a:effectLst/>
              <a:ea typeface="Times New Roman" charset="0"/>
              <a:cs typeface="Times New Roman" charset="0"/>
            </a:endParaRPr>
          </a:p>
          <a:p>
            <a:pPr algn="ctr" eaLnBrk="1" hangingPunct="1">
              <a:buFont typeface="Wingdings" charset="0"/>
              <a:buNone/>
            </a:pPr>
            <a:endParaRPr lang="es-ES_tradnl" sz="4000" b="1" dirty="0">
              <a:solidFill>
                <a:srgbClr val="F92F3F"/>
              </a:solidFill>
              <a:effectLst/>
              <a:ea typeface="Times New Roman" charset="0"/>
              <a:cs typeface="Times New Roman" charset="0"/>
            </a:endParaRPr>
          </a:p>
          <a:p>
            <a:pPr algn="ctr" eaLnBrk="1" hangingPunct="1">
              <a:buFont typeface="Wingdings" charset="0"/>
              <a:buNone/>
            </a:pPr>
            <a:r>
              <a:rPr lang="es-ES_tradnl" sz="2000" b="1" dirty="0">
                <a:solidFill>
                  <a:srgbClr val="02467C"/>
                </a:solidFill>
                <a:effectLst/>
                <a:ea typeface="Times New Roman" charset="0"/>
                <a:cs typeface="Times New Roman" charset="0"/>
              </a:rPr>
              <a:t>Dr. Alan Henderson García</a:t>
            </a:r>
            <a:endParaRPr lang="es-ES" sz="2000" b="1" dirty="0">
              <a:solidFill>
                <a:srgbClr val="02467C"/>
              </a:solidFill>
              <a:effectLst/>
              <a:ea typeface="Times New Roman" charset="0"/>
              <a:cs typeface="Times New Roman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912" y="980728"/>
            <a:ext cx="1656184" cy="45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74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767408" y="1268760"/>
            <a:ext cx="10729192" cy="678801"/>
          </a:xfrm>
        </p:spPr>
        <p:txBody>
          <a:bodyPr>
            <a:normAutofit lnSpcReduction="10000"/>
          </a:bodyPr>
          <a:lstStyle/>
          <a:p>
            <a:pPr algn="ctr" eaLnBrk="1" hangingPunct="1">
              <a:buNone/>
            </a:pPr>
            <a:r>
              <a:rPr lang="es-ES_tradnl" sz="3900" b="1" dirty="0" err="1" smtClean="0">
                <a:solidFill>
                  <a:srgbClr val="F92F3F"/>
                </a:solidFill>
                <a:effectLst/>
                <a:ea typeface="Times New Roman" charset="0"/>
                <a:cs typeface="Times New Roman" charset="0"/>
              </a:rPr>
              <a:t>Recomendaci</a:t>
            </a:r>
            <a:r>
              <a:rPr lang="es-ES" sz="3900" b="1" dirty="0" err="1" smtClean="0">
                <a:solidFill>
                  <a:srgbClr val="F92F3F"/>
                </a:solidFill>
                <a:effectLst/>
                <a:ea typeface="Times New Roman" charset="0"/>
                <a:cs typeface="Times New Roman" charset="0"/>
              </a:rPr>
              <a:t>ón</a:t>
            </a:r>
            <a:endParaRPr lang="es-ES_tradnl" sz="4000" b="1" dirty="0">
              <a:solidFill>
                <a:srgbClr val="F92F3F"/>
              </a:solidFill>
              <a:effectLst/>
              <a:ea typeface="Times New Roman" charset="0"/>
              <a:cs typeface="Times New Roman" charset="0"/>
            </a:endParaRPr>
          </a:p>
          <a:p>
            <a:pPr algn="ctr" eaLnBrk="1" hangingPunct="1">
              <a:buFont typeface="Wingdings" charset="0"/>
              <a:buNone/>
            </a:pPr>
            <a:endParaRPr lang="es-ES" sz="2000" b="1" dirty="0">
              <a:solidFill>
                <a:srgbClr val="02467C"/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79084" y="2318102"/>
            <a:ext cx="8222888" cy="2736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indent="0" algn="just" fontAlgn="auto">
              <a:spcAft>
                <a:spcPts val="0"/>
              </a:spcAft>
              <a:buNone/>
            </a:pPr>
            <a:r>
              <a:rPr lang="es-ES" sz="3000" b="0" dirty="0" smtClean="0">
                <a:solidFill>
                  <a:srgbClr val="02467C"/>
                </a:solidFill>
                <a:ea typeface="Times New Roman" charset="0"/>
                <a:cs typeface="Times New Roman" charset="0"/>
              </a:rPr>
              <a:t>Esta presentación puede verla en modo de “presentación”, para aprovechar las animaciones agregadas, las cuales pretenden hacer su estudio más dinámico y a la vez facilitar la comprensión de la materia. </a:t>
            </a:r>
          </a:p>
          <a:p>
            <a:pPr marL="90488" indent="0" algn="just" fontAlgn="auto">
              <a:spcAft>
                <a:spcPts val="0"/>
              </a:spcAft>
              <a:buNone/>
            </a:pPr>
            <a:endParaRPr lang="es-ES" sz="3000" b="0" dirty="0">
              <a:solidFill>
                <a:srgbClr val="02467C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79376" y="404664"/>
            <a:ext cx="11233248" cy="6048672"/>
          </a:xfrm>
          <a:prstGeom prst="rect">
            <a:avLst/>
          </a:prstGeom>
          <a:noFill/>
          <a:ln w="28575">
            <a:solidFill>
              <a:srgbClr val="F92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9" name="Agrupar 8"/>
          <p:cNvGrpSpPr/>
          <p:nvPr/>
        </p:nvGrpSpPr>
        <p:grpSpPr>
          <a:xfrm>
            <a:off x="5008892" y="4549291"/>
            <a:ext cx="1763272" cy="1060564"/>
            <a:chOff x="9462764" y="2204864"/>
            <a:chExt cx="1371600" cy="824983"/>
          </a:xfrm>
        </p:grpSpPr>
        <p:grpSp>
          <p:nvGrpSpPr>
            <p:cNvPr id="8" name="Agrupar 7"/>
            <p:cNvGrpSpPr/>
            <p:nvPr/>
          </p:nvGrpSpPr>
          <p:grpSpPr>
            <a:xfrm>
              <a:off x="9462764" y="2492896"/>
              <a:ext cx="1371600" cy="536951"/>
              <a:chOff x="9624392" y="2564904"/>
              <a:chExt cx="1371600" cy="536951"/>
            </a:xfrm>
          </p:grpSpPr>
          <p:pic>
            <p:nvPicPr>
              <p:cNvPr id="2" name="Imagen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24392" y="2564904"/>
                <a:ext cx="1371600" cy="457200"/>
              </a:xfrm>
              <a:prstGeom prst="rect">
                <a:avLst/>
              </a:prstGeom>
            </p:spPr>
          </p:pic>
          <p:sp>
            <p:nvSpPr>
              <p:cNvPr id="7" name="Anillo 6"/>
              <p:cNvSpPr/>
              <p:nvPr/>
            </p:nvSpPr>
            <p:spPr>
              <a:xfrm>
                <a:off x="10017447" y="2597561"/>
                <a:ext cx="504294" cy="504294"/>
              </a:xfrm>
              <a:prstGeom prst="donut">
                <a:avLst>
                  <a:gd name="adj" fmla="val 5629"/>
                </a:avLst>
              </a:prstGeom>
              <a:solidFill>
                <a:srgbClr val="F92F3F"/>
              </a:solidFill>
              <a:ln>
                <a:solidFill>
                  <a:srgbClr val="F92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" name="Conector recto de flecha 3"/>
            <p:cNvCxnSpPr/>
            <p:nvPr/>
          </p:nvCxnSpPr>
          <p:spPr>
            <a:xfrm flipH="1">
              <a:off x="10272464" y="2204864"/>
              <a:ext cx="360040" cy="320689"/>
            </a:xfrm>
            <a:prstGeom prst="straightConnector1">
              <a:avLst/>
            </a:prstGeom>
            <a:ln w="38100">
              <a:solidFill>
                <a:srgbClr val="F92F3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8584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-99392"/>
            <a:ext cx="12192000" cy="6984667"/>
          </a:xfrm>
          <a:prstGeom prst="rect">
            <a:avLst/>
          </a:prstGeom>
          <a:solidFill>
            <a:srgbClr val="0147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79376" y="877453"/>
            <a:ext cx="11233248" cy="936104"/>
          </a:xfrm>
        </p:spPr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es-ES_tradnl" sz="3900" b="1" dirty="0" smtClean="0">
                <a:solidFill>
                  <a:schemeClr val="bg1"/>
                </a:solidFill>
                <a:effectLst/>
                <a:ea typeface="Times New Roman" charset="0"/>
                <a:cs typeface="Times New Roman" charset="0"/>
              </a:rPr>
              <a:t>¿Sobre </a:t>
            </a:r>
            <a:r>
              <a:rPr lang="es-ES_tradnl" sz="3900" b="1" dirty="0" err="1" smtClean="0">
                <a:solidFill>
                  <a:schemeClr val="bg1"/>
                </a:solidFill>
                <a:effectLst/>
                <a:ea typeface="Times New Roman" charset="0"/>
                <a:cs typeface="Times New Roman" charset="0"/>
              </a:rPr>
              <a:t>qu</a:t>
            </a:r>
            <a:r>
              <a:rPr lang="es-ES" sz="3900" b="1" dirty="0" smtClean="0">
                <a:solidFill>
                  <a:schemeClr val="bg1"/>
                </a:solidFill>
                <a:effectLst/>
                <a:ea typeface="Times New Roman" charset="0"/>
                <a:cs typeface="Times New Roman" charset="0"/>
              </a:rPr>
              <a:t>é aprenderás en esta sesión?</a:t>
            </a:r>
            <a:endParaRPr lang="es-ES" sz="2000" b="1" dirty="0">
              <a:solidFill>
                <a:schemeClr val="bg1"/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15480" y="2132856"/>
            <a:ext cx="8280920" cy="3384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9438" indent="-488950" fontAlgn="auto">
              <a:spcAft>
                <a:spcPts val="0"/>
              </a:spcAft>
              <a:buFont typeface="STHeitiSC-Light" charset="-122"/>
              <a:buChar char="★"/>
            </a:pPr>
            <a:r>
              <a:rPr lang="es-ES_tradnl" sz="2500" b="0" dirty="0" smtClean="0">
                <a:solidFill>
                  <a:schemeClr val="bg1"/>
                </a:solidFill>
              </a:rPr>
              <a:t>De </a:t>
            </a:r>
            <a:r>
              <a:rPr lang="es-ES_tradnl" sz="2500" b="0" dirty="0">
                <a:solidFill>
                  <a:schemeClr val="bg1"/>
                </a:solidFill>
              </a:rPr>
              <a:t>qué depende el tipo de reporte. </a:t>
            </a:r>
          </a:p>
          <a:p>
            <a:pPr marL="579438" indent="-488950" fontAlgn="auto">
              <a:spcAft>
                <a:spcPts val="0"/>
              </a:spcAft>
              <a:buFont typeface="STHeitiSC-Light" charset="-122"/>
              <a:buChar char="★"/>
            </a:pPr>
            <a:r>
              <a:rPr lang="es-ES_tradnl" sz="2500" b="0" dirty="0">
                <a:solidFill>
                  <a:schemeClr val="bg1"/>
                </a:solidFill>
              </a:rPr>
              <a:t>El reporte de investigación</a:t>
            </a:r>
          </a:p>
          <a:p>
            <a:pPr marL="579438" indent="-488950" fontAlgn="auto">
              <a:spcAft>
                <a:spcPts val="0"/>
              </a:spcAft>
              <a:buFont typeface="STHeitiSC-Light" charset="-122"/>
              <a:buChar char="★"/>
            </a:pPr>
            <a:r>
              <a:rPr lang="es-ES_tradnl" sz="2500" b="0" dirty="0">
                <a:solidFill>
                  <a:schemeClr val="bg1"/>
                </a:solidFill>
              </a:rPr>
              <a:t>El resumen</a:t>
            </a:r>
          </a:p>
          <a:p>
            <a:pPr marL="579438" indent="-488950" fontAlgn="auto">
              <a:spcAft>
                <a:spcPts val="0"/>
              </a:spcAft>
              <a:buFont typeface="STHeitiSC-Light" charset="-122"/>
              <a:buChar char="★"/>
            </a:pPr>
            <a:r>
              <a:rPr lang="es-ES_tradnl" sz="2500" b="0" dirty="0">
                <a:solidFill>
                  <a:schemeClr val="bg1"/>
                </a:solidFill>
              </a:rPr>
              <a:t>La introducción</a:t>
            </a:r>
          </a:p>
          <a:p>
            <a:pPr marL="579438" indent="-488950" fontAlgn="auto">
              <a:spcAft>
                <a:spcPts val="0"/>
              </a:spcAft>
              <a:buFont typeface="STHeitiSC-Light" charset="-122"/>
              <a:buChar char="★"/>
            </a:pPr>
            <a:r>
              <a:rPr lang="es-ES_tradnl" sz="2500" b="0" dirty="0">
                <a:solidFill>
                  <a:schemeClr val="bg1"/>
                </a:solidFill>
              </a:rPr>
              <a:t>Revisión de la literatura</a:t>
            </a:r>
          </a:p>
          <a:p>
            <a:pPr marL="579438" indent="-488950" fontAlgn="auto">
              <a:spcAft>
                <a:spcPts val="0"/>
              </a:spcAft>
              <a:buFont typeface="STHeitiSC-Light" charset="-122"/>
              <a:buChar char="★"/>
            </a:pPr>
            <a:r>
              <a:rPr lang="es-ES_tradnl" sz="2500" b="0" dirty="0">
                <a:solidFill>
                  <a:schemeClr val="bg1"/>
                </a:solidFill>
              </a:rPr>
              <a:t>La metodología</a:t>
            </a:r>
          </a:p>
          <a:p>
            <a:pPr marL="579438" indent="-488950" fontAlgn="auto">
              <a:spcAft>
                <a:spcPts val="0"/>
              </a:spcAft>
              <a:buFont typeface="STHeitiSC-Light" charset="-122"/>
              <a:buChar char="★"/>
            </a:pPr>
            <a:r>
              <a:rPr lang="es-ES_tradnl" sz="2500" b="0" dirty="0">
                <a:solidFill>
                  <a:schemeClr val="bg1"/>
                </a:solidFill>
              </a:rPr>
              <a:t>Resultados</a:t>
            </a:r>
          </a:p>
          <a:p>
            <a:pPr marL="579438" indent="-488950" fontAlgn="auto">
              <a:spcAft>
                <a:spcPts val="0"/>
              </a:spcAft>
              <a:buFont typeface="STHeitiSC-Light" charset="-122"/>
              <a:buChar char="★"/>
            </a:pPr>
            <a:r>
              <a:rPr lang="es-ES_tradnl" sz="2500" b="0" dirty="0">
                <a:solidFill>
                  <a:schemeClr val="bg1"/>
                </a:solidFill>
              </a:rPr>
              <a:t>La </a:t>
            </a:r>
            <a:r>
              <a:rPr lang="es-ES_tradnl" sz="2500" b="0" dirty="0" smtClean="0">
                <a:solidFill>
                  <a:schemeClr val="bg1"/>
                </a:solidFill>
              </a:rPr>
              <a:t>discusión</a:t>
            </a:r>
            <a:endParaRPr lang="es-ES" sz="2500" b="0" dirty="0">
              <a:solidFill>
                <a:schemeClr val="bg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79376" y="404664"/>
            <a:ext cx="11233248" cy="6048672"/>
          </a:xfrm>
          <a:prstGeom prst="rect">
            <a:avLst/>
          </a:prstGeom>
          <a:noFill/>
          <a:ln w="28575">
            <a:solidFill>
              <a:srgbClr val="F92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416" y="-3583244"/>
            <a:ext cx="2032000" cy="2032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2008" y="3717032"/>
            <a:ext cx="2741936" cy="274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8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/>
          <p:cNvSpPr/>
          <p:nvPr/>
        </p:nvSpPr>
        <p:spPr bwMode="auto">
          <a:xfrm>
            <a:off x="2178790" y="3595594"/>
            <a:ext cx="7704856" cy="2664296"/>
          </a:xfrm>
          <a:prstGeom prst="roundRect">
            <a:avLst>
              <a:gd name="adj" fmla="val 4625"/>
            </a:avLst>
          </a:prstGeom>
          <a:noFill/>
          <a:ln w="57150" cap="flat" cmpd="sng" algn="ctr">
            <a:solidFill>
              <a:srgbClr val="4E8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ángulo redondeado 5"/>
          <p:cNvSpPr/>
          <p:nvPr/>
        </p:nvSpPr>
        <p:spPr bwMode="auto">
          <a:xfrm>
            <a:off x="2999341" y="3398440"/>
            <a:ext cx="6063754" cy="50405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57150" cap="flat" cmpd="sng" algn="ctr">
            <a:solidFill>
              <a:srgbClr val="4E8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8269" y="886993"/>
            <a:ext cx="12192000" cy="558899"/>
          </a:xfrm>
        </p:spPr>
        <p:txBody>
          <a:bodyPr/>
          <a:lstStyle/>
          <a:p>
            <a:r>
              <a:rPr lang="es-CR" sz="3600" b="1" dirty="0" smtClean="0">
                <a:solidFill>
                  <a:srgbClr val="05457C"/>
                </a:solidFill>
                <a:effectLst/>
              </a:rPr>
              <a:t>EL TIPO DE REPORTE DEPENDE DE:</a:t>
            </a:r>
            <a:endParaRPr lang="es-CR" sz="3600" b="1" dirty="0">
              <a:solidFill>
                <a:srgbClr val="05457C"/>
              </a:solidFill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99456" y="1624821"/>
            <a:ext cx="9516692" cy="1728772"/>
          </a:xfrm>
        </p:spPr>
        <p:txBody>
          <a:bodyPr/>
          <a:lstStyle/>
          <a:p>
            <a:pPr>
              <a:buClr>
                <a:srgbClr val="FF0000"/>
              </a:buClr>
              <a:buSzPct val="130000"/>
              <a:buFont typeface="Arial" charset="0"/>
              <a:buChar char="•"/>
            </a:pPr>
            <a:r>
              <a:rPr lang="es-CR" sz="2800" dirty="0">
                <a:solidFill>
                  <a:schemeClr val="bg2">
                    <a:lumMod val="25000"/>
                  </a:schemeClr>
                </a:solidFill>
                <a:effectLst/>
              </a:rPr>
              <a:t>La razones por las cuales surgió la investigación.</a:t>
            </a:r>
          </a:p>
          <a:p>
            <a:pPr>
              <a:buClr>
                <a:srgbClr val="FF0000"/>
              </a:buClr>
              <a:buSzPct val="130000"/>
              <a:buFont typeface="Arial" charset="0"/>
              <a:buChar char="•"/>
            </a:pPr>
            <a:r>
              <a:rPr lang="es-CR" sz="2800" dirty="0">
                <a:solidFill>
                  <a:schemeClr val="bg2">
                    <a:lumMod val="25000"/>
                  </a:schemeClr>
                </a:solidFill>
                <a:effectLst/>
              </a:rPr>
              <a:t>Los usuarios del </a:t>
            </a:r>
            <a:r>
              <a:rPr lang="es-CR" sz="28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estudio.</a:t>
            </a:r>
            <a:endParaRPr lang="es-CR" sz="2800" dirty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>
              <a:buClr>
                <a:srgbClr val="FF0000"/>
              </a:buClr>
              <a:buSzPct val="130000"/>
              <a:buFont typeface="Arial" charset="0"/>
              <a:buChar char="•"/>
            </a:pPr>
            <a:r>
              <a:rPr lang="es-CR" sz="2800" dirty="0">
                <a:solidFill>
                  <a:schemeClr val="bg2">
                    <a:lumMod val="25000"/>
                  </a:schemeClr>
                </a:solidFill>
                <a:effectLst/>
              </a:rPr>
              <a:t>El contexto en el cual se habrá de </a:t>
            </a:r>
            <a:r>
              <a:rPr lang="es-CR" sz="28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presentar.</a:t>
            </a:r>
          </a:p>
          <a:p>
            <a:pPr>
              <a:buClr>
                <a:srgbClr val="FF0000"/>
              </a:buClr>
              <a:buSzPct val="130000"/>
              <a:buFont typeface="Arial" charset="0"/>
              <a:buChar char="•"/>
            </a:pPr>
            <a:endParaRPr lang="es-CR" sz="1600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904312" y="6525344"/>
            <a:ext cx="31862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Investigación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158124" y="3410928"/>
            <a:ext cx="5746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s-CR" i="1" dirty="0" smtClean="0">
                <a:solidFill>
                  <a:schemeClr val="bg1"/>
                </a:solidFill>
              </a:rPr>
              <a:t>EXTENSIÓN SUGERIDA POR ALGUNOS AUTORES</a:t>
            </a:r>
            <a:endParaRPr lang="es-CR" i="1" dirty="0">
              <a:solidFill>
                <a:schemeClr val="bg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034774" y="3964926"/>
            <a:ext cx="760384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Clr>
                <a:srgbClr val="4E8F00"/>
              </a:buClr>
              <a:buSzPct val="80000"/>
              <a:buFont typeface="Wingdings" charset="2"/>
              <a:buChar char="q"/>
            </a:pPr>
            <a:r>
              <a:rPr lang="es-CR" sz="2600" b="0" dirty="0">
                <a:solidFill>
                  <a:schemeClr val="bg2">
                    <a:lumMod val="25000"/>
                  </a:schemeClr>
                </a:solidFill>
              </a:rPr>
              <a:t>Tesis de licenciatura y maestría: 50 a 125 p.</a:t>
            </a:r>
          </a:p>
          <a:p>
            <a:pPr marL="914400" lvl="1" indent="-457200">
              <a:buClr>
                <a:srgbClr val="4E8F00"/>
              </a:buClr>
              <a:buSzPct val="80000"/>
              <a:buFont typeface="Wingdings" charset="2"/>
              <a:buChar char="q"/>
            </a:pPr>
            <a:r>
              <a:rPr lang="es-CR" sz="2600" b="0" dirty="0">
                <a:solidFill>
                  <a:schemeClr val="bg2">
                    <a:lumMod val="25000"/>
                  </a:schemeClr>
                </a:solidFill>
              </a:rPr>
              <a:t>Disertación doctoral: 100 a 300 p.</a:t>
            </a:r>
          </a:p>
          <a:p>
            <a:pPr marL="914400" lvl="1" indent="-457200">
              <a:buClr>
                <a:srgbClr val="4E8F00"/>
              </a:buClr>
              <a:buSzPct val="80000"/>
              <a:buFont typeface="Wingdings" charset="2"/>
              <a:buChar char="q"/>
            </a:pPr>
            <a:r>
              <a:rPr lang="es-CR" sz="2600" b="0" dirty="0">
                <a:solidFill>
                  <a:schemeClr val="bg2">
                    <a:lumMod val="25000"/>
                  </a:schemeClr>
                </a:solidFill>
              </a:rPr>
              <a:t>Informe ejecutivo: 3 a 10 p.</a:t>
            </a:r>
          </a:p>
          <a:p>
            <a:pPr marL="914400" lvl="1" indent="-457200">
              <a:buClr>
                <a:srgbClr val="4E8F00"/>
              </a:buClr>
              <a:buSzPct val="80000"/>
              <a:buFont typeface="Wingdings" charset="2"/>
              <a:buChar char="q"/>
            </a:pPr>
            <a:r>
              <a:rPr lang="es-CR" sz="2600" b="0" dirty="0">
                <a:solidFill>
                  <a:schemeClr val="bg2">
                    <a:lumMod val="25000"/>
                  </a:schemeClr>
                </a:solidFill>
              </a:rPr>
              <a:t>Artículos revistas científicas: máximo 30 p.</a:t>
            </a:r>
          </a:p>
          <a:p>
            <a:pPr marL="914400" lvl="1" indent="-457200">
              <a:buClr>
                <a:srgbClr val="4E8F00"/>
              </a:buClr>
              <a:buSzPct val="80000"/>
              <a:buFont typeface="Wingdings" charset="2"/>
              <a:buChar char="q"/>
            </a:pPr>
            <a:r>
              <a:rPr lang="es-CR" sz="2600" b="0" dirty="0">
                <a:solidFill>
                  <a:schemeClr val="bg2">
                    <a:lumMod val="25000"/>
                  </a:schemeClr>
                </a:solidFill>
              </a:rPr>
              <a:t>Artículos periodístico: 1 p.</a:t>
            </a:r>
          </a:p>
        </p:txBody>
      </p:sp>
    </p:spTree>
    <p:extLst>
      <p:ext uri="{BB962C8B-B14F-4D97-AF65-F5344CB8AC3E}">
        <p14:creationId xmlns:p14="http://schemas.microsoft.com/office/powerpoint/2010/main" val="2210435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701824"/>
            <a:ext cx="12192000" cy="710952"/>
          </a:xfrm>
        </p:spPr>
        <p:txBody>
          <a:bodyPr/>
          <a:lstStyle/>
          <a:p>
            <a:r>
              <a:rPr lang="es-CR" sz="4000" b="1" dirty="0" smtClean="0">
                <a:solidFill>
                  <a:srgbClr val="05457C"/>
                </a:solidFill>
                <a:effectLst/>
              </a:rPr>
              <a:t>EL REPORTE DE INVESTIGACIÓN</a:t>
            </a:r>
            <a:endParaRPr lang="es-CR" sz="4000" b="1" dirty="0">
              <a:solidFill>
                <a:srgbClr val="05457C"/>
              </a:solidFill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1424" y="1700975"/>
            <a:ext cx="10657184" cy="4836618"/>
          </a:xfrm>
        </p:spPr>
        <p:txBody>
          <a:bodyPr/>
          <a:lstStyle/>
          <a:p>
            <a:pPr marL="492125" indent="-444500" algn="just">
              <a:buClr>
                <a:srgbClr val="FF0000"/>
              </a:buClr>
              <a:buFont typeface="LucidaGrande" charset="0"/>
              <a:buChar char="◆"/>
            </a:pPr>
            <a:r>
              <a:rPr lang="es-CR" sz="2800" b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Portada</a:t>
            </a:r>
          </a:p>
          <a:p>
            <a:pPr marL="492125" indent="-444500" algn="just">
              <a:buClr>
                <a:srgbClr val="FF0000"/>
              </a:buClr>
              <a:buFont typeface="LucidaGrande" charset="0"/>
              <a:buChar char="◆"/>
            </a:pPr>
            <a:r>
              <a:rPr lang="es-CR" sz="2800" b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Índices: </a:t>
            </a:r>
            <a:r>
              <a:rPr lang="es-CR" sz="28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Tabla </a:t>
            </a:r>
            <a:r>
              <a:rPr lang="es-CR" sz="2800" dirty="0">
                <a:solidFill>
                  <a:schemeClr val="bg2">
                    <a:lumMod val="25000"/>
                  </a:schemeClr>
                </a:solidFill>
                <a:effectLst/>
              </a:rPr>
              <a:t>de contenidos, índice de tablas, índices de figuras (diagramas, gráficos, esquemas, dibujos, fotografías)</a:t>
            </a:r>
          </a:p>
          <a:p>
            <a:pPr marL="492125" indent="-444500" algn="just">
              <a:buClr>
                <a:srgbClr val="FF0000"/>
              </a:buClr>
              <a:buFont typeface="LucidaGrande" charset="0"/>
              <a:buChar char="◆"/>
            </a:pPr>
            <a:r>
              <a:rPr lang="es-CR" sz="2800" b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Resumen</a:t>
            </a:r>
          </a:p>
          <a:p>
            <a:pPr marL="492125" indent="-444500" algn="just">
              <a:buClr>
                <a:srgbClr val="FF0000"/>
              </a:buClr>
              <a:buFont typeface="LucidaGrande" charset="0"/>
              <a:buChar char="◆"/>
            </a:pPr>
            <a:r>
              <a:rPr lang="es-CR" sz="2800" b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Términos clave </a:t>
            </a:r>
            <a:r>
              <a:rPr lang="es-CR" sz="28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(entre 3 y 5)</a:t>
            </a:r>
          </a:p>
          <a:p>
            <a:pPr marL="492125" indent="-444500" algn="just">
              <a:buClr>
                <a:srgbClr val="FF0000"/>
              </a:buClr>
              <a:buFont typeface="LucidaGrande" charset="0"/>
              <a:buChar char="◆"/>
            </a:pPr>
            <a:r>
              <a:rPr lang="es-CR" sz="2800" b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Cuerpo del documento: </a:t>
            </a:r>
            <a:r>
              <a:rPr lang="es-CR" sz="2800" dirty="0">
                <a:solidFill>
                  <a:schemeClr val="bg2">
                    <a:lumMod val="25000"/>
                  </a:schemeClr>
                </a:solidFill>
                <a:effectLst/>
              </a:rPr>
              <a:t>introducción, revisión literaria (marco teórico), metodología, resultados, discusión</a:t>
            </a:r>
            <a:endParaRPr lang="es-CR" sz="2800" dirty="0" smtClean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492125" indent="-444500" algn="just">
              <a:buClr>
                <a:srgbClr val="FF0000"/>
              </a:buClr>
              <a:buFont typeface="LucidaGrande" charset="0"/>
              <a:buChar char="◆"/>
            </a:pPr>
            <a:r>
              <a:rPr lang="es-CR" sz="2800" b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Referencias, bibliografía</a:t>
            </a:r>
          </a:p>
          <a:p>
            <a:pPr marL="492125" indent="-444500" algn="just">
              <a:buClr>
                <a:srgbClr val="FF0000"/>
              </a:buClr>
              <a:buFont typeface="LucidaGrande" charset="0"/>
              <a:buChar char="◆"/>
            </a:pPr>
            <a:r>
              <a:rPr lang="es-CR" sz="2800" b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Apéndices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904312" y="6525344"/>
            <a:ext cx="31862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Investigación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52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7114" y="578165"/>
            <a:ext cx="12192000" cy="774923"/>
          </a:xfrm>
        </p:spPr>
        <p:txBody>
          <a:bodyPr/>
          <a:lstStyle/>
          <a:p>
            <a:r>
              <a:rPr lang="es-CR" b="1" dirty="0" smtClean="0">
                <a:solidFill>
                  <a:srgbClr val="05457C"/>
                </a:solidFill>
                <a:effectLst/>
              </a:rPr>
              <a:t>RESUMEN</a:t>
            </a:r>
            <a:endParaRPr lang="es-CR" b="1" dirty="0">
              <a:solidFill>
                <a:srgbClr val="05457C"/>
              </a:solidFill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5380" y="1556792"/>
            <a:ext cx="11161239" cy="4968552"/>
          </a:xfrm>
        </p:spPr>
        <p:txBody>
          <a:bodyPr/>
          <a:lstStyle/>
          <a:p>
            <a:pPr marL="460375" indent="-444500" algn="just">
              <a:buClr>
                <a:srgbClr val="FF0000"/>
              </a:buClr>
              <a:buSzPct val="75000"/>
              <a:buFont typeface="LucidaGrande" charset="0"/>
              <a:buChar char="▶"/>
            </a:pPr>
            <a:r>
              <a:rPr lang="es-CR" sz="2800" b="1" u="sng" dirty="0" smtClean="0">
                <a:solidFill>
                  <a:srgbClr val="FF0000"/>
                </a:solidFill>
                <a:effectLst/>
              </a:rPr>
              <a:t>Incluye:</a:t>
            </a:r>
            <a:r>
              <a:rPr lang="es-CR" sz="2800" dirty="0" smtClean="0">
                <a:solidFill>
                  <a:srgbClr val="FF0000"/>
                </a:solidFill>
                <a:effectLst/>
              </a:rPr>
              <a:t> </a:t>
            </a:r>
            <a:r>
              <a:rPr lang="es-CR" sz="2800" dirty="0">
                <a:solidFill>
                  <a:schemeClr val="bg2">
                    <a:lumMod val="25000"/>
                  </a:schemeClr>
                </a:solidFill>
                <a:effectLst/>
              </a:rPr>
              <a:t>planteamiento del problema (expresado en una o dos oraciones: propósito u objetivo), método (unidad de análisis, diseño, muestra, instrumentos), resultados o descubrimientos más importantes (dos o tres, en las </a:t>
            </a:r>
            <a:r>
              <a:rPr lang="es-CR" sz="2800" dirty="0" err="1">
                <a:solidFill>
                  <a:schemeClr val="bg2">
                    <a:lumMod val="25000"/>
                  </a:schemeClr>
                </a:solidFill>
                <a:effectLst/>
              </a:rPr>
              <a:t>cuanti</a:t>
            </a:r>
            <a:r>
              <a:rPr lang="es-CR" sz="2800" dirty="0">
                <a:solidFill>
                  <a:schemeClr val="bg2">
                    <a:lumMod val="25000"/>
                  </a:schemeClr>
                </a:solidFill>
                <a:effectLst/>
              </a:rPr>
              <a:t> uno de estos es la prueba de hipótesis), principales conclusiones e implicaciones.</a:t>
            </a:r>
          </a:p>
          <a:p>
            <a:pPr marL="460375" indent="-444500" algn="just">
              <a:buClr>
                <a:srgbClr val="FF0000"/>
              </a:buClr>
              <a:buSzPct val="75000"/>
              <a:buFont typeface="LucidaGrande" charset="0"/>
              <a:buChar char="▶"/>
            </a:pPr>
            <a:r>
              <a:rPr lang="es-CR" sz="2800" b="1" u="sng" dirty="0" smtClean="0">
                <a:solidFill>
                  <a:srgbClr val="FF0000"/>
                </a:solidFill>
                <a:effectLst/>
              </a:rPr>
              <a:t>Idioma:</a:t>
            </a:r>
            <a:r>
              <a:rPr lang="es-CR" sz="2800" dirty="0">
                <a:solidFill>
                  <a:schemeClr val="bg2">
                    <a:lumMod val="25000"/>
                  </a:schemeClr>
                </a:solidFill>
                <a:effectLst/>
              </a:rPr>
              <a:t> el original en que se produjo el estudio e inglés</a:t>
            </a:r>
          </a:p>
          <a:p>
            <a:pPr marL="460375" indent="-444500" algn="just">
              <a:buClr>
                <a:srgbClr val="FF0000"/>
              </a:buClr>
              <a:buSzPct val="75000"/>
              <a:buFont typeface="LucidaGrande" charset="0"/>
              <a:buChar char="▶"/>
            </a:pPr>
            <a:r>
              <a:rPr lang="es-CR" sz="2800" b="1" u="sng" dirty="0" smtClean="0">
                <a:solidFill>
                  <a:srgbClr val="FF0000"/>
                </a:solidFill>
                <a:effectLst/>
              </a:rPr>
              <a:t>Extensión sugerida:</a:t>
            </a:r>
          </a:p>
          <a:p>
            <a:pPr lvl="1" algn="just">
              <a:buClr>
                <a:srgbClr val="FF0000"/>
              </a:buClr>
              <a:buSzPct val="40000"/>
              <a:buFont typeface="LucidaGrande" charset="0"/>
              <a:buChar char="►"/>
            </a:pPr>
            <a:r>
              <a:rPr lang="es-CR" dirty="0">
                <a:solidFill>
                  <a:schemeClr val="bg2">
                    <a:lumMod val="25000"/>
                  </a:schemeClr>
                </a:solidFill>
                <a:effectLst/>
              </a:rPr>
              <a:t>Tesis y disertaciones: máximo 320 </a:t>
            </a:r>
            <a:r>
              <a:rPr lang="es-CR" dirty="0" smtClean="0">
                <a:solidFill>
                  <a:schemeClr val="bg2">
                    <a:lumMod val="25000"/>
                  </a:schemeClr>
                </a:solidFill>
                <a:effectLst/>
              </a:rPr>
              <a:t>palabras.</a:t>
            </a:r>
            <a:endParaRPr lang="es-CR" dirty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lvl="1" algn="just">
              <a:buClr>
                <a:srgbClr val="FF0000"/>
              </a:buClr>
              <a:buSzPct val="40000"/>
              <a:buFont typeface="LucidaGrande" charset="0"/>
              <a:buChar char="►"/>
            </a:pPr>
            <a:r>
              <a:rPr lang="es-CR" dirty="0">
                <a:solidFill>
                  <a:schemeClr val="bg2">
                    <a:lumMod val="25000"/>
                  </a:schemeClr>
                </a:solidFill>
                <a:effectLst/>
              </a:rPr>
              <a:t>Reportes técnicos: de 200 a 350 </a:t>
            </a:r>
            <a:r>
              <a:rPr lang="es-CR" dirty="0" smtClean="0">
                <a:solidFill>
                  <a:schemeClr val="bg2">
                    <a:lumMod val="25000"/>
                  </a:schemeClr>
                </a:solidFill>
                <a:effectLst/>
              </a:rPr>
              <a:t>palabras.</a:t>
            </a:r>
            <a:endParaRPr lang="es-CR" dirty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lvl="1" algn="just">
              <a:buClr>
                <a:srgbClr val="FF0000"/>
              </a:buClr>
              <a:buSzPct val="40000"/>
              <a:buFont typeface="LucidaGrande" charset="0"/>
              <a:buChar char="►"/>
            </a:pPr>
            <a:r>
              <a:rPr lang="es-CR" dirty="0">
                <a:solidFill>
                  <a:schemeClr val="bg2">
                    <a:lumMod val="25000"/>
                  </a:schemeClr>
                </a:solidFill>
                <a:effectLst/>
              </a:rPr>
              <a:t>Artículos revistas científicas: máximo 120 </a:t>
            </a:r>
            <a:r>
              <a:rPr lang="es-CR" dirty="0" smtClean="0">
                <a:solidFill>
                  <a:schemeClr val="bg2">
                    <a:lumMod val="25000"/>
                  </a:schemeClr>
                </a:solidFill>
                <a:effectLst/>
              </a:rPr>
              <a:t>palabras.</a:t>
            </a:r>
            <a:endParaRPr lang="es-CR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904312" y="6525344"/>
            <a:ext cx="31862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Investigación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5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576223"/>
            <a:ext cx="12192000" cy="846931"/>
          </a:xfrm>
        </p:spPr>
        <p:txBody>
          <a:bodyPr/>
          <a:lstStyle/>
          <a:p>
            <a:r>
              <a:rPr lang="es-CR" b="1" dirty="0" smtClean="0">
                <a:solidFill>
                  <a:srgbClr val="05457C"/>
                </a:solidFill>
                <a:effectLst/>
              </a:rPr>
              <a:t>INTRODUCCIÓN</a:t>
            </a:r>
            <a:endParaRPr lang="es-CR" b="1" dirty="0">
              <a:solidFill>
                <a:srgbClr val="05457C"/>
              </a:solidFill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51384" y="1556792"/>
            <a:ext cx="11089232" cy="4530725"/>
          </a:xfrm>
        </p:spPr>
        <p:txBody>
          <a:bodyPr/>
          <a:lstStyle/>
          <a:p>
            <a:pPr marL="492125" indent="-476250" algn="just">
              <a:buClr>
                <a:srgbClr val="FF0000"/>
              </a:buClr>
              <a:buFont typeface="ZapfDingbatsITC" charset="0"/>
              <a:buChar char="✦"/>
            </a:pPr>
            <a:r>
              <a:rPr lang="es-CR" sz="28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Antecedentes.</a:t>
            </a:r>
            <a:endParaRPr lang="es-CR" sz="2800" dirty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492125" indent="-476250" algn="just">
              <a:buClr>
                <a:srgbClr val="FF0000"/>
              </a:buClr>
              <a:buFont typeface="ZapfDingbatsITC" charset="0"/>
              <a:buChar char="✦"/>
            </a:pPr>
            <a:r>
              <a:rPr lang="es-CR" sz="2800" dirty="0">
                <a:solidFill>
                  <a:schemeClr val="bg2">
                    <a:lumMod val="25000"/>
                  </a:schemeClr>
                </a:solidFill>
                <a:effectLst/>
              </a:rPr>
              <a:t>Planteamiento del problema: objetivos, pregunta de investigación, justificación del </a:t>
            </a:r>
            <a:r>
              <a:rPr lang="es-CR" sz="28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estudio.</a:t>
            </a:r>
            <a:endParaRPr lang="es-CR" sz="2800" dirty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492125" indent="-476250" algn="just">
              <a:buClr>
                <a:srgbClr val="FF0000"/>
              </a:buClr>
              <a:buFont typeface="ZapfDingbatsITC" charset="0"/>
              <a:buChar char="✦"/>
            </a:pPr>
            <a:r>
              <a:rPr lang="es-CR" sz="2800" dirty="0">
                <a:solidFill>
                  <a:schemeClr val="bg2">
                    <a:lumMod val="25000"/>
                  </a:schemeClr>
                </a:solidFill>
                <a:effectLst/>
              </a:rPr>
              <a:t>Sumario de la revisión de la </a:t>
            </a:r>
            <a:r>
              <a:rPr lang="es-CR" sz="28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literatura.</a:t>
            </a:r>
            <a:endParaRPr lang="es-CR" sz="2800" dirty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492125" indent="-476250" algn="just">
              <a:buClr>
                <a:srgbClr val="FF0000"/>
              </a:buClr>
              <a:buFont typeface="ZapfDingbatsITC" charset="0"/>
              <a:buChar char="✦"/>
            </a:pPr>
            <a:r>
              <a:rPr lang="es-CR" sz="2800" dirty="0">
                <a:solidFill>
                  <a:schemeClr val="bg2">
                    <a:lumMod val="25000"/>
                  </a:schemeClr>
                </a:solidFill>
                <a:effectLst/>
              </a:rPr>
              <a:t>Contexto de la investigación: cómo, cuándo y dónde se </a:t>
            </a:r>
            <a:r>
              <a:rPr lang="es-CR" sz="28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realizó.</a:t>
            </a:r>
            <a:endParaRPr lang="es-CR" sz="2800" dirty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492125" indent="-476250" algn="just">
              <a:buClr>
                <a:srgbClr val="FF0000"/>
              </a:buClr>
              <a:buFont typeface="ZapfDingbatsITC" charset="0"/>
              <a:buChar char="✦"/>
            </a:pPr>
            <a:r>
              <a:rPr lang="es-CR" sz="2800" dirty="0">
                <a:solidFill>
                  <a:schemeClr val="bg2">
                    <a:lumMod val="25000"/>
                  </a:schemeClr>
                </a:solidFill>
                <a:effectLst/>
              </a:rPr>
              <a:t>Variables de la investigación: </a:t>
            </a:r>
            <a:r>
              <a:rPr lang="es-CR" sz="2800" dirty="0" err="1">
                <a:solidFill>
                  <a:schemeClr val="bg2">
                    <a:lumMod val="25000"/>
                  </a:schemeClr>
                </a:solidFill>
                <a:effectLst/>
              </a:rPr>
              <a:t>cuanti</a:t>
            </a:r>
            <a:r>
              <a:rPr lang="es-CR" sz="2800" dirty="0">
                <a:solidFill>
                  <a:schemeClr val="bg2">
                    <a:lumMod val="25000"/>
                  </a:schemeClr>
                </a:solidFill>
                <a:effectLst/>
              </a:rPr>
              <a:t>. Categorías, temas y patrones emergentes más relevantes (hallazgos): </a:t>
            </a:r>
            <a:r>
              <a:rPr lang="es-CR" sz="2800" dirty="0" err="1">
                <a:solidFill>
                  <a:schemeClr val="bg2">
                    <a:lumMod val="25000"/>
                  </a:schemeClr>
                </a:solidFill>
                <a:effectLst/>
              </a:rPr>
              <a:t>cuali</a:t>
            </a:r>
            <a:r>
              <a:rPr lang="es-CR" sz="2800" dirty="0">
                <a:solidFill>
                  <a:schemeClr val="bg2">
                    <a:lumMod val="25000"/>
                  </a:schemeClr>
                </a:solidFill>
                <a:effectLst/>
              </a:rPr>
              <a:t>.</a:t>
            </a:r>
          </a:p>
          <a:p>
            <a:pPr marL="492125" indent="-476250" algn="just">
              <a:buClr>
                <a:srgbClr val="FF0000"/>
              </a:buClr>
              <a:buFont typeface="ZapfDingbatsITC" charset="0"/>
              <a:buChar char="✦"/>
            </a:pPr>
            <a:r>
              <a:rPr lang="es-CR" sz="28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Limitaciones.</a:t>
            </a:r>
            <a:endParaRPr lang="es-CR" sz="2800" dirty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492125" indent="-476250" algn="just">
              <a:buClr>
                <a:srgbClr val="FF0000"/>
              </a:buClr>
              <a:buFont typeface="ZapfDingbatsITC" charset="0"/>
              <a:buChar char="✦"/>
            </a:pPr>
            <a:r>
              <a:rPr lang="es-CR" sz="2800" dirty="0">
                <a:solidFill>
                  <a:schemeClr val="bg2">
                    <a:lumMod val="25000"/>
                  </a:schemeClr>
                </a:solidFill>
                <a:effectLst/>
              </a:rPr>
              <a:t>Utilidad del estudio </a:t>
            </a:r>
            <a:r>
              <a:rPr lang="es-CR" sz="2400" dirty="0">
                <a:solidFill>
                  <a:schemeClr val="bg2">
                    <a:lumMod val="25000"/>
                  </a:schemeClr>
                </a:solidFill>
                <a:effectLst/>
              </a:rPr>
              <a:t>(académica y profesional</a:t>
            </a:r>
            <a:r>
              <a:rPr lang="es-CR" sz="24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).</a:t>
            </a:r>
            <a:endParaRPr lang="es-CR" sz="2800" dirty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algn="just">
              <a:buClr>
                <a:srgbClr val="FF0000"/>
              </a:buClr>
              <a:buFont typeface="ZapfDingbatsITC" charset="0"/>
              <a:buChar char="✦"/>
            </a:pPr>
            <a:endParaRPr lang="es-CR" sz="2800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904312" y="6525344"/>
            <a:ext cx="31862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Investigación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89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807132"/>
            <a:ext cx="12192000" cy="715797"/>
          </a:xfrm>
        </p:spPr>
        <p:txBody>
          <a:bodyPr/>
          <a:lstStyle/>
          <a:p>
            <a:r>
              <a:rPr lang="es-CR" sz="4000" b="1" dirty="0" smtClean="0">
                <a:solidFill>
                  <a:srgbClr val="05457C"/>
                </a:solidFill>
                <a:effectLst/>
              </a:rPr>
              <a:t>REVISIÓN DE LA LITERATURA</a:t>
            </a:r>
            <a:endParaRPr lang="es-CR" sz="4000" b="1" dirty="0">
              <a:solidFill>
                <a:srgbClr val="05457C"/>
              </a:solidFill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55840" y="1965911"/>
            <a:ext cx="6984776" cy="4116451"/>
          </a:xfrm>
        </p:spPr>
        <p:txBody>
          <a:bodyPr/>
          <a:lstStyle/>
          <a:p>
            <a:pPr marL="635000" indent="-539750" algn="just">
              <a:buClr>
                <a:srgbClr val="FF0000"/>
              </a:buClr>
              <a:buFont typeface="PingFangSC-Regular" charset="-122"/>
              <a:buChar char="✽"/>
            </a:pPr>
            <a:r>
              <a:rPr lang="es-CR" dirty="0" smtClean="0">
                <a:solidFill>
                  <a:schemeClr val="bg2">
                    <a:lumMod val="25000"/>
                  </a:schemeClr>
                </a:solidFill>
                <a:effectLst/>
              </a:rPr>
              <a:t>Se incluyen y comentan las teorías que se manejaron.</a:t>
            </a:r>
          </a:p>
          <a:p>
            <a:pPr marL="635000" indent="-539750" algn="just">
              <a:buClr>
                <a:srgbClr val="FF0000"/>
              </a:buClr>
              <a:buFont typeface="PingFangSC-Regular" charset="-122"/>
              <a:buChar char="✽"/>
            </a:pPr>
            <a:r>
              <a:rPr lang="es-CR" dirty="0" smtClean="0">
                <a:solidFill>
                  <a:schemeClr val="bg2">
                    <a:lumMod val="25000"/>
                  </a:schemeClr>
                </a:solidFill>
                <a:effectLst/>
              </a:rPr>
              <a:t>Estudio previos relacionados.</a:t>
            </a:r>
          </a:p>
          <a:p>
            <a:pPr marL="635000" indent="-539750" algn="just">
              <a:buClr>
                <a:srgbClr val="FF0000"/>
              </a:buClr>
              <a:buFont typeface="PingFangSC-Regular" charset="-122"/>
              <a:buChar char="✽"/>
            </a:pPr>
            <a:r>
              <a:rPr lang="es-CR" dirty="0" smtClean="0">
                <a:solidFill>
                  <a:schemeClr val="bg2">
                    <a:lumMod val="25000"/>
                  </a:schemeClr>
                </a:solidFill>
                <a:effectLst/>
              </a:rPr>
              <a:t>Sumario de temas y hallazgos más importantes.</a:t>
            </a:r>
          </a:p>
          <a:p>
            <a:pPr marL="635000" indent="-539750" algn="just">
              <a:buClr>
                <a:srgbClr val="FF0000"/>
              </a:buClr>
              <a:buFont typeface="PingFangSC-Regular" charset="-122"/>
              <a:buChar char="✽"/>
            </a:pPr>
            <a:r>
              <a:rPr lang="es-CR" dirty="0" smtClean="0">
                <a:solidFill>
                  <a:schemeClr val="bg2">
                    <a:lumMod val="25000"/>
                  </a:schemeClr>
                </a:solidFill>
                <a:effectLst/>
              </a:rPr>
              <a:t>Cómo la investigación amplia la literatura actual.</a:t>
            </a:r>
            <a:endParaRPr lang="es-CR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904312" y="6525344"/>
            <a:ext cx="31862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Investigación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2132856"/>
            <a:ext cx="3993540" cy="318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80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z de luz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Haz de luz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15627</TotalTime>
  <Words>855</Words>
  <Application>Microsoft Macintosh PowerPoint</Application>
  <PresentationFormat>Panorámica</PresentationFormat>
  <Paragraphs>113</Paragraphs>
  <Slides>16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7" baseType="lpstr">
      <vt:lpstr>AppleSDGothicNeo-Regular</vt:lpstr>
      <vt:lpstr>Calibri</vt:lpstr>
      <vt:lpstr>LucidaGrande</vt:lpstr>
      <vt:lpstr>ＭＳ Ｐゴシック</vt:lpstr>
      <vt:lpstr>PingFangSC-Regular</vt:lpstr>
      <vt:lpstr>STHeitiSC-Light</vt:lpstr>
      <vt:lpstr>Times New Roman</vt:lpstr>
      <vt:lpstr>Wingdings</vt:lpstr>
      <vt:lpstr>ZapfDingbatsITC</vt:lpstr>
      <vt:lpstr>Arial</vt:lpstr>
      <vt:lpstr>Haz de luz</vt:lpstr>
      <vt:lpstr>Presentación de PowerPoint</vt:lpstr>
      <vt:lpstr>Presentación de PowerPoint</vt:lpstr>
      <vt:lpstr>Presentación de PowerPoint</vt:lpstr>
      <vt:lpstr>Presentación de PowerPoint</vt:lpstr>
      <vt:lpstr>EL TIPO DE REPORTE DEPENDE DE:</vt:lpstr>
      <vt:lpstr>EL REPORTE DE INVESTIGACIÓN</vt:lpstr>
      <vt:lpstr>RESUMEN</vt:lpstr>
      <vt:lpstr>INTRODUCCIÓN</vt:lpstr>
      <vt:lpstr>REVISIÓN DE LA LITERATURA</vt:lpstr>
      <vt:lpstr>METODOLOGÍA</vt:lpstr>
      <vt:lpstr>RESULTADOS</vt:lpstr>
      <vt:lpstr>OJO</vt:lpstr>
      <vt:lpstr>DISCUSIÓN</vt:lpstr>
      <vt:lpstr>PRÁCTICA </vt:lpstr>
      <vt:lpstr>Presentación de PowerPoint</vt:lpstr>
      <vt:lpstr>Presentación de PowerPoint</vt:lpstr>
    </vt:vector>
  </TitlesOfParts>
  <Company>..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Enfoque de procesos</dc:title>
  <dc:subject>Curso Rediseño de Procesos</dc:subject>
  <dc:creator>Alan Henderson</dc:creator>
  <cp:lastModifiedBy>Del Rosario Nunez Alvarez Catalina</cp:lastModifiedBy>
  <cp:revision>341</cp:revision>
  <dcterms:created xsi:type="dcterms:W3CDTF">2001-10-27T11:21:57Z</dcterms:created>
  <dcterms:modified xsi:type="dcterms:W3CDTF">2018-05-29T06:40:33Z</dcterms:modified>
</cp:coreProperties>
</file>