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0"/>
  </p:notesMasterIdLst>
  <p:handoutMasterIdLst>
    <p:handoutMasterId r:id="rId11"/>
  </p:handoutMasterIdLst>
  <p:sldIdLst>
    <p:sldId id="260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CDDAFF"/>
    <a:srgbClr val="666666"/>
    <a:srgbClr val="150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4C0B3-469F-4854-97B8-AB1E4E371876}" v="124" dt="2018-09-01T20:02:17.635"/>
    <p1510:client id="{F4E44EB6-754B-4A4A-8472-C56412B1F089}" v="1" dt="2018-09-09T16:06:20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8" d="100"/>
          <a:sy n="68" d="100"/>
        </p:scale>
        <p:origin x="55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09/09/2018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7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0.png"/><Relationship Id="rId11" Type="http://schemas.openxmlformats.org/officeDocument/2006/relationships/image" Target="../media/image24.png"/><Relationship Id="rId5" Type="http://schemas.openxmlformats.org/officeDocument/2006/relationships/image" Target="../media/image180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3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Ecuación diferencial de orden superior 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800" dirty="0" err="1">
                <a:solidFill>
                  <a:schemeClr val="tx1"/>
                </a:solidFill>
              </a:rPr>
              <a:t>M.Sc</a:t>
            </a:r>
            <a:r>
              <a:rPr lang="es-ES_tradnl" sz="4800" dirty="0">
                <a:solidFill>
                  <a:schemeClr val="tx1"/>
                </a:solidFill>
              </a:rPr>
              <a:t>. Norberto Oviedo Ugalde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23862" y="575999"/>
                <a:ext cx="11310937" cy="570600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Considere la ecuación diferencial    </a:t>
                </a:r>
              </a:p>
              <a:p>
                <a:pPr algn="l"/>
                <a:endParaRPr lang="es-419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l"/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  </a:t>
                </a:r>
              </a:p>
              <a:p>
                <a:pPr algn="l"/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</a:p>
              <a:p>
                <a:pPr algn="l"/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con </a:t>
                </a:r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solución particular</a:t>
                </a: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cos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⁡(2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. Además, sean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)=</m:t>
                    </m:r>
                    <m:sSup>
                      <m:sSup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𝑒</m:t>
                        </m:r>
                      </m:e>
                      <m:sup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−</m:t>
                        </m:r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𝑥</m:t>
                        </m:r>
                      </m:e>
                    </m:d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𝑒</m:t>
                        </m:r>
                      </m:e>
                      <m:sup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  <m:r>
                          <a:rPr lang="es-419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𝑥</m:t>
                        </m:r>
                      </m:sup>
                    </m:sSup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</m:oMath>
                </a14:m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soluciones de la homogénea. </a:t>
                </a:r>
              </a:p>
              <a:p>
                <a:pPr marL="0" indent="0" algn="just">
                  <a:buNone/>
                </a:pP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Determine: </a:t>
                </a:r>
              </a:p>
              <a:p>
                <a:pPr marL="514350" indent="-514350" algn="just">
                  <a:buFont typeface="+mj-lt"/>
                  <a:buAutoNum type="alphaLcParenR"/>
                </a:pP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Solución general de la ecuación diferencial </a:t>
                </a:r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1.</a:t>
                </a:r>
              </a:p>
              <a:p>
                <a:pPr marL="514350" indent="-514350" algn="just">
                  <a:buFont typeface="+mj-lt"/>
                  <a:buAutoNum type="alphaLcParenR"/>
                </a:pP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El valor de las constantes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𝒂</m:t>
                        </m:r>
                      </m:e>
                      <m:sub>
                        <m: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𝒂</m:t>
                        </m:r>
                      </m:e>
                      <m:sub>
                        <m:r>
                          <a:rPr lang="es-419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 , y la función </a:t>
                </a:r>
                <a14:m>
                  <m:oMath xmlns:m="http://schemas.openxmlformats.org/officeDocument/2006/math"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𝐺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.</a:t>
                </a: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23862" y="575999"/>
                <a:ext cx="11310937" cy="5706002"/>
              </a:xfrm>
              <a:blipFill>
                <a:blip r:embed="rId2"/>
                <a:stretch>
                  <a:fillRect l="-1132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2525232" y="1724475"/>
                <a:ext cx="6509078" cy="1215682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       </m:t>
                      </m:r>
                      <m:sSup>
                        <m:sSup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𝒂</m:t>
                          </m:r>
                        </m:e>
                        <m:sub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𝒂</m:t>
                          </m:r>
                        </m:e>
                        <m:sub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d>
                        <m:d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𝑮</m:t>
                      </m:r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 </m:t>
                      </m:r>
                    </m:oMath>
                  </m:oMathPara>
                </a14:m>
                <a:endParaRPr lang="x-none" sz="28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232" y="1724475"/>
                <a:ext cx="6509078" cy="1215682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e 3"/>
          <p:cNvSpPr/>
          <p:nvPr/>
        </p:nvSpPr>
        <p:spPr>
          <a:xfrm>
            <a:off x="2748058" y="199485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redondeadas 8">
            <a:extLst>
              <a:ext uri="{FF2B5EF4-FFF2-40B4-BE49-F238E27FC236}">
                <a16:creationId xmlns:a16="http://schemas.microsoft.com/office/drawing/2014/main" id="{10DA0D87-1FCF-43AA-B359-6B7965BA1B59}"/>
              </a:ext>
            </a:extLst>
          </p:cNvPr>
          <p:cNvSpPr/>
          <p:nvPr/>
        </p:nvSpPr>
        <p:spPr>
          <a:xfrm flipV="1">
            <a:off x="4623582" y="4418726"/>
            <a:ext cx="7361596" cy="958268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468589" y="95023"/>
                <a:ext cx="7391400" cy="573677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a)</a:t>
                </a:r>
              </a:p>
              <a:p>
                <a:pPr algn="just"/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En </a:t>
                </a:r>
                <a:r>
                  <a:rPr lang="es-419" sz="2500" b="1" dirty="0">
                    <a:latin typeface="Arial" charset="0"/>
                    <a:ea typeface="Arial" charset="0"/>
                    <a:cs typeface="Arial" charset="0"/>
                  </a:rPr>
                  <a:t>3</a:t>
                </a:r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note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 son </a:t>
                </a:r>
                <a:r>
                  <a:rPr lang="es-419" sz="2500" dirty="0" err="1">
                    <a:latin typeface="Arial" charset="0"/>
                    <a:ea typeface="Arial" charset="0"/>
                    <a:cs typeface="Arial" charset="0"/>
                  </a:rPr>
                  <a:t>l.i</a:t>
                </a:r>
                <a:r>
                  <a:rPr lang="en-US" sz="2500" dirty="0">
                    <a:latin typeface="Arial" charset="0"/>
                    <a:ea typeface="Arial" charset="0"/>
                    <a:cs typeface="Arial" charset="0"/>
                  </a:rPr>
                  <a:t>: </a:t>
                </a:r>
              </a:p>
              <a:p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419" sz="2400" i="1" dirty="0" smtClean="0">
                            <a:solidFill>
                              <a:schemeClr val="tx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419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Arial" charset="0"/>
                                <a:cs typeface="Arial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−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𝒙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s-CR" sz="2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     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𝟐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s-CR" sz="2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−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−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𝒙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s-CR" sz="2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      </m:t>
                                </m:r>
                                <m:r>
                                  <a:rPr lang="es-CR" sz="24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𝟐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𝟐</m:t>
                                </m:r>
                                <m:r>
                                  <a:rPr lang="es-419" sz="24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" charset="0"/>
                                    <a:cs typeface="Arial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eqArr>
                      </m:e>
                    </m:d>
                    <m:r>
                      <a:rPr lang="es-CR" sz="24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CR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      </m:t>
                        </m:r>
                        <m:r>
                          <a:rPr lang="es-CR" sz="2400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𝟑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sup>
                    </m:sSup>
                    <m:r>
                      <a:rPr lang="es-419" sz="2400" i="1" dirty="0" smtClean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≠</m:t>
                    </m:r>
                    <m:r>
                      <a:rPr lang="es-CR" sz="2400" b="0" i="1" dirty="0" smtClean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0</m:t>
                    </m:r>
                  </m:oMath>
                </a14:m>
                <a:endParaRPr lang="es-419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Por </a:t>
                </a:r>
                <a:r>
                  <a:rPr lang="es-419" sz="2500" b="1" dirty="0">
                    <a:latin typeface="Arial" charset="0"/>
                    <a:ea typeface="Arial" charset="0"/>
                    <a:cs typeface="Arial" charset="0"/>
                  </a:rPr>
                  <a:t>2 y 3</a:t>
                </a:r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la solución general de la ecuación diferencial </a:t>
                </a:r>
                <a:r>
                  <a:rPr lang="es-419" sz="2500" b="1" dirty="0">
                    <a:latin typeface="Arial" charset="0"/>
                    <a:ea typeface="Arial" charset="0"/>
                    <a:cs typeface="Arial" charset="0"/>
                  </a:rPr>
                  <a:t>1 </a:t>
                </a:r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es: </a:t>
                </a:r>
              </a:p>
              <a:p>
                <a:pPr algn="just"/>
                <a:endParaRPr lang="es-419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500" dirty="0">
                    <a:ea typeface="Arial" charset="0"/>
                    <a:cs typeface="Arial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s-419" sz="2500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𝑦</m:t>
                    </m:r>
                    <m:r>
                      <a:rPr lang="es-419" sz="2500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 </a:t>
                </a:r>
                <a:endParaRPr lang="x-none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468589" y="95023"/>
                <a:ext cx="7391400" cy="5736772"/>
              </a:xfrm>
              <a:blipFill>
                <a:blip r:embed="rId2"/>
                <a:stretch>
                  <a:fillRect l="-1319" r="-1319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𝑎</m:t>
                          </m:r>
                        </m:e>
                        <m:sub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𝑎</m:t>
                          </m:r>
                        </m:e>
                        <m:sub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2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𝐺</m:t>
                      </m:r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200" b="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200" i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419" sz="28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cos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⁡(2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sz="2800" dirty="0"/>
                  <a:t> </a:t>
                </a:r>
              </a:p>
              <a:p>
                <a:pPr algn="ctr"/>
                <a:endParaRPr lang="es-419" sz="2800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solución particular</a:t>
                </a:r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668486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329E89F-1212-4FED-BB38-8EEB5BB0F960}"/>
                  </a:ext>
                </a:extLst>
              </p:cNvPr>
              <p:cNvSpPr/>
              <p:nvPr/>
            </p:nvSpPr>
            <p:spPr>
              <a:xfrm>
                <a:off x="435430" y="4364845"/>
                <a:ext cx="3570513" cy="2046840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s-419" sz="2800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800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419" sz="28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s-419" sz="28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3</m:t>
                        </m:r>
                      </m:sub>
                    </m:sSub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𝑒</m:t>
                        </m:r>
                      </m:e>
                      <m:sup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𝑥</m:t>
                        </m:r>
                      </m:sup>
                    </m:sSup>
                  </m:oMath>
                </a14:m>
                <a:endParaRPr lang="es-419" sz="2800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soluciones de la homogénea</a:t>
                </a:r>
              </a:p>
            </p:txBody>
          </p:sp>
        </mc:Choice>
        <mc:Fallback xmlns="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329E89F-1212-4FED-BB38-8EEB5BB0F9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30" y="4364845"/>
                <a:ext cx="3570513" cy="2046840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49D131E-E164-4DCC-9875-48B75C594190}"/>
                  </a:ext>
                </a:extLst>
              </p:cNvPr>
              <p:cNvSpPr txBox="1"/>
              <p:nvPr/>
            </p:nvSpPr>
            <p:spPr>
              <a:xfrm>
                <a:off x="6133340" y="4643506"/>
                <a:ext cx="1064621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𝐶</m:t>
                          </m:r>
                        </m:e>
                        <m:sub>
                          <m:r>
                            <a:rPr lang="es-419" sz="2500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r>
                        <a:rPr lang="es-CR" sz="2500" b="0" i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.</m:t>
                      </m:r>
                      <m:r>
                        <a:rPr lang="es-419" sz="2500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sSup>
                        <m:sSupPr>
                          <m:ctrlPr>
                            <a:rPr lang="es-419" sz="2500" b="1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1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500" b="1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500" b="1" i="1" kern="1200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419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49D131E-E164-4DCC-9875-48B75C594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340" y="4643506"/>
                <a:ext cx="1064621" cy="4770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DD23802-D8C2-44A5-9038-4A92EB1A2FDC}"/>
                  </a:ext>
                </a:extLst>
              </p:cNvPr>
              <p:cNvSpPr txBox="1"/>
              <p:nvPr/>
            </p:nvSpPr>
            <p:spPr>
              <a:xfrm>
                <a:off x="7197961" y="4645586"/>
                <a:ext cx="1064621" cy="485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500" i="1" kern="120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500" b="0" i="1" kern="120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 </m:t>
                          </m:r>
                          <m:r>
                            <a:rPr lang="es-419" sz="2500" i="1" kern="1200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𝐶</m:t>
                          </m:r>
                        </m:e>
                        <m:sub>
                          <m:r>
                            <a:rPr lang="es-419" sz="2500" b="0" i="1" kern="120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s-419" sz="2500" i="1" kern="120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CR" sz="2500" b="0" i="1" kern="120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.</m:t>
                      </m:r>
                      <m:sSup>
                        <m:sSupPr>
                          <m:ctrlPr>
                            <a:rPr lang="es-419" sz="2500" b="1" i="1" kern="1200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500" b="1" i="1" kern="1200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500" b="1" i="1" kern="120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500" b="1" i="1" kern="1200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419" b="1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DD23802-D8C2-44A5-9038-4A92EB1A2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961" y="4645586"/>
                <a:ext cx="1064621" cy="485710"/>
              </a:xfrm>
              <a:prstGeom prst="rect">
                <a:avLst/>
              </a:prstGeom>
              <a:blipFill>
                <a:blip r:embed="rId7"/>
                <a:stretch>
                  <a:fillRect r="-27586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7089410-8464-477E-B461-048A24DA4797}"/>
                  </a:ext>
                </a:extLst>
              </p:cNvPr>
              <p:cNvSpPr txBox="1"/>
              <p:nvPr/>
            </p:nvSpPr>
            <p:spPr>
              <a:xfrm>
                <a:off x="8514711" y="4643506"/>
                <a:ext cx="1624984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500" b="0" i="1" dirty="0" smtClean="0">
                          <a:solidFill>
                            <a:schemeClr val="tx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 </m:t>
                      </m:r>
                      <m:r>
                        <a:rPr lang="es-419" sz="2500" b="1" i="1" dirty="0">
                          <a:solidFill>
                            <a:schemeClr val="tx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func>
                        <m:funcPr>
                          <m:ctrlPr>
                            <a:rPr lang="es-419" sz="2500" b="1" i="1" dirty="0">
                              <a:solidFill>
                                <a:schemeClr val="tx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a:rPr lang="es-419" sz="2500" b="1" i="1" dirty="0">
                              <a:solidFill>
                                <a:schemeClr val="tx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𝒄𝒐𝒔</m:t>
                          </m:r>
                        </m:fName>
                        <m:e>
                          <m:d>
                            <m:dPr>
                              <m:ctrlPr>
                                <a:rPr lang="es-419" sz="2500" b="1" i="1" dirty="0">
                                  <a:solidFill>
                                    <a:schemeClr val="tx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500" b="1" i="1" dirty="0">
                                  <a:solidFill>
                                    <a:schemeClr val="tx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  <m:r>
                                <a:rPr lang="es-419" sz="2500" b="1" i="1" dirty="0">
                                  <a:solidFill>
                                    <a:schemeClr val="tx2">
                                      <a:lumMod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419" b="1" dirty="0">
                  <a:solidFill>
                    <a:schemeClr val="tx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7089410-8464-477E-B461-048A24DA4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4711" y="4643506"/>
                <a:ext cx="1624984" cy="477054"/>
              </a:xfrm>
              <a:prstGeom prst="rect">
                <a:avLst/>
              </a:prstGeom>
              <a:blipFill>
                <a:blip r:embed="rId8"/>
                <a:stretch>
                  <a:fillRect r="-7519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: esquinas diagonales redondeadas 8">
                <a:extLst>
                  <a:ext uri="{FF2B5EF4-FFF2-40B4-BE49-F238E27FC236}">
                    <a16:creationId xmlns:a16="http://schemas.microsoft.com/office/drawing/2014/main" id="{DF351B7D-7971-4A93-8881-0F2698EBC1EB}"/>
                  </a:ext>
                </a:extLst>
              </p:cNvPr>
              <p:cNvSpPr/>
              <p:nvPr/>
            </p:nvSpPr>
            <p:spPr>
              <a:xfrm>
                <a:off x="446317" y="2546926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419" sz="2800" i="1" dirty="0" smtClean="0">
                            <a:solidFill>
                              <a:schemeClr val="tx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i="1" dirty="0">
                            <a:solidFill>
                              <a:schemeClr val="tx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800" i="1" dirty="0">
                            <a:solidFill>
                              <a:schemeClr val="tx2">
                                <a:lumMod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cos</m:t>
                    </m:r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⁡(2</m:t>
                    </m:r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solidFill>
                          <a:schemeClr val="tx2">
                            <a:lumMod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sz="2800" dirty="0">
                    <a:solidFill>
                      <a:schemeClr val="tx2">
                        <a:lumMod val="25000"/>
                      </a:schemeClr>
                    </a:solidFill>
                  </a:rPr>
                  <a:t> </a:t>
                </a:r>
                <a:endParaRPr lang="es-419" sz="2800" dirty="0"/>
              </a:p>
              <a:p>
                <a:pPr algn="ctr"/>
                <a:endParaRPr lang="es-419" sz="2000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solución particular</a:t>
                </a:r>
              </a:p>
            </p:txBody>
          </p:sp>
        </mc:Choice>
        <mc:Fallback xmlns="">
          <p:sp>
            <p:nvSpPr>
              <p:cNvPr id="15" name="Rectángulo: esquinas diagonales redondeadas 8">
                <a:extLst>
                  <a:ext uri="{FF2B5EF4-FFF2-40B4-BE49-F238E27FC236}">
                    <a16:creationId xmlns:a16="http://schemas.microsoft.com/office/drawing/2014/main" id="{DF351B7D-7971-4A93-8881-0F2698EBC1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2546926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68486" y="2405580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: esquinas diagonales redondeadas 15">
                <a:extLst>
                  <a:ext uri="{FF2B5EF4-FFF2-40B4-BE49-F238E27FC236}">
                    <a16:creationId xmlns:a16="http://schemas.microsoft.com/office/drawing/2014/main" id="{905A2DB5-E40A-48E6-9785-AF2A17521F5F}"/>
                  </a:ext>
                </a:extLst>
              </p:cNvPr>
              <p:cNvSpPr/>
              <p:nvPr/>
            </p:nvSpPr>
            <p:spPr>
              <a:xfrm>
                <a:off x="446317" y="4364845"/>
                <a:ext cx="3570513" cy="2046840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800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800" b="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s-419" sz="2800" b="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80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419" sz="2800" b="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800" b="0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419" sz="2800" dirty="0">
                  <a:effectLst/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s-419" sz="2800" dirty="0">
                    <a:effectLst/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800" i="1" dirty="0" smtClean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b="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800" b="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3</m:t>
                        </m:r>
                      </m:sub>
                    </m:sSub>
                    <m:r>
                      <a:rPr lang="es-419" sz="2800" b="0" i="1" dirty="0">
                        <a:solidFill>
                          <a:srgbClr val="FFC000"/>
                        </a:solidFill>
                        <a:effectLst/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80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800" b="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𝑒</m:t>
                        </m:r>
                      </m:e>
                      <m:sup>
                        <m:r>
                          <a:rPr lang="es-419" sz="2800" b="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  <m:r>
                          <a:rPr lang="es-419" sz="2800" b="0" i="1" dirty="0">
                            <a:solidFill>
                              <a:srgbClr val="FFC000"/>
                            </a:solidFill>
                            <a:effectLst/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𝑥</m:t>
                        </m:r>
                      </m:sup>
                    </m:sSup>
                  </m:oMath>
                </a14:m>
                <a:endParaRPr lang="es-419" sz="2800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soluciones de la homogénea</a:t>
                </a:r>
              </a:p>
            </p:txBody>
          </p:sp>
        </mc:Choice>
        <mc:Fallback xmlns="">
          <p:sp>
            <p:nvSpPr>
              <p:cNvPr id="16" name="Rectángulo: esquinas diagonales redondeadas 15">
                <a:extLst>
                  <a:ext uri="{FF2B5EF4-FFF2-40B4-BE49-F238E27FC236}">
                    <a16:creationId xmlns:a16="http://schemas.microsoft.com/office/drawing/2014/main" id="{905A2DB5-E40A-48E6-9785-AF2A17521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4364845"/>
                <a:ext cx="3570513" cy="2046840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10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ipse 9">
            <a:extLst>
              <a:ext uri="{FF2B5EF4-FFF2-40B4-BE49-F238E27FC236}">
                <a16:creationId xmlns:a16="http://schemas.microsoft.com/office/drawing/2014/main" id="{A09152E2-B47E-47E2-94DB-EC4C54E6C68C}"/>
              </a:ext>
            </a:extLst>
          </p:cNvPr>
          <p:cNvSpPr/>
          <p:nvPr/>
        </p:nvSpPr>
        <p:spPr>
          <a:xfrm>
            <a:off x="3598146" y="422416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72F02F44-7E3F-40DF-B06B-C2BB33F064E8}"/>
                  </a:ext>
                </a:extLst>
              </p:cNvPr>
              <p:cNvSpPr txBox="1"/>
              <p:nvPr/>
            </p:nvSpPr>
            <p:spPr>
              <a:xfrm>
                <a:off x="6086961" y="4777072"/>
                <a:ext cx="2449187" cy="596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419" sz="180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419" sz="180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</m:t>
                              </m:r>
                            </m:e>
                          </m:groupChr>
                        </m:e>
                        <m:lim>
                          <m:sSub>
                            <m:sSubPr>
                              <m:ctrlPr>
                                <a:rPr lang="es-419" sz="1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1800" b="1" i="1" smtClean="0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sub>
                          </m:sSub>
                        </m:lim>
                      </m:limLow>
                    </m:oMath>
                  </m:oMathPara>
                </a14:m>
                <a:endParaRPr lang="es-419" sz="1800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72F02F44-7E3F-40DF-B06B-C2BB33F06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961" y="4777072"/>
                <a:ext cx="2449187" cy="596830"/>
              </a:xfrm>
              <a:prstGeom prst="rect">
                <a:avLst/>
              </a:prstGeom>
              <a:blipFill>
                <a:blip r:embed="rId11"/>
                <a:stretch>
                  <a:fillRect b="-3061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893C863-D5F1-4A15-9799-2C5CC809F9A2}"/>
                  </a:ext>
                </a:extLst>
              </p:cNvPr>
              <p:cNvSpPr txBox="1"/>
              <p:nvPr/>
            </p:nvSpPr>
            <p:spPr>
              <a:xfrm>
                <a:off x="8417575" y="4762709"/>
                <a:ext cx="2449187" cy="625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419" sz="180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419" sz="180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</m:t>
                              </m:r>
                            </m:e>
                          </m:groupChr>
                        </m:e>
                        <m:lim>
                          <m:sSub>
                            <m:sSubPr>
                              <m:ctrlPr>
                                <a:rPr lang="es-419" sz="1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18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</m:lim>
                      </m:limLow>
                    </m:oMath>
                  </m:oMathPara>
                </a14:m>
                <a:endParaRPr lang="es-419" sz="1800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893C863-D5F1-4A15-9799-2C5CC809F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575" y="4762709"/>
                <a:ext cx="2449187" cy="625556"/>
              </a:xfrm>
              <a:prstGeom prst="rect">
                <a:avLst/>
              </a:prstGeom>
              <a:blipFill>
                <a:blip r:embed="rId12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uiExpand="1" build="p"/>
      <p:bldP spid="5" grpId="0"/>
      <p:bldP spid="13" grpId="0"/>
      <p:bldP spid="14" grpId="0"/>
      <p:bldP spid="15" grpId="0" animBg="1"/>
      <p:bldP spid="16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redondeadas 8">
            <a:extLst>
              <a:ext uri="{FF2B5EF4-FFF2-40B4-BE49-F238E27FC236}">
                <a16:creationId xmlns:a16="http://schemas.microsoft.com/office/drawing/2014/main" id="{10DA0D87-1FCF-43AA-B359-6B7965BA1B59}"/>
              </a:ext>
            </a:extLst>
          </p:cNvPr>
          <p:cNvSpPr/>
          <p:nvPr/>
        </p:nvSpPr>
        <p:spPr>
          <a:xfrm flipV="1">
            <a:off x="7912325" y="5444537"/>
            <a:ext cx="3570513" cy="870680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479472" y="404112"/>
                <a:ext cx="7391400" cy="573677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b)</a:t>
                </a:r>
              </a:p>
              <a:p>
                <a:pPr algn="just">
                  <a:lnSpc>
                    <a:spcPct val="10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La solución de la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ecuación diferencial homogénea 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asociada a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1 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está dada por: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𝒉</m:t>
                          </m:r>
                        </m:sub>
                      </m:sSub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= </m:t>
                      </m:r>
                      <m:sSub>
                        <m:sSub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CR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.</m:t>
                      </m:r>
                      <m:sSup>
                        <m:sSupPr>
                          <m:ctrlPr>
                            <a:rPr lang="es-419" sz="24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  <m:r>
                        <a:rPr lang="es-419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+ </m:t>
                      </m:r>
                      <m:sSub>
                        <m:sSubPr>
                          <m:ctrlP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CR" sz="24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.</m:t>
                      </m:r>
                      <m:sSup>
                        <m:sSupPr>
                          <m:ctrlPr>
                            <a:rPr lang="es-419" sz="2400" b="1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400" b="1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419" sz="24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Se obtiene el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ecuación  característica</a:t>
                </a:r>
              </a:p>
              <a:p>
                <a:pPr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419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⇒</m:t>
                    </m:r>
                    <m:sSup>
                      <m:sSupPr>
                        <m:ctrlP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  <m:r>
                      <a:rPr lang="es-419" sz="2400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–</m:t>
                    </m:r>
                    <m:r>
                      <a:rPr lang="es-419" sz="2400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𝑚</m:t>
                    </m:r>
                    <m:r>
                      <a:rPr lang="es-419" sz="2400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−2     =0   </m:t>
                    </m:r>
                  </m:oMath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Así, la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ecuación diferencial homogénea 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es   </a:t>
                </a:r>
              </a:p>
              <a:p>
                <a:pPr algn="just">
                  <a:lnSpc>
                    <a:spcPct val="150000"/>
                  </a:lnSpc>
                </a:pPr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Obteniendo los valores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 dirty="0" smtClean="0">
                            <a:solidFill>
                              <a:schemeClr val="accent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 dirty="0" smtClean="0">
                            <a:solidFill>
                              <a:schemeClr val="accent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𝒂</m:t>
                        </m:r>
                      </m:e>
                      <m:sub>
                        <m:r>
                          <a:rPr lang="es-419" sz="2400" b="1" i="1" dirty="0" smtClean="0">
                            <a:solidFill>
                              <a:schemeClr val="accent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sub>
                    </m:sSub>
                    <m:r>
                      <a:rPr lang="es-419" sz="2400" b="1" i="1" dirty="0" smtClean="0">
                        <a:solidFill>
                          <a:schemeClr val="accent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=−</m:t>
                    </m:r>
                    <m:r>
                      <a:rPr lang="es-419" sz="2400" b="1" i="1" dirty="0" smtClean="0">
                        <a:solidFill>
                          <a:schemeClr val="accent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𝟏</m:t>
                    </m:r>
                    <m:r>
                      <a:rPr lang="es-419" sz="2400" b="1" i="1" dirty="0" smtClean="0">
                        <a:solidFill>
                          <a:schemeClr val="accent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</m:oMath>
                </a14:m>
                <a:r>
                  <a:rPr lang="es-419" sz="2400" b="1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  <a:ea typeface="Arial" charset="0"/>
                    <a:cs typeface="Arial" charset="0"/>
                  </a:rPr>
                  <a:t>  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y</a:t>
                </a:r>
                <a:r>
                  <a:rPr lang="es-419" sz="2400" b="1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  <a:ea typeface="Arial" charset="0"/>
                    <a:cs typeface="Arial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𝒂</m:t>
                        </m:r>
                      </m:e>
                      <m:sub>
                        <m:r>
                          <a:rPr lang="es-419" sz="2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</m:sub>
                    </m:sSub>
                    <m:r>
                      <a:rPr lang="es-419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=−</m:t>
                    </m:r>
                    <m:r>
                      <a:rPr lang="es-419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𝟐</m:t>
                    </m:r>
                  </m:oMath>
                </a14:m>
                <a:endParaRPr lang="x-none" sz="2400" b="1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479472" y="404112"/>
                <a:ext cx="7391400" cy="5736772"/>
              </a:xfrm>
              <a:blipFill>
                <a:blip r:embed="rId2"/>
                <a:stretch>
                  <a:fillRect l="-1320" t="-2232" r="-1238" b="-255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82674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2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𝒂</m:t>
                          </m:r>
                        </m:e>
                        <m:sub>
                          <m:r>
                            <a:rPr lang="es-419" sz="22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200" b="1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200" b="1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𝒂</m:t>
                          </m:r>
                        </m:e>
                        <m:sub>
                          <m:r>
                            <a:rPr lang="es-419" sz="2200" b="1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𝑮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200" b="1" i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82674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723330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1BA277E4-1AC2-4380-AEEF-45D8C5F90400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815860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sz="24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sub>
                    </m:sSub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sz="2400" b="1" i="0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s-419" sz="2400" b="1" i="0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𝐜𝐨𝐬</m:t>
                    </m:r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⁡(</m:t>
                    </m:r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𝟐</m:t>
                    </m:r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sz="24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sz="2400" b="1" dirty="0"/>
                  <a:t> </a:t>
                </a:r>
                <a:endParaRPr lang="es-419" sz="2800" b="1" dirty="0"/>
              </a:p>
              <a:p>
                <a:pPr algn="ctr"/>
                <a:endParaRPr lang="es-419" sz="2800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solución particular</a:t>
                </a:r>
              </a:p>
            </p:txBody>
          </p:sp>
        </mc:Choice>
        <mc:Fallback xmlns="">
          <p:sp>
            <p:nvSpPr>
              <p:cNvPr id="6" name="Rectángulo: esquinas diagonales redondeadas 8">
                <a:extLst>
                  <a:ext uri="{FF2B5EF4-FFF2-40B4-BE49-F238E27FC236}">
                    <a16:creationId xmlns:a16="http://schemas.microsoft.com/office/drawing/2014/main" id="{1BA277E4-1AC2-4380-AEEF-45D8C5F904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815860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6">
                <a:extLst>
                  <a:ext uri="{FF2B5EF4-FFF2-40B4-BE49-F238E27FC236}">
                    <a16:creationId xmlns:a16="http://schemas.microsoft.com/office/drawing/2014/main" id="{EC11C24F-3DB9-4422-879A-77AF32FCBE36}"/>
                  </a:ext>
                </a:extLst>
              </p:cNvPr>
              <p:cNvSpPr/>
              <p:nvPr/>
            </p:nvSpPr>
            <p:spPr>
              <a:xfrm>
                <a:off x="503368" y="4390323"/>
                <a:ext cx="3815860" cy="213220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8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8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419" sz="28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s-419" sz="2800" b="1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𝟑</m:t>
                        </m:r>
                      </m:sub>
                    </m:sSub>
                    <m:r>
                      <a:rPr lang="es-419" sz="2800" b="1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  <m:r>
                          <a:rPr lang="es-419" sz="2800" b="1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sup>
                    </m:sSup>
                  </m:oMath>
                </a14:m>
                <a:endParaRPr lang="es-419" sz="2800" b="1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soluciones de la homogénea</a:t>
                </a:r>
              </a:p>
            </p:txBody>
          </p:sp>
        </mc:Choice>
        <mc:Fallback xmlns="">
          <p:sp>
            <p:nvSpPr>
              <p:cNvPr id="7" name="Rectángulo: esquinas diagonales redondeadas 6">
                <a:extLst>
                  <a:ext uri="{FF2B5EF4-FFF2-40B4-BE49-F238E27FC236}">
                    <a16:creationId xmlns:a16="http://schemas.microsoft.com/office/drawing/2014/main" id="{EC11C24F-3DB9-4422-879A-77AF32FCBE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8" y="4390323"/>
                <a:ext cx="3815860" cy="213220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ipse 9">
            <a:extLst>
              <a:ext uri="{FF2B5EF4-FFF2-40B4-BE49-F238E27FC236}">
                <a16:creationId xmlns:a16="http://schemas.microsoft.com/office/drawing/2014/main" id="{012F0C00-12E7-4A77-98A9-1F56AE97EE23}"/>
              </a:ext>
            </a:extLst>
          </p:cNvPr>
          <p:cNvSpPr/>
          <p:nvPr/>
        </p:nvSpPr>
        <p:spPr>
          <a:xfrm>
            <a:off x="3719812" y="243259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: esquinas diagonales redondeadas 14">
                <a:extLst>
                  <a:ext uri="{FF2B5EF4-FFF2-40B4-BE49-F238E27FC236}">
                    <a16:creationId xmlns:a16="http://schemas.microsoft.com/office/drawing/2014/main" id="{2041B1B8-91C0-4A7A-A764-488B61F793B5}"/>
                  </a:ext>
                </a:extLst>
              </p:cNvPr>
              <p:cNvSpPr/>
              <p:nvPr/>
            </p:nvSpPr>
            <p:spPr>
              <a:xfrm>
                <a:off x="503368" y="4363150"/>
                <a:ext cx="3769692" cy="2159381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8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8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𝒆</m:t>
                          </m:r>
                        </m:e>
                        <m:sup>
                          <m: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800" b="1" i="1" dirty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419" sz="28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s-419" sz="2800" b="1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8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𝟑</m:t>
                        </m:r>
                      </m:sub>
                    </m:sSub>
                    <m:r>
                      <a:rPr lang="es-419" sz="2800" b="1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𝒆</m:t>
                        </m:r>
                      </m:e>
                      <m:sup>
                        <m: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  <m:r>
                          <a:rPr lang="es-419" sz="28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sup>
                    </m:sSup>
                  </m:oMath>
                </a14:m>
                <a:endParaRPr lang="es-419" sz="2800" b="1" dirty="0"/>
              </a:p>
              <a:p>
                <a:pPr algn="ctr"/>
                <a:r>
                  <a:rPr lang="es-419" sz="2000" dirty="0">
                    <a:solidFill>
                      <a:schemeClr val="tx2">
                        <a:lumMod val="50000"/>
                      </a:schemeClr>
                    </a:solidFill>
                  </a:rPr>
                  <a:t> soluciones de la homogénea</a:t>
                </a:r>
              </a:p>
            </p:txBody>
          </p:sp>
        </mc:Choice>
        <mc:Fallback xmlns="">
          <p:sp>
            <p:nvSpPr>
              <p:cNvPr id="15" name="Rectángulo: esquinas diagonales redondeadas 14">
                <a:extLst>
                  <a:ext uri="{FF2B5EF4-FFF2-40B4-BE49-F238E27FC236}">
                    <a16:creationId xmlns:a16="http://schemas.microsoft.com/office/drawing/2014/main" id="{2041B1B8-91C0-4A7A-A764-488B61F793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8" y="4363150"/>
                <a:ext cx="3769692" cy="2159381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6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46E088F9-E95D-4143-9CEE-F658AFC1695A}"/>
              </a:ext>
            </a:extLst>
          </p:cNvPr>
          <p:cNvSpPr/>
          <p:nvPr/>
        </p:nvSpPr>
        <p:spPr>
          <a:xfrm>
            <a:off x="3723330" y="4236091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168566E1-26B9-4BDE-A475-739A149069D0}"/>
                  </a:ext>
                </a:extLst>
              </p:cNvPr>
              <p:cNvSpPr txBox="1"/>
              <p:nvPr/>
            </p:nvSpPr>
            <p:spPr>
              <a:xfrm>
                <a:off x="6422780" y="3061478"/>
                <a:ext cx="1444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400" b="1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𝒎</m:t>
                      </m:r>
                      <m:r>
                        <a:rPr lang="es-419" sz="2400" b="1" i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168566E1-26B9-4BDE-A475-739A14906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780" y="3061478"/>
                <a:ext cx="1444283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E84C1E90-CA68-419A-AE96-98579A0556C9}"/>
                  </a:ext>
                </a:extLst>
              </p:cNvPr>
              <p:cNvSpPr txBox="1"/>
              <p:nvPr/>
            </p:nvSpPr>
            <p:spPr>
              <a:xfrm>
                <a:off x="7508258" y="3061478"/>
                <a:ext cx="1444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400" b="1" i="1" kern="12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𝒎</m:t>
                      </m:r>
                      <m:r>
                        <a:rPr lang="es-419" sz="2400" b="1" i="1" kern="12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E84C1E90-CA68-419A-AE96-98579A055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258" y="3061478"/>
                <a:ext cx="1444283" cy="46166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AA66311-AFE7-4913-9007-ACF759AA2F36}"/>
                  </a:ext>
                </a:extLst>
              </p:cNvPr>
              <p:cNvSpPr txBox="1"/>
              <p:nvPr/>
            </p:nvSpPr>
            <p:spPr>
              <a:xfrm>
                <a:off x="8590988" y="3061478"/>
                <a:ext cx="9952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kern="1200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AA66311-AFE7-4913-9007-ACF759AA2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988" y="3061478"/>
                <a:ext cx="99525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7B84A30-7647-491D-9E2D-E3AA837488D0}"/>
                  </a:ext>
                </a:extLst>
              </p:cNvPr>
              <p:cNvSpPr txBox="1"/>
              <p:nvPr/>
            </p:nvSpPr>
            <p:spPr>
              <a:xfrm>
                <a:off x="6928929" y="3424187"/>
                <a:ext cx="6749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 kern="12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7B84A30-7647-491D-9E2D-E3AA83748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929" y="3424187"/>
                <a:ext cx="67491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10EFEF-B585-4251-8FF3-F2237F1D30D7}"/>
                  </a:ext>
                </a:extLst>
              </p:cNvPr>
              <p:cNvSpPr txBox="1"/>
              <p:nvPr/>
            </p:nvSpPr>
            <p:spPr>
              <a:xfrm>
                <a:off x="7597395" y="3424187"/>
                <a:ext cx="6749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b="0" i="1" kern="120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10EFEF-B585-4251-8FF3-F2237F1D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395" y="3424187"/>
                <a:ext cx="674914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B236603-1F58-4AB4-A29C-096FDFFB3864}"/>
                  </a:ext>
                </a:extLst>
              </p:cNvPr>
              <p:cNvSpPr txBox="1"/>
              <p:nvPr/>
            </p:nvSpPr>
            <p:spPr>
              <a:xfrm>
                <a:off x="8484039" y="3401501"/>
                <a:ext cx="6749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b="0" i="1" kern="120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B236603-1F58-4AB4-A29C-096FDFFB3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039" y="3401501"/>
                <a:ext cx="67491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AA5999E2-854F-4C15-A12A-D5C78E9CB642}"/>
                  </a:ext>
                </a:extLst>
              </p:cNvPr>
              <p:cNvSpPr txBox="1"/>
              <p:nvPr/>
            </p:nvSpPr>
            <p:spPr>
              <a:xfrm>
                <a:off x="6081932" y="4710537"/>
                <a:ext cx="960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kern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AA5999E2-854F-4C15-A12A-D5C78E9CB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932" y="4710537"/>
                <a:ext cx="960120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F4DDBAF-CE65-4C6D-B205-68156BCBEAF8}"/>
                  </a:ext>
                </a:extLst>
              </p:cNvPr>
              <p:cNvSpPr txBox="1"/>
              <p:nvPr/>
            </p:nvSpPr>
            <p:spPr>
              <a:xfrm>
                <a:off x="6990517" y="4710537"/>
                <a:ext cx="11192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kern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F4DDBAF-CE65-4C6D-B205-68156BCBE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0517" y="4710537"/>
                <a:ext cx="1119260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9BE6C2A6-8217-40E8-A967-2595B8C42B46}"/>
                  </a:ext>
                </a:extLst>
              </p:cNvPr>
              <p:cNvSpPr txBox="1"/>
              <p:nvPr/>
            </p:nvSpPr>
            <p:spPr>
              <a:xfrm>
                <a:off x="8061715" y="4710537"/>
                <a:ext cx="118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i="1" kern="1200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kern="1200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kern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9BE6C2A6-8217-40E8-A967-2595B8C42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1715" y="4710537"/>
                <a:ext cx="1185075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BBA4241-3E12-4E94-A09B-342B3A504854}"/>
                  </a:ext>
                </a:extLst>
              </p:cNvPr>
              <p:cNvSpPr txBox="1"/>
              <p:nvPr/>
            </p:nvSpPr>
            <p:spPr>
              <a:xfrm>
                <a:off x="9147193" y="4710537"/>
                <a:ext cx="11192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CR" sz="2400" b="0" i="1" kern="1200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0</m:t>
                      </m:r>
                    </m:oMath>
                  </m:oMathPara>
                </a14:m>
                <a:endParaRPr lang="es-419" sz="2400" kern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BBA4241-3E12-4E94-A09B-342B3A504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7193" y="4710537"/>
                <a:ext cx="1119260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40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uiExpand="1" build="p"/>
      <p:bldP spid="15" grpId="0" animBg="1"/>
      <p:bldP spid="16" grpId="0"/>
      <p:bldP spid="17" grpId="0"/>
      <p:bldP spid="5" grpId="0"/>
      <p:bldP spid="18" grpId="0"/>
      <p:bldP spid="19" grpId="0"/>
      <p:bldP spid="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redondeadas 8">
            <a:extLst>
              <a:ext uri="{FF2B5EF4-FFF2-40B4-BE49-F238E27FC236}">
                <a16:creationId xmlns:a16="http://schemas.microsoft.com/office/drawing/2014/main" id="{10DA0D87-1FCF-43AA-B359-6B7965BA1B59}"/>
              </a:ext>
            </a:extLst>
          </p:cNvPr>
          <p:cNvSpPr/>
          <p:nvPr/>
        </p:nvSpPr>
        <p:spPr>
          <a:xfrm flipV="1">
            <a:off x="2642801" y="5416062"/>
            <a:ext cx="6541478" cy="874121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texto 1">
                <a:extLst>
                  <a:ext uri="{FF2B5EF4-FFF2-40B4-BE49-F238E27FC236}">
                    <a16:creationId xmlns:a16="http://schemas.microsoft.com/office/drawing/2014/main" id="{48115CE4-022C-4C0C-B2D3-2D913DB3C8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6317" y="4009292"/>
                <a:ext cx="10934446" cy="2280891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0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Sustituyendo en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: </a:t>
                </a:r>
                <a:endParaRPr lang="es-419" sz="2400" dirty="0"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4 </m:t>
                      </m:r>
                      <m:r>
                        <m:rPr>
                          <m:sty m:val="p"/>
                        </m:rPr>
                        <a:rPr lang="es-419" sz="24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d>
                        <m:dPr>
                          <m:ctrlPr>
                            <a:rPr lang="es-419" sz="2400" i="1" dirty="0" err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419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4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func>
                        <m:funcPr>
                          <m:ctrlP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40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  <m: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</m:t>
                      </m:r>
                      <m:func>
                        <m:funcPr>
                          <m:ctrlP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419" sz="240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  <m:r>
                                <a:rPr lang="es-419" sz="24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+ 2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0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d>
                        <m:dPr>
                          <m:ctrlPr>
                            <a:rPr lang="es-419" sz="2400" i="1" dirty="0" err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−2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cos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(2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 = 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𝐺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0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Finalmente</a:t>
                </a:r>
              </a:p>
              <a:p>
                <a:pPr algn="just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dirty="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</m:e>
                      </m:d>
                      <m:r>
                        <a:rPr lang="es-419" sz="2400" b="1" i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𝐬𝐞𝐧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𝟐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)−(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𝟔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𝒄𝒐𝒔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⁡(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𝟐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)=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𝑮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b="1" dirty="0">
                  <a:solidFill>
                    <a:schemeClr val="tx2">
                      <a:lumMod val="50000"/>
                    </a:schemeClr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Marcador de texto 1">
                <a:extLst>
                  <a:ext uri="{FF2B5EF4-FFF2-40B4-BE49-F238E27FC236}">
                    <a16:creationId xmlns:a16="http://schemas.microsoft.com/office/drawing/2014/main" id="{48115CE4-022C-4C0C-B2D3-2D913DB3C8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4009292"/>
                <a:ext cx="10934446" cy="2280891"/>
              </a:xfrm>
              <a:prstGeom prst="rect">
                <a:avLst/>
              </a:prstGeom>
              <a:blipFill>
                <a:blip r:embed="rId2"/>
                <a:stretch>
                  <a:fillRect l="-836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479472" y="347841"/>
                <a:ext cx="7391400" cy="3478571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b)</a:t>
                </a:r>
              </a:p>
              <a:p>
                <a:pPr algn="just">
                  <a:lnSpc>
                    <a:spcPct val="10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Considere la solución particular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419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cos</m:t>
                      </m:r>
                      <m:d>
                        <m:d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−2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C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sen</m:t>
                      </m:r>
                      <m:d>
                        <m:d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−4 </m:t>
                      </m:r>
                      <m:r>
                        <m:rPr>
                          <m:sty m:val="p"/>
                        </m:rPr>
                        <a:rPr lang="es-419" sz="2400" b="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es-419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en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−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4</m:t>
                      </m:r>
                      <m:r>
                        <a:rPr lang="es-419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b="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b="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cos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  <m:r>
                            <a:rPr lang="es-419" sz="2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Esta debe satisfacer la ED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1</a:t>
                </a: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479472" y="347841"/>
                <a:ext cx="7391400" cy="3478571"/>
              </a:xfrm>
              <a:blipFill>
                <a:blip r:embed="rId3"/>
                <a:stretch>
                  <a:fillRect l="-132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897083" cy="132202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200" b="1" i="1" dirty="0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n-US" sz="22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sSup>
                        <m:sSup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n-US" sz="22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n-US" sz="2200" b="1" i="1" dirty="0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d>
                        <m:dPr>
                          <m:ctrlP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200" b="1" i="1" dirty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𝑮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200" b="1" i="1" dirty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200" b="1" i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897083" cy="132202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 l="-938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871380" y="442800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0A4294FE-DACB-448A-9FD9-7DDC6464482B}"/>
                  </a:ext>
                </a:extLst>
              </p:cNvPr>
              <p:cNvSpPr/>
              <p:nvPr/>
            </p:nvSpPr>
            <p:spPr>
              <a:xfrm>
                <a:off x="457200" y="2504385"/>
                <a:ext cx="3897083" cy="132202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419" sz="28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800" i="1" dirty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 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cos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⁡(2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s-419" sz="2800" i="1" dirty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r>
                  <a:rPr lang="es-419" sz="2800" dirty="0"/>
                  <a:t> </a:t>
                </a:r>
              </a:p>
              <a:p>
                <a:pPr algn="ctr"/>
                <a:endParaRPr lang="es-419" sz="2800" dirty="0"/>
              </a:p>
              <a:p>
                <a:pPr algn="ctr"/>
                <a:r>
                  <a:rPr lang="es-419" sz="2000" b="1" dirty="0">
                    <a:solidFill>
                      <a:schemeClr val="tx2">
                        <a:lumMod val="50000"/>
                      </a:schemeClr>
                    </a:solidFill>
                  </a:rPr>
                  <a:t>solución particular</a:t>
                </a:r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0A4294FE-DACB-448A-9FD9-7DDC646448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04385"/>
                <a:ext cx="3897083" cy="132202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 b="-5530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ipse 8">
            <a:extLst>
              <a:ext uri="{FF2B5EF4-FFF2-40B4-BE49-F238E27FC236}">
                <a16:creationId xmlns:a16="http://schemas.microsoft.com/office/drawing/2014/main" id="{7CF73B51-3786-4014-943B-55594DA1A251}"/>
              </a:ext>
            </a:extLst>
          </p:cNvPr>
          <p:cNvSpPr/>
          <p:nvPr/>
        </p:nvSpPr>
        <p:spPr>
          <a:xfrm>
            <a:off x="3871380" y="2320707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3904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2322</TotalTime>
  <Words>486</Words>
  <Application>Microsoft Office PowerPoint</Application>
  <PresentationFormat>Panorámica</PresentationFormat>
  <Paragraphs>93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Ecuación diferencial de orden superior    M.Sc. Norberto Oviedo Ugalde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 Ugalde</cp:lastModifiedBy>
  <cp:revision>79</cp:revision>
  <dcterms:created xsi:type="dcterms:W3CDTF">2017-12-17T14:58:24Z</dcterms:created>
  <dcterms:modified xsi:type="dcterms:W3CDTF">2018-09-09T16:06:25Z</dcterms:modified>
</cp:coreProperties>
</file>