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26"/>
  </p:notesMasterIdLst>
  <p:handoutMasterIdLst>
    <p:handoutMasterId r:id="rId27"/>
  </p:handoutMasterIdLst>
  <p:sldIdLst>
    <p:sldId id="260" r:id="rId4"/>
    <p:sldId id="263" r:id="rId5"/>
    <p:sldId id="265" r:id="rId6"/>
    <p:sldId id="270" r:id="rId7"/>
    <p:sldId id="274" r:id="rId8"/>
    <p:sldId id="271" r:id="rId9"/>
    <p:sldId id="272" r:id="rId10"/>
    <p:sldId id="275" r:id="rId11"/>
    <p:sldId id="276" r:id="rId12"/>
    <p:sldId id="281" r:id="rId13"/>
    <p:sldId id="277" r:id="rId14"/>
    <p:sldId id="279" r:id="rId15"/>
    <p:sldId id="280" r:id="rId16"/>
    <p:sldId id="282" r:id="rId17"/>
    <p:sldId id="283" r:id="rId18"/>
    <p:sldId id="285" r:id="rId19"/>
    <p:sldId id="284" r:id="rId20"/>
    <p:sldId id="286" r:id="rId21"/>
    <p:sldId id="287" r:id="rId22"/>
    <p:sldId id="288" r:id="rId23"/>
    <p:sldId id="289" r:id="rId24"/>
    <p:sldId id="261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81618-BBD3-4EC9-A1D0-89F8464F011A}" v="83" dt="2018-08-29T14:24:37.849"/>
    <p1510:client id="{AA1079B6-BC53-4094-B61D-EDE68602B90E}" v="1" dt="2018-09-11T13:35:06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5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11/09/2018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487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8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28.png"/><Relationship Id="rId5" Type="http://schemas.openxmlformats.org/officeDocument/2006/relationships/image" Target="../media/image10.png"/><Relationship Id="rId10" Type="http://schemas.openxmlformats.org/officeDocument/2006/relationships/image" Target="../media/image27.png"/><Relationship Id="rId4" Type="http://schemas.openxmlformats.org/officeDocument/2006/relationships/image" Target="../media/image9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31.png"/><Relationship Id="rId12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28.png"/><Relationship Id="rId5" Type="http://schemas.openxmlformats.org/officeDocument/2006/relationships/image" Target="../media/image10.png"/><Relationship Id="rId10" Type="http://schemas.openxmlformats.org/officeDocument/2006/relationships/image" Target="../media/image27.png"/><Relationship Id="rId4" Type="http://schemas.openxmlformats.org/officeDocument/2006/relationships/image" Target="../media/image9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33.png"/><Relationship Id="rId3" Type="http://schemas.openxmlformats.org/officeDocument/2006/relationships/image" Target="../media/image35.png"/><Relationship Id="rId7" Type="http://schemas.openxmlformats.org/officeDocument/2006/relationships/image" Target="../media/image31.png"/><Relationship Id="rId12" Type="http://schemas.openxmlformats.org/officeDocument/2006/relationships/image" Target="../media/image3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28.png"/><Relationship Id="rId5" Type="http://schemas.openxmlformats.org/officeDocument/2006/relationships/image" Target="../media/image10.png"/><Relationship Id="rId15" Type="http://schemas.openxmlformats.org/officeDocument/2006/relationships/image" Target="../media/image37.png"/><Relationship Id="rId10" Type="http://schemas.openxmlformats.org/officeDocument/2006/relationships/image" Target="../media/image27.png"/><Relationship Id="rId4" Type="http://schemas.openxmlformats.org/officeDocument/2006/relationships/image" Target="../media/image9.png"/><Relationship Id="rId9" Type="http://schemas.openxmlformats.org/officeDocument/2006/relationships/image" Target="../media/image26.png"/><Relationship Id="rId1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4.png"/><Relationship Id="rId3" Type="http://schemas.openxmlformats.org/officeDocument/2006/relationships/image" Target="../media/image6.png"/><Relationship Id="rId7" Type="http://schemas.openxmlformats.org/officeDocument/2006/relationships/image" Target="../media/image46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png"/><Relationship Id="rId11" Type="http://schemas.openxmlformats.org/officeDocument/2006/relationships/image" Target="../media/image52.png"/><Relationship Id="rId5" Type="http://schemas.openxmlformats.org/officeDocument/2006/relationships/image" Target="../media/image41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38.png"/><Relationship Id="rId9" Type="http://schemas.openxmlformats.org/officeDocument/2006/relationships/image" Target="../media/image49.png"/><Relationship Id="rId14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5" Type="http://schemas.openxmlformats.org/officeDocument/2006/relationships/image" Target="../media/image61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.png"/><Relationship Id="rId7" Type="http://schemas.openxmlformats.org/officeDocument/2006/relationships/image" Target="../media/image62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4.png"/><Relationship Id="rId5" Type="http://schemas.openxmlformats.org/officeDocument/2006/relationships/image" Target="../media/image61.png"/><Relationship Id="rId10" Type="http://schemas.openxmlformats.org/officeDocument/2006/relationships/image" Target="../media/image67.png"/><Relationship Id="rId4" Type="http://schemas.openxmlformats.org/officeDocument/2006/relationships/image" Target="../media/image38.png"/><Relationship Id="rId9" Type="http://schemas.openxmlformats.org/officeDocument/2006/relationships/image" Target="../media/image6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0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r>
              <a:rPr lang="es-ES_tradnl" dirty="0"/>
              <a:t>Ecuación diferencial de Euler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 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500" b="1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e>
                      </m:d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𝟓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5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𝟓</m:t>
                      </m:r>
                      <m:sSup>
                        <m:sSupPr>
                          <m:ctrlP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se tiene: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3268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500" b="0" dirty="0">
                  <a:solidFill>
                    <a:srgbClr val="3268FF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  <a:blipFill>
                <a:blip r:embed="rId8"/>
                <a:stretch>
                  <a:fillRect l="-92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1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∙5 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se tiene: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3268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500" b="0" dirty="0">
                  <a:solidFill>
                    <a:srgbClr val="3268FF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  <a:blipFill>
                <a:blip r:embed="rId8"/>
                <a:stretch>
                  <a:fillRect l="-92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/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b="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</m:e>
                    </m:d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∙5 </m:t>
                    </m:r>
                    <m:sSup>
                      <m:sSup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]</m:t>
                    </m:r>
                  </m:oMath>
                </a14:m>
                <a:endParaRPr lang="es-419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blipFill>
                <a:blip r:embed="rId9"/>
                <a:stretch>
                  <a:fillRect l="-1968" t="-10256" b="-3076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/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−15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/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5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∙5 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se tiene: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3268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500" b="0" dirty="0">
                  <a:solidFill>
                    <a:srgbClr val="3268FF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  <a:blipFill>
                <a:blip r:embed="rId8"/>
                <a:stretch>
                  <a:fillRect l="-92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/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b="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</m:e>
                    </m:d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∙5 </m:t>
                    </m:r>
                    <m:sSup>
                      <m:sSup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]</m:t>
                    </m:r>
                  </m:oMath>
                </a14:m>
                <a:endParaRPr lang="es-419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blipFill>
                <a:blip r:embed="rId9"/>
                <a:stretch>
                  <a:fillRect l="-1968" t="-10256" b="-3076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/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−15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/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8E95888-3A65-4CB1-A212-58FECB69AA90}"/>
                  </a:ext>
                </a:extLst>
              </p:cNvPr>
              <p:cNvSpPr txBox="1"/>
              <p:nvPr/>
            </p:nvSpPr>
            <p:spPr>
              <a:xfrm>
                <a:off x="7188591" y="5255846"/>
                <a:ext cx="18233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5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s-419" sz="25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5 </m:t>
                          </m:r>
                          <m:sSup>
                            <m:sSupPr>
                              <m:ctrlP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8E95888-3A65-4CB1-A212-58FECB69A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91" y="5255846"/>
                <a:ext cx="1823314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B9288CA-57BD-4569-A397-E9991AFF2D7A}"/>
                  </a:ext>
                </a:extLst>
              </p:cNvPr>
              <p:cNvSpPr txBox="1"/>
              <p:nvPr/>
            </p:nvSpPr>
            <p:spPr>
              <a:xfrm>
                <a:off x="8944640" y="5259205"/>
                <a:ext cx="158496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+100 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B9288CA-57BD-4569-A397-E9991AFF2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4640" y="5259205"/>
                <a:ext cx="1584961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34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diagonales redondeadas 8">
            <a:extLst>
              <a:ext uri="{FF2B5EF4-FFF2-40B4-BE49-F238E27FC236}">
                <a16:creationId xmlns:a16="http://schemas.microsoft.com/office/drawing/2014/main" id="{B54D8A8F-7BA9-489D-854F-AAA5564561E7}"/>
              </a:ext>
            </a:extLst>
          </p:cNvPr>
          <p:cNvSpPr/>
          <p:nvPr/>
        </p:nvSpPr>
        <p:spPr>
          <a:xfrm>
            <a:off x="794580" y="5822212"/>
            <a:ext cx="5507746" cy="754192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CR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12DB9065-E3EF-4CED-AC3F-AC9E82750330}"/>
              </a:ext>
            </a:extLst>
          </p:cNvPr>
          <p:cNvSpPr/>
          <p:nvPr/>
        </p:nvSpPr>
        <p:spPr>
          <a:xfrm>
            <a:off x="6115943" y="559820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B05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∙5 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se tiene: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500" i="1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3268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500" b="0" dirty="0">
                  <a:solidFill>
                    <a:srgbClr val="3268FF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40D7CB9F-BA35-4672-92CE-09C59DE7B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82" y="4281720"/>
                <a:ext cx="11266713" cy="2694794"/>
              </a:xfrm>
              <a:prstGeom prst="rect">
                <a:avLst/>
              </a:prstGeom>
              <a:blipFill>
                <a:blip r:embed="rId8"/>
                <a:stretch>
                  <a:fillRect l="-92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/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b="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−5</m:t>
                        </m:r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5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𝑧</m:t>
                            </m:r>
                          </m:sup>
                        </m:sSup>
                      </m:e>
                    </m:d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∙5 </m:t>
                    </m:r>
                    <m:sSup>
                      <m:sSupPr>
                        <m:ctrlP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r>
                          <a:rPr lang="es-419" sz="25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]</m:t>
                    </m:r>
                  </m:oMath>
                </a14:m>
                <a:endParaRPr lang="es-419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4BC8665-C321-45F0-8D76-FF02EFA8B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702" y="5259205"/>
                <a:ext cx="4955191" cy="477054"/>
              </a:xfrm>
              <a:prstGeom prst="rect">
                <a:avLst/>
              </a:prstGeom>
              <a:blipFill>
                <a:blip r:embed="rId9"/>
                <a:stretch>
                  <a:fillRect l="-1968" t="-10256" b="-3076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/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−15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F3E1530-22CF-4CE6-8500-0BCC9195F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59205"/>
                <a:ext cx="956603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/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FA03D4A-5C81-4542-AAE0-4C8585EBC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11" y="5259205"/>
                <a:ext cx="703384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8E95888-3A65-4CB1-A212-58FECB69AA90}"/>
                  </a:ext>
                </a:extLst>
              </p:cNvPr>
              <p:cNvSpPr txBox="1"/>
              <p:nvPr/>
            </p:nvSpPr>
            <p:spPr>
              <a:xfrm>
                <a:off x="7188591" y="5255846"/>
                <a:ext cx="18233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5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s-419" sz="25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5 </m:t>
                          </m:r>
                          <m:sSup>
                            <m:sSupPr>
                              <m:ctrlP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8E95888-3A65-4CB1-A212-58FECB69A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91" y="5255846"/>
                <a:ext cx="1823314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B9288CA-57BD-4569-A397-E9991AFF2D7A}"/>
                  </a:ext>
                </a:extLst>
              </p:cNvPr>
              <p:cNvSpPr txBox="1"/>
              <p:nvPr/>
            </p:nvSpPr>
            <p:spPr>
              <a:xfrm>
                <a:off x="8944640" y="5259205"/>
                <a:ext cx="158496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+100 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B9288CA-57BD-4569-A397-E9991AFF2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4640" y="5259205"/>
                <a:ext cx="1584961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3569B4E-7FD7-474B-BB45-B85A5D276FBF}"/>
                  </a:ext>
                </a:extLst>
              </p:cNvPr>
              <p:cNvSpPr txBox="1"/>
              <p:nvPr/>
            </p:nvSpPr>
            <p:spPr>
              <a:xfrm>
                <a:off x="10467380" y="5132416"/>
                <a:ext cx="116762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+4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3569B4E-7FD7-474B-BB45-B85A5D276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380" y="5132416"/>
                <a:ext cx="1167622" cy="6694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A6C9A39-0C56-41E8-9C64-0E9C05A8AC00}"/>
                  </a:ext>
                </a:extLst>
              </p:cNvPr>
              <p:cNvSpPr txBox="1"/>
              <p:nvPr/>
            </p:nvSpPr>
            <p:spPr>
              <a:xfrm>
                <a:off x="75028" y="5795059"/>
                <a:ext cx="6499273" cy="88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5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endParaRPr lang="es-419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A6C9A39-0C56-41E8-9C64-0E9C05A8A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8" y="5795059"/>
                <a:ext cx="6499273" cy="8848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2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6237517" y="1959346"/>
            <a:ext cx="5954483" cy="1747184"/>
          </a:xfrm>
        </p:spPr>
        <p:txBody>
          <a:bodyPr numCol="1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La ecuación auxiliar de la ED homogénea de </a:t>
            </a:r>
            <a:r>
              <a:rPr lang="es-419" sz="2400" b="1" dirty="0">
                <a:latin typeface="Arial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 es: </a:t>
            </a:r>
          </a:p>
          <a:p>
            <a:pPr algn="just">
              <a:lnSpc>
                <a:spcPct val="150000"/>
              </a:lnSpc>
            </a:pPr>
            <a:endParaRPr lang="es-419" sz="2400" b="0" i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6237517" y="1959346"/>
            <a:ext cx="5954483" cy="1747184"/>
          </a:xfrm>
        </p:spPr>
        <p:txBody>
          <a:bodyPr numCol="1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La ecuación auxiliar de la ED homogénea de </a:t>
            </a:r>
            <a:r>
              <a:rPr lang="es-419" sz="2400" b="1" dirty="0">
                <a:latin typeface="Arial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 es: </a:t>
            </a:r>
          </a:p>
          <a:p>
            <a:pPr algn="just">
              <a:lnSpc>
                <a:spcPct val="150000"/>
              </a:lnSpc>
            </a:pPr>
            <a:endParaRPr lang="es-419" sz="2400" b="0" i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0F9C6BE-C24F-43B7-924B-289A28874DF9}"/>
                  </a:ext>
                </a:extLst>
              </p:cNvPr>
              <p:cNvSpPr txBox="1"/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25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500" i="1" kern="12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0F9C6BE-C24F-43B7-924B-289A28874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2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6237517" y="1959346"/>
            <a:ext cx="5954483" cy="1747184"/>
          </a:xfrm>
        </p:spPr>
        <p:txBody>
          <a:bodyPr numCol="1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La ecuación auxiliar de la ED homogénea de </a:t>
            </a:r>
            <a:r>
              <a:rPr lang="es-419" sz="2400" b="1" dirty="0">
                <a:latin typeface="Arial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 es: </a:t>
            </a:r>
          </a:p>
          <a:p>
            <a:pPr algn="just">
              <a:lnSpc>
                <a:spcPct val="150000"/>
              </a:lnSpc>
            </a:pPr>
            <a:endParaRPr lang="es-419" sz="2400" b="0" i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/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25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/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𝑚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/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i="1" kern="120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=2</m:t>
                      </m:r>
                    </m:oMath>
                  </m:oMathPara>
                </a14:m>
                <a:endParaRPr lang="es-419" sz="2400" kern="1200" dirty="0">
                  <a:latin typeface="Arial" panose="020B0604020202020204" pitchFamily="34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ctr"/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raíz doble</a:t>
                </a: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blipFill>
                <a:blip r:embed="rId6"/>
                <a:stretch>
                  <a:fillRect b="-1691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/>
              <p:nvPr/>
            </p:nvSpPr>
            <p:spPr>
              <a:xfrm>
                <a:off x="530556" y="3283385"/>
                <a:ext cx="6096000" cy="22267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Así: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419" sz="2500" i="1" kern="1200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b="0" i="1" kern="1200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r>
                      <a:rPr lang="es-419" sz="2500" i="1" kern="120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i="1" kern="120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i="1" kern="120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56" y="3283385"/>
                <a:ext cx="6096000" cy="2226700"/>
              </a:xfrm>
              <a:prstGeom prst="rect">
                <a:avLst/>
              </a:prstGeom>
              <a:blipFill>
                <a:blip r:embed="rId7"/>
                <a:stretch>
                  <a:fillRect l="-1600" b="-1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0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6237517" y="1959346"/>
            <a:ext cx="5954483" cy="1747184"/>
          </a:xfrm>
        </p:spPr>
        <p:txBody>
          <a:bodyPr numCol="1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La ecuación auxiliar de la ED homogénea de </a:t>
            </a:r>
            <a:r>
              <a:rPr lang="es-419" sz="2400" b="1" dirty="0">
                <a:latin typeface="Arial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 es: </a:t>
            </a:r>
          </a:p>
          <a:p>
            <a:pPr algn="just">
              <a:lnSpc>
                <a:spcPct val="150000"/>
              </a:lnSpc>
            </a:pPr>
            <a:endParaRPr lang="es-419" sz="2400" b="0" i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/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25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/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𝑚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/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=2</m:t>
                      </m:r>
                    </m:oMath>
                  </m:oMathPara>
                </a14:m>
                <a:endParaRPr lang="es-419" sz="2400" kern="1200" dirty="0">
                  <a:latin typeface="Arial" panose="020B0604020202020204" pitchFamily="34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ctr"/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raíz doble</a:t>
                </a: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blipFill>
                <a:blip r:embed="rId6"/>
                <a:stretch>
                  <a:fillRect b="-1691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/>
              <p:nvPr/>
            </p:nvSpPr>
            <p:spPr>
              <a:xfrm>
                <a:off x="530556" y="3283385"/>
                <a:ext cx="6096000" cy="22267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Así: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sSup>
                      <m:sSup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56" y="3283385"/>
                <a:ext cx="6096000" cy="2226700"/>
              </a:xfrm>
              <a:prstGeom prst="rect">
                <a:avLst/>
              </a:prstGeom>
              <a:blipFill>
                <a:blip r:embed="rId7"/>
                <a:stretch>
                  <a:fillRect l="-1600" b="-1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61B09585-1554-40A9-9F8D-BE826D20D05E}"/>
                  </a:ext>
                </a:extLst>
              </p:cNvPr>
              <p:cNvSpPr txBox="1"/>
              <p:nvPr/>
            </p:nvSpPr>
            <p:spPr>
              <a:xfrm>
                <a:off x="4403525" y="4741689"/>
                <a:ext cx="267286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61B09585-1554-40A9-9F8D-BE826D20D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25" y="4741689"/>
                <a:ext cx="2672862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324AA8C-872C-481F-92CB-C5A851634C25}"/>
                  </a:ext>
                </a:extLst>
              </p:cNvPr>
              <p:cNvSpPr txBox="1"/>
              <p:nvPr/>
            </p:nvSpPr>
            <p:spPr>
              <a:xfrm>
                <a:off x="1386809" y="5000292"/>
                <a:ext cx="17996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324AA8C-872C-481F-92CB-C5A851634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09" y="5000292"/>
                <a:ext cx="1799657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76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6237517" y="1959346"/>
            <a:ext cx="5954483" cy="1747184"/>
          </a:xfrm>
        </p:spPr>
        <p:txBody>
          <a:bodyPr numCol="1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La ecuación auxiliar de la ED homogénea de </a:t>
            </a:r>
            <a:r>
              <a:rPr lang="es-419" sz="2400" b="1" dirty="0">
                <a:latin typeface="Arial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es-419" sz="2400" dirty="0">
                <a:latin typeface="Arial" charset="0"/>
                <a:ea typeface="Cambria Math" panose="02040503050406030204" pitchFamily="18" charset="0"/>
                <a:cs typeface="Arial" charset="0"/>
              </a:rPr>
              <a:t> es: </a:t>
            </a:r>
          </a:p>
          <a:p>
            <a:pPr algn="just">
              <a:lnSpc>
                <a:spcPct val="150000"/>
              </a:lnSpc>
            </a:pPr>
            <a:endParaRPr lang="es-419" sz="2400" b="0" i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/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25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100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C479585-83ED-47E4-8307-03E14A88E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893" y="2649673"/>
                <a:ext cx="4416582" cy="66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/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𝑚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kern="120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30B454-9FE2-47A4-84E7-8315A65B7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62" y="3204207"/>
                <a:ext cx="4416582" cy="6694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/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=2</m:t>
                      </m:r>
                    </m:oMath>
                  </m:oMathPara>
                </a14:m>
                <a:endParaRPr lang="es-419" sz="2400" kern="1200" dirty="0">
                  <a:latin typeface="Arial" panose="020B0604020202020204" pitchFamily="34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ctr"/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raíz doble</a:t>
                </a: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B4404E-56B4-4357-BA09-26D663A0C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204" y="3328410"/>
                <a:ext cx="2380610" cy="830997"/>
              </a:xfrm>
              <a:prstGeom prst="rect">
                <a:avLst/>
              </a:prstGeom>
              <a:blipFill>
                <a:blip r:embed="rId7"/>
                <a:stretch>
                  <a:fillRect b="-1691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/>
              <p:nvPr/>
            </p:nvSpPr>
            <p:spPr>
              <a:xfrm>
                <a:off x="530556" y="3283385"/>
                <a:ext cx="6096000" cy="22938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Así: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𝑐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sSup>
                      <m:sSup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𝑧</m:t>
                    </m:r>
                    <m:r>
                      <a:rPr lang="es-419" sz="25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)=</m:t>
                    </m:r>
                  </m:oMath>
                </a14:m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54941008-733E-49F9-B4E2-9EC87FF95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56" y="3283385"/>
                <a:ext cx="6096000" cy="2293833"/>
              </a:xfrm>
              <a:prstGeom prst="rect">
                <a:avLst/>
              </a:prstGeom>
              <a:blipFill>
                <a:blip r:embed="rId8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092E9B0-6756-4FB8-A652-2A4BA552BA6F}"/>
                  </a:ext>
                </a:extLst>
              </p:cNvPr>
              <p:cNvSpPr txBox="1"/>
              <p:nvPr/>
            </p:nvSpPr>
            <p:spPr>
              <a:xfrm>
                <a:off x="1386809" y="5000292"/>
                <a:ext cx="17996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092E9B0-6756-4FB8-A652-2A4BA552B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09" y="5000292"/>
                <a:ext cx="1799657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E33711D-4314-4ED2-BD3C-655A331E631A}"/>
                  </a:ext>
                </a:extLst>
              </p:cNvPr>
              <p:cNvSpPr txBox="1"/>
              <p:nvPr/>
            </p:nvSpPr>
            <p:spPr>
              <a:xfrm>
                <a:off x="2648076" y="5016182"/>
                <a:ext cx="2578210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SupPr>
                        <m:e>
                          <m:r>
                            <a:rPr lang="es-419" sz="250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</m:t>
                          </m:r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𝑝</m:t>
                          </m:r>
                        </m:sub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E33711D-4314-4ED2-BD3C-655A331E6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076" y="5016182"/>
                <a:ext cx="2578210" cy="506742"/>
              </a:xfrm>
              <a:prstGeom prst="rect">
                <a:avLst/>
              </a:prstGeom>
              <a:blipFill>
                <a:blip r:embed="rId10"/>
                <a:stretch>
                  <a:fillRect b="-72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27FF9C6-0640-4EB5-BD71-62CBD05BC00A}"/>
                  </a:ext>
                </a:extLst>
              </p:cNvPr>
              <p:cNvSpPr txBox="1"/>
              <p:nvPr/>
            </p:nvSpPr>
            <p:spPr>
              <a:xfrm>
                <a:off x="2771691" y="5635380"/>
                <a:ext cx="3004457" cy="713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SupPr>
                        <m:e>
                          <m:r>
                            <a:rPr lang="es-419" sz="2500" i="1" kern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</m:t>
                          </m:r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𝑝</m:t>
                          </m:r>
                        </m:sub>
                        <m:sup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kern="1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27FF9C6-0640-4EB5-BD71-62CBD05BC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691" y="5635380"/>
                <a:ext cx="3004457" cy="713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1EA0BAA6-4F0C-4D3C-BFEA-31D8C0B624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65437" y="4357294"/>
                <a:ext cx="6435158" cy="1361885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C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,</m:t>
                    </m:r>
                  </m:oMath>
                </a14:m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′′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2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y resolviendo el sistema de ecuaciones asociado, se obtiene: </a:t>
                </a:r>
              </a:p>
            </p:txBody>
          </p:sp>
        </mc:Choice>
        <mc:Fallback xmlns="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1EA0BAA6-4F0C-4D3C-BFEA-31D8C0B62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37" y="4357294"/>
                <a:ext cx="6435158" cy="1361885"/>
              </a:xfrm>
              <a:prstGeom prst="rect">
                <a:avLst/>
              </a:prstGeom>
              <a:blipFill>
                <a:blip r:embed="rId12"/>
                <a:stretch>
                  <a:fillRect l="-1517" r="-1517" b="-403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5D9F814-DABB-44AF-AA7B-DFA19DFEDD4B}"/>
                  </a:ext>
                </a:extLst>
              </p:cNvPr>
              <p:cNvSpPr txBox="1"/>
              <p:nvPr/>
            </p:nvSpPr>
            <p:spPr>
              <a:xfrm>
                <a:off x="4740806" y="5656461"/>
                <a:ext cx="257821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r>
                        <a:rPr lang="es-419" sz="25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5D9F814-DABB-44AF-AA7B-DFA19DFED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806" y="5656461"/>
                <a:ext cx="2578210" cy="8150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1EF13F4-EF19-4829-8B74-C72104F41D06}"/>
                  </a:ext>
                </a:extLst>
              </p:cNvPr>
              <p:cNvSpPr txBox="1"/>
              <p:nvPr/>
            </p:nvSpPr>
            <p:spPr>
              <a:xfrm>
                <a:off x="6566258" y="5656461"/>
                <a:ext cx="257821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</m:t>
                      </m:r>
                      <m:r>
                        <a:rPr lang="es-419" sz="25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5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1EF13F4-EF19-4829-8B74-C72104F41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58" y="5656461"/>
                <a:ext cx="2578210" cy="81509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12981D3-415C-48C3-AA2F-7BEACE3AF4FA}"/>
                  </a:ext>
                </a:extLst>
              </p:cNvPr>
              <p:cNvSpPr txBox="1"/>
              <p:nvPr/>
            </p:nvSpPr>
            <p:spPr>
              <a:xfrm>
                <a:off x="8343879" y="5630550"/>
                <a:ext cx="3415961" cy="83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b>
                        <m:sSub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d>
                        <m:d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5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5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num>
                        <m:den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12981D3-415C-48C3-AA2F-7BEACE3A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79" y="5630550"/>
                <a:ext cx="3415961" cy="8305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5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627061" y="2205550"/>
                <a:ext cx="5120537" cy="2331300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la solución general es: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d>
                      <m:d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627061" y="2205550"/>
                <a:ext cx="5120537" cy="2331300"/>
              </a:xfrm>
              <a:blipFill>
                <a:blip r:embed="rId2"/>
                <a:stretch>
                  <a:fillRect l="-178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/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sSub>
                        <m:sSubPr>
                          <m:ctrlP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ipse 26">
            <a:extLst>
              <a:ext uri="{FF2B5EF4-FFF2-40B4-BE49-F238E27FC236}">
                <a16:creationId xmlns:a16="http://schemas.microsoft.com/office/drawing/2014/main" id="{147BBE91-CEA4-46F3-B0E2-AAD04CE0E271}"/>
              </a:ext>
            </a:extLst>
          </p:cNvPr>
          <p:cNvSpPr/>
          <p:nvPr/>
        </p:nvSpPr>
        <p:spPr>
          <a:xfrm>
            <a:off x="3524824" y="296399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/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ipse 28">
            <a:extLst>
              <a:ext uri="{FF2B5EF4-FFF2-40B4-BE49-F238E27FC236}">
                <a16:creationId xmlns:a16="http://schemas.microsoft.com/office/drawing/2014/main" id="{A105260F-4FB5-4837-AE88-56EE2C68894D}"/>
              </a:ext>
            </a:extLst>
          </p:cNvPr>
          <p:cNvSpPr/>
          <p:nvPr/>
        </p:nvSpPr>
        <p:spPr>
          <a:xfrm>
            <a:off x="3524824" y="433853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520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094B7BB8-C08E-484B-AB7A-1BF078D5EEFD}"/>
              </a:ext>
            </a:extLst>
          </p:cNvPr>
          <p:cNvSpPr/>
          <p:nvPr/>
        </p:nvSpPr>
        <p:spPr>
          <a:xfrm>
            <a:off x="690900" y="2258230"/>
            <a:ext cx="10810198" cy="1525761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531" y="843905"/>
                <a:ext cx="11310937" cy="5514691"/>
              </a:xfrm>
            </p:spPr>
            <p:txBody>
              <a:bodyPr numCol="1"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C</a:t>
                </a:r>
                <a:r>
                  <a:rPr lang="es-CR" dirty="0" err="1">
                    <a:latin typeface="Arial" charset="0"/>
                    <a:ea typeface="Arial" charset="0"/>
                    <a:cs typeface="Arial" charset="0"/>
                  </a:rPr>
                  <a:t>onsidere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la ecuación diferencial </a:t>
                </a:r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514350" indent="-514350" algn="just">
                  <a:buAutoNum type="alphaLcParenR"/>
                </a:pP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Utilice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cambio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de variable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adecuado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para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convertir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en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una ED de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coeficientes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constantes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.</a:t>
                </a:r>
              </a:p>
              <a:p>
                <a:pPr algn="just"/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b)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Resuelva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ED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obtenida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en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a) para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obtener</a:t>
                </a:r>
                <a:r>
                  <a:rPr lang="en-US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dirty="0" err="1">
                    <a:latin typeface="Arial" charset="0"/>
                    <a:ea typeface="Arial" charset="0"/>
                    <a:cs typeface="Arial" charset="0"/>
                  </a:rPr>
                  <a:t>soluci</a:t>
                </a:r>
                <a:r>
                  <a:rPr lang="es-CR" dirty="0" err="1">
                    <a:latin typeface="Arial" charset="0"/>
                    <a:ea typeface="Arial" charset="0"/>
                    <a:cs typeface="Arial" charset="0"/>
                  </a:rPr>
                  <a:t>ón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general de 1.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531" y="843905"/>
                <a:ext cx="11310937" cy="5514691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1216600" y="268365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627061" y="2149278"/>
                <a:ext cx="5120537" cy="2331300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la solución general es: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d>
                      <m:d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</a:p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400" dirty="0">
                  <a:solidFill>
                    <a:srgbClr val="00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627061" y="2149278"/>
                <a:ext cx="5120537" cy="2331300"/>
              </a:xfrm>
              <a:blipFill>
                <a:blip r:embed="rId2"/>
                <a:stretch>
                  <a:fillRect l="-178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/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sSub>
                        <m:sSub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ipse 26">
            <a:extLst>
              <a:ext uri="{FF2B5EF4-FFF2-40B4-BE49-F238E27FC236}">
                <a16:creationId xmlns:a16="http://schemas.microsoft.com/office/drawing/2014/main" id="{147BBE91-CEA4-46F3-B0E2-AAD04CE0E271}"/>
              </a:ext>
            </a:extLst>
          </p:cNvPr>
          <p:cNvSpPr/>
          <p:nvPr/>
        </p:nvSpPr>
        <p:spPr>
          <a:xfrm>
            <a:off x="3524824" y="296399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/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ipse 28">
            <a:extLst>
              <a:ext uri="{FF2B5EF4-FFF2-40B4-BE49-F238E27FC236}">
                <a16:creationId xmlns:a16="http://schemas.microsoft.com/office/drawing/2014/main" id="{A105260F-4FB5-4837-AE88-56EE2C68894D}"/>
              </a:ext>
            </a:extLst>
          </p:cNvPr>
          <p:cNvSpPr/>
          <p:nvPr/>
        </p:nvSpPr>
        <p:spPr>
          <a:xfrm>
            <a:off x="3524824" y="433853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34A988E-F082-4518-8A05-5D3F8D25A63E}"/>
                  </a:ext>
                </a:extLst>
              </p:cNvPr>
              <p:cNvSpPr txBox="1"/>
              <p:nvPr/>
            </p:nvSpPr>
            <p:spPr>
              <a:xfrm>
                <a:off x="7527729" y="3770559"/>
                <a:ext cx="23477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𝑐</m:t>
                          </m:r>
                        </m:e>
                        <m:sub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𝑐</m:t>
                          </m:r>
                        </m:e>
                        <m:sub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𝑧</m:t>
                      </m:r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34A988E-F082-4518-8A05-5D3F8D25A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729" y="3770559"/>
                <a:ext cx="2347792" cy="470000"/>
              </a:xfrm>
              <a:prstGeom prst="rect">
                <a:avLst/>
              </a:prstGeom>
              <a:blipFill>
                <a:blip r:embed="rId7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: esquinas diagonales redondeadas 8">
            <a:extLst>
              <a:ext uri="{FF2B5EF4-FFF2-40B4-BE49-F238E27FC236}">
                <a16:creationId xmlns:a16="http://schemas.microsoft.com/office/drawing/2014/main" id="{6A47D0C3-2A95-4662-9D36-076E4424105D}"/>
              </a:ext>
            </a:extLst>
          </p:cNvPr>
          <p:cNvSpPr/>
          <p:nvPr/>
        </p:nvSpPr>
        <p:spPr>
          <a:xfrm>
            <a:off x="4529798" y="5175679"/>
            <a:ext cx="7120672" cy="1080016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627061" y="2149278"/>
                <a:ext cx="5120537" cy="2331300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la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general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es: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d>
                      <m:d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h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s-419" sz="2400" dirty="0">
                    <a:solidFill>
                      <a:srgbClr val="7030A0"/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</m:oMath>
                  </m:oMathPara>
                </a14:m>
                <a:endParaRPr lang="es-419" sz="24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627061" y="2149278"/>
                <a:ext cx="5120537" cy="2331300"/>
              </a:xfrm>
              <a:blipFill>
                <a:blip r:embed="rId2"/>
                <a:stretch>
                  <a:fillRect l="-178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260B64F5-D9FE-4FD9-9EF5-D15504B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761E907F-349F-4DFD-9823-E627FF076D4B}"/>
              </a:ext>
            </a:extLst>
          </p:cNvPr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/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𝟐𝟓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Rectángulo: esquinas diagonales redondeadas 8">
                <a:extLst>
                  <a:ext uri="{FF2B5EF4-FFF2-40B4-BE49-F238E27FC236}">
                    <a16:creationId xmlns:a16="http://schemas.microsoft.com/office/drawing/2014/main" id="{33FDE540-D0DF-46BC-B55E-92B98F611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1997521"/>
                <a:ext cx="5507746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>
            <a:extLst>
              <a:ext uri="{FF2B5EF4-FFF2-40B4-BE49-F238E27FC236}">
                <a16:creationId xmlns:a16="http://schemas.microsoft.com/office/drawing/2014/main" id="{7C8A3867-CD60-4CCF-AEF6-42DDC616F6F4}"/>
              </a:ext>
            </a:extLst>
          </p:cNvPr>
          <p:cNvSpPr/>
          <p:nvPr/>
        </p:nvSpPr>
        <p:spPr>
          <a:xfrm>
            <a:off x="5564941" y="16757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Marcador de texto 1">
            <a:extLst>
              <a:ext uri="{FF2B5EF4-FFF2-40B4-BE49-F238E27FC236}">
                <a16:creationId xmlns:a16="http://schemas.microsoft.com/office/drawing/2014/main" id="{9628EF51-EC13-4D99-A002-E2F1BB1A7436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b)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/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sSub>
                        <m:sSub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𝒛</m:t>
                      </m:r>
                      <m:r>
                        <a:rPr lang="es-419" sz="2400" b="1" i="1" kern="120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Rectángulo: esquinas diagonales redondeadas 8">
                <a:extLst>
                  <a:ext uri="{FF2B5EF4-FFF2-40B4-BE49-F238E27FC236}">
                    <a16:creationId xmlns:a16="http://schemas.microsoft.com/office/drawing/2014/main" id="{A27A27D7-44DC-433D-B1E6-6C56D7B39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2" y="3311925"/>
                <a:ext cx="3490002" cy="9427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ipse 26">
            <a:extLst>
              <a:ext uri="{FF2B5EF4-FFF2-40B4-BE49-F238E27FC236}">
                <a16:creationId xmlns:a16="http://schemas.microsoft.com/office/drawing/2014/main" id="{147BBE91-CEA4-46F3-B0E2-AAD04CE0E271}"/>
              </a:ext>
            </a:extLst>
          </p:cNvPr>
          <p:cNvSpPr/>
          <p:nvPr/>
        </p:nvSpPr>
        <p:spPr>
          <a:xfrm>
            <a:off x="3524824" y="296399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/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d>
                        <m:dPr>
                          <m:ctrlP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  <m:r>
                        <a:rPr lang="es-419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Rectángulo: esquinas diagonales redondeadas 8">
                <a:extLst>
                  <a:ext uri="{FF2B5EF4-FFF2-40B4-BE49-F238E27FC236}">
                    <a16:creationId xmlns:a16="http://schemas.microsoft.com/office/drawing/2014/main" id="{C8C9C0B2-5C87-4316-ABD2-2E2D3D8FC9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01" y="4628107"/>
                <a:ext cx="3490002" cy="108496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ipse 28">
            <a:extLst>
              <a:ext uri="{FF2B5EF4-FFF2-40B4-BE49-F238E27FC236}">
                <a16:creationId xmlns:a16="http://schemas.microsoft.com/office/drawing/2014/main" id="{A105260F-4FB5-4837-AE88-56EE2C68894D}"/>
              </a:ext>
            </a:extLst>
          </p:cNvPr>
          <p:cNvSpPr/>
          <p:nvPr/>
        </p:nvSpPr>
        <p:spPr>
          <a:xfrm>
            <a:off x="3524824" y="433853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97AAD33-2CED-4B74-AB9B-8EE516A9B937}"/>
                  </a:ext>
                </a:extLst>
              </p:cNvPr>
              <p:cNvSpPr txBox="1"/>
              <p:nvPr/>
            </p:nvSpPr>
            <p:spPr>
              <a:xfrm>
                <a:off x="7527729" y="3770559"/>
                <a:ext cx="23477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𝑐</m:t>
                          </m:r>
                        </m:e>
                        <m:sub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𝑐</m:t>
                          </m:r>
                        </m:e>
                        <m:sub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𝑧</m:t>
                      </m:r>
                      <m:r>
                        <a:rPr lang="es-419" sz="2400" b="0" i="1" kern="1200">
                          <a:solidFill>
                            <a:srgbClr val="FF6D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kern="1200">
                              <a:solidFill>
                                <a:srgbClr val="FF6D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97AAD33-2CED-4B74-AB9B-8EE516A9B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729" y="3770559"/>
                <a:ext cx="2347792" cy="470000"/>
              </a:xfrm>
              <a:prstGeom prst="rect">
                <a:avLst/>
              </a:prstGeom>
              <a:blipFill>
                <a:blip r:embed="rId7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84C709A-479E-4988-A950-CD60F03BCBD6}"/>
                  </a:ext>
                </a:extLst>
              </p:cNvPr>
              <p:cNvSpPr txBox="1"/>
              <p:nvPr/>
            </p:nvSpPr>
            <p:spPr>
              <a:xfrm>
                <a:off x="9088853" y="3602060"/>
                <a:ext cx="2827606" cy="80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400" b="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num>
                        <m:den>
                          <m:r>
                            <a:rPr lang="es-419" sz="24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25</m:t>
                          </m:r>
                        </m:den>
                      </m:f>
                      <m:r>
                        <a:rPr lang="es-419" sz="2400" b="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419" sz="24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84C709A-479E-4988-A950-CD60F03BC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853" y="3602060"/>
                <a:ext cx="2827606" cy="8001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17CFE50-C50D-4F20-A5AE-958D92D37969}"/>
                  </a:ext>
                </a:extLst>
              </p:cNvPr>
              <p:cNvSpPr/>
              <p:nvPr/>
            </p:nvSpPr>
            <p:spPr>
              <a:xfrm>
                <a:off x="4349608" y="4570944"/>
                <a:ext cx="7397990" cy="1546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es-419" sz="2500" kern="1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En términos de la variable independiente </a:t>
                </a:r>
                <a14:m>
                  <m:oMath xmlns:m="http://schemas.openxmlformats.org/officeDocument/2006/math">
                    <m:r>
                      <a:rPr lang="es-419" sz="2500" i="1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500" kern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</m:t>
                    </m:r>
                  </m:oMath>
                </a14:m>
                <a:endParaRPr lang="es-419" sz="2500" kern="1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d>
                        <m:d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</m:t>
                          </m:r>
                        </m:e>
                        <m:sub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𝟐𝟓</m:t>
                              </m:r>
                            </m:den>
                          </m:f>
                          <m:r>
                            <a:rPr lang="es-419" sz="2000" b="1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s-419" sz="2000" b="1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𝟐𝟓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17CFE50-C50D-4F20-A5AE-958D92D37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608" y="4570944"/>
                <a:ext cx="7397990" cy="1546129"/>
              </a:xfrm>
              <a:prstGeom prst="rect">
                <a:avLst/>
              </a:prstGeom>
              <a:blipFill>
                <a:blip r:embed="rId9"/>
                <a:stretch>
                  <a:fillRect l="-140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6BE695C0-7CD8-43A9-A4AF-5FB7C94F6A1E}"/>
                  </a:ext>
                </a:extLst>
              </p:cNvPr>
              <p:cNvSpPr/>
              <p:nvPr/>
            </p:nvSpPr>
            <p:spPr>
              <a:xfrm>
                <a:off x="4741319" y="3943127"/>
                <a:ext cx="159290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000" b="1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6BE695C0-7CD8-43A9-A4AF-5FB7C94F6A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19" y="3943127"/>
                <a:ext cx="1592909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1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702193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b="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702193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702193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500" b="1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702193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463037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b="0" dirty="0">
                  <a:solidFill>
                    <a:schemeClr val="tx1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463037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1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5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sz="2500" b="1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1126910-9547-446A-942C-1575EFED2A05}"/>
                  </a:ext>
                </a:extLst>
              </p:cNvPr>
              <p:cNvSpPr txBox="1"/>
              <p:nvPr/>
            </p:nvSpPr>
            <p:spPr>
              <a:xfrm>
                <a:off x="4657752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1" i="1" kern="12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500" b="1" i="1" kern="120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𝟓</m:t>
                      </m:r>
                      <m:sSup>
                        <m:sSupPr>
                          <m:ctrlPr>
                            <a:rPr lang="es-419" sz="25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kern="12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1126910-9547-446A-942C-1575EFED2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2" y="2964521"/>
                <a:ext cx="2152357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64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𝒛</m:t>
                              </m:r>
                            </m:sup>
                          </m:sSup>
                        </m:e>
                      </m:d>
                      <m:r>
                        <a:rPr lang="es-419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𝟓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𝒛</m:t>
                          </m:r>
                        </m:sup>
                      </m:sSup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8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s-419" sz="25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419" sz="25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5 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91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5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−4=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sz="2500" dirty="0">
                  <a:solidFill>
                    <a:srgbClr val="0070C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𝑑𝑦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f>
                        <m:f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5 </m:t>
                              </m:r>
                              <m:sSup>
                                <m:sSupPr>
                                  <m:ctrlP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>
                        <m:f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978359" y="1659989"/>
                <a:ext cx="7271656" cy="3135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−</m:t>
                              </m:r>
                              <m:r>
                                <a:rPr lang="es-419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𝟏𝟓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𝟓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𝟏𝟎𝟎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𝟓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685801"/>
                <a:ext cx="5954483" cy="97418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52147" y="3864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/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=5</m:t>
                      </m:r>
                      <m:f>
                        <m:f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num>
                        <m:den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D827079-4115-4DAD-BEF7-647F4EA5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66" y="1753555"/>
                <a:ext cx="2339383" cy="822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/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⇒5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𝑑𝑧</m:t>
                          </m:r>
                        </m:num>
                        <m:den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DF6A7E7-FDEF-4789-88B1-3026911D3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28" y="1753492"/>
                <a:ext cx="2509159" cy="822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/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𝑧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∙5 </m:t>
                      </m:r>
                      <m:sSup>
                        <m:sSupPr>
                          <m:ctrlP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  <m:r>
                        <a:rPr lang="es-419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A18D535-ED18-4918-B678-8D5554E46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54" y="4043193"/>
                <a:ext cx="5246914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5EBDDB6C-085A-4BE4-A0DC-961F08710AC2}"/>
              </a:ext>
            </a:extLst>
          </p:cNvPr>
          <p:cNvSpPr txBox="1">
            <a:spLocks/>
          </p:cNvSpPr>
          <p:nvPr/>
        </p:nvSpPr>
        <p:spPr>
          <a:xfrm>
            <a:off x="6347893" y="669995"/>
            <a:ext cx="5024675" cy="113955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3300" b="1" dirty="0">
                <a:latin typeface="Arial" charset="0"/>
                <a:ea typeface="Arial" charset="0"/>
                <a:cs typeface="Arial" charset="0"/>
              </a:rPr>
              <a:t>Solución</a:t>
            </a:r>
            <a:r>
              <a:rPr lang="es-419" sz="3300" b="1" dirty="0">
                <a:latin typeface="Arial" charset="0"/>
                <a:ea typeface="Arial" charset="0"/>
                <a:cs typeface="Arial" charset="0"/>
              </a:rPr>
              <a:t> parte a)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/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e>
                      </m:d>
                      <m:r>
                        <a:rPr lang="es-419" sz="25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5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7C2DCB-035F-4D79-A9A8-DCAAC611D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51" y="2964521"/>
                <a:ext cx="21523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927025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549</TotalTime>
  <Words>1293</Words>
  <Application>Microsoft Office PowerPoint</Application>
  <PresentationFormat>Panorámica</PresentationFormat>
  <Paragraphs>242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de Euler    M.Sc. Norberto Oviedo Ugalde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94</cp:revision>
  <dcterms:created xsi:type="dcterms:W3CDTF">2017-12-17T14:58:24Z</dcterms:created>
  <dcterms:modified xsi:type="dcterms:W3CDTF">2018-09-11T13:35:11Z</dcterms:modified>
</cp:coreProperties>
</file>