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12"/>
  </p:notesMasterIdLst>
  <p:handoutMasterIdLst>
    <p:handoutMasterId r:id="rId13"/>
  </p:handoutMasterIdLst>
  <p:sldIdLst>
    <p:sldId id="260" r:id="rId4"/>
    <p:sldId id="263" r:id="rId5"/>
    <p:sldId id="264" r:id="rId6"/>
    <p:sldId id="268" r:id="rId7"/>
    <p:sldId id="270" r:id="rId8"/>
    <p:sldId id="265" r:id="rId9"/>
    <p:sldId id="261" r:id="rId10"/>
    <p:sldId id="269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D39"/>
    <a:srgbClr val="3268FF"/>
    <a:srgbClr val="CDDAF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0F2416-6D07-47F8-B002-57FCDD1F4ACB}" v="1" dt="2018-10-17T18:17:46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07"/>
  </p:normalViewPr>
  <p:slideViewPr>
    <p:cSldViewPr snapToGrid="0">
      <p:cViewPr varScale="1">
        <p:scale>
          <a:sx n="71" d="100"/>
          <a:sy n="71" d="100"/>
        </p:scale>
        <p:origin x="6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690F2416-6D07-47F8-B002-57FCDD1F4ACB}"/>
    <pc:docChg chg="modSld">
      <pc:chgData name="Norberto Oviedo Ugalde" userId="f6dd41cc-30ac-40c0-95f2-225f08fe1ba3" providerId="ADAL" clId="{690F2416-6D07-47F8-B002-57FCDD1F4ACB}" dt="2018-10-31T22:15:49.160" v="18" actId="20577"/>
      <pc:docMkLst>
        <pc:docMk/>
      </pc:docMkLst>
      <pc:sldChg chg="modSp">
        <pc:chgData name="Norberto Oviedo Ugalde" userId="f6dd41cc-30ac-40c0-95f2-225f08fe1ba3" providerId="ADAL" clId="{690F2416-6D07-47F8-B002-57FCDD1F4ACB}" dt="2018-10-17T18:18:21.703" v="9" actId="113"/>
        <pc:sldMkLst>
          <pc:docMk/>
          <pc:sldMk cId="1580782875" sldId="263"/>
        </pc:sldMkLst>
        <pc:spChg chg="mod">
          <ac:chgData name="Norberto Oviedo Ugalde" userId="f6dd41cc-30ac-40c0-95f2-225f08fe1ba3" providerId="ADAL" clId="{690F2416-6D07-47F8-B002-57FCDD1F4ACB}" dt="2018-10-17T18:18:21.703" v="9" actId="113"/>
          <ac:spMkLst>
            <pc:docMk/>
            <pc:sldMk cId="1580782875" sldId="263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690F2416-6D07-47F8-B002-57FCDD1F4ACB}" dt="2018-10-17T17:42:47.825" v="0" actId="1076"/>
        <pc:sldMkLst>
          <pc:docMk/>
          <pc:sldMk cId="2053730642" sldId="268"/>
        </pc:sldMkLst>
        <pc:spChg chg="mod">
          <ac:chgData name="Norberto Oviedo Ugalde" userId="f6dd41cc-30ac-40c0-95f2-225f08fe1ba3" providerId="ADAL" clId="{690F2416-6D07-47F8-B002-57FCDD1F4ACB}" dt="2018-10-17T17:42:47.825" v="0" actId="1076"/>
          <ac:spMkLst>
            <pc:docMk/>
            <pc:sldMk cId="2053730642" sldId="268"/>
            <ac:spMk id="24" creationId="{3B8FF055-CC9D-4CF2-A031-DFAD97CDD36D}"/>
          </ac:spMkLst>
        </pc:spChg>
      </pc:sldChg>
      <pc:sldChg chg="modSp modAnim">
        <pc:chgData name="Norberto Oviedo Ugalde" userId="f6dd41cc-30ac-40c0-95f2-225f08fe1ba3" providerId="ADAL" clId="{690F2416-6D07-47F8-B002-57FCDD1F4ACB}" dt="2018-10-31T22:15:49.160" v="18" actId="20577"/>
        <pc:sldMkLst>
          <pc:docMk/>
          <pc:sldMk cId="1935907351" sldId="270"/>
        </pc:sldMkLst>
        <pc:spChg chg="mod">
          <ac:chgData name="Norberto Oviedo Ugalde" userId="f6dd41cc-30ac-40c0-95f2-225f08fe1ba3" providerId="ADAL" clId="{690F2416-6D07-47F8-B002-57FCDD1F4ACB}" dt="2018-10-31T22:15:49.160" v="18" actId="20577"/>
          <ac:spMkLst>
            <pc:docMk/>
            <pc:sldMk cId="1935907351" sldId="270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31/10/2018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32.png"/><Relationship Id="rId7" Type="http://schemas.openxmlformats.org/officeDocument/2006/relationships/image" Target="../media/image19.png"/><Relationship Id="rId12" Type="http://schemas.openxmlformats.org/officeDocument/2006/relationships/image" Target="../media/image16.png"/><Relationship Id="rId17" Type="http://schemas.openxmlformats.org/officeDocument/2006/relationships/image" Target="../media/image28.png"/><Relationship Id="rId2" Type="http://schemas.openxmlformats.org/officeDocument/2006/relationships/image" Target="../media/image17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80.png"/><Relationship Id="rId15" Type="http://schemas.openxmlformats.org/officeDocument/2006/relationships/image" Target="../media/image26.png"/><Relationship Id="rId10" Type="http://schemas.openxmlformats.org/officeDocument/2006/relationships/image" Target="../media/image22.png"/><Relationship Id="rId19" Type="http://schemas.openxmlformats.org/officeDocument/2006/relationships/image" Target="../media/image30.png"/><Relationship Id="rId4" Type="http://schemas.openxmlformats.org/officeDocument/2006/relationships/image" Target="../media/image7.png"/><Relationship Id="rId9" Type="http://schemas.openxmlformats.org/officeDocument/2006/relationships/image" Target="../media/image21.png"/><Relationship Id="rId1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38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.png"/><Relationship Id="rId5" Type="http://schemas.openxmlformats.org/officeDocument/2006/relationships/image" Target="../media/image340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4800" dirty="0"/>
              <a:t>Ecuación diferencial con coeficientes constantes a partir de soluciones de la ED homogénea y solución particular 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400" b="1" dirty="0" err="1">
                <a:solidFill>
                  <a:schemeClr val="tx1"/>
                </a:solidFill>
              </a:rPr>
              <a:t>M.Sc</a:t>
            </a:r>
            <a:r>
              <a:rPr lang="es-ES_tradnl" sz="4400" b="1" dirty="0">
                <a:solidFill>
                  <a:schemeClr val="tx1"/>
                </a:solidFill>
              </a:rPr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40531" y="0"/>
                <a:ext cx="11310937" cy="570600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Determinar </a:t>
                </a:r>
                <a:r>
                  <a:rPr lang="es-419" b="1" dirty="0">
                    <a:latin typeface="Arial" charset="0"/>
                    <a:ea typeface="Arial" charset="0"/>
                    <a:cs typeface="Arial" charset="0"/>
                  </a:rPr>
                  <a:t>una</a:t>
                </a: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 ecuación diferencial lineal de </a:t>
                </a:r>
                <a:r>
                  <a:rPr lang="es-419" b="1" dirty="0">
                    <a:latin typeface="Arial" charset="0"/>
                    <a:ea typeface="Arial" charset="0"/>
                    <a:cs typeface="Arial" charset="0"/>
                  </a:rPr>
                  <a:t>coeficientes reales </a:t>
                </a: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de </a:t>
                </a:r>
                <a:r>
                  <a:rPr lang="es-419" b="1" dirty="0">
                    <a:latin typeface="Arial" charset="0"/>
                    <a:ea typeface="Arial" charset="0"/>
                    <a:cs typeface="Arial" charset="0"/>
                  </a:rPr>
                  <a:t>menor orden </a:t>
                </a: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posible que tiene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e>
                    </m:d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CR" b="1" i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s-CR" b="0" i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,</m:t>
                    </m:r>
                  </m:oMath>
                </a14:m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e>
                    </m:d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 </m:t>
                    </m:r>
                    <m:r>
                      <a:rPr lang="es-419" b="1" i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𝐬𝐞𝐧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𝟑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 </m:t>
                    </m:r>
                  </m:oMath>
                </a14:m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como soluciones de la homogénea y a </a:t>
                </a:r>
                <a14:m>
                  <m:oMath xmlns:m="http://schemas.openxmlformats.org/officeDocument/2006/math"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𝒚</m:t>
                    </m:r>
                    <m:d>
                      <m:dPr>
                        <m:ctrlP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e>
                    </m:d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𝟐</m:t>
                    </m:r>
                    <m:sSup>
                      <m:sSupPr>
                        <m:ctrlP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𝒙</m:t>
                        </m:r>
                      </m:e>
                      <m:sup>
                        <m:r>
                          <a:rPr lang="es-419" b="1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s-CR" b="1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como una solución particular.</a:t>
                </a: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40531" y="0"/>
                <a:ext cx="11310937" cy="5706002"/>
              </a:xfrm>
              <a:blipFill>
                <a:blip r:embed="rId2"/>
                <a:stretch>
                  <a:fillRect l="-1078" r="-1078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343400" y="741174"/>
                <a:ext cx="7391400" cy="5736772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En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se tiene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son soluciones de la ED homogénea, entonces: </a:t>
                </a:r>
              </a:p>
              <a:p>
                <a:pPr algn="just">
                  <a:lnSpc>
                    <a:spcPct val="150000"/>
                  </a:lnSpc>
                </a:pPr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Ecuación característica: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s-419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⇒</m:t>
                    </m:r>
                    <m:r>
                      <a:rPr lang="es-419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                                                      </m:t>
                    </m:r>
                  </m:oMath>
                </a14:m>
                <a:r>
                  <a:rPr lang="es-419" sz="2400" i="1" dirty="0">
                    <a:latin typeface="Cambria Math" panose="02040503050406030204" pitchFamily="18" charset="0"/>
                    <a:ea typeface="Arial" charset="0"/>
                    <a:cs typeface="Arial" charset="0"/>
                  </a:rPr>
                  <a:t> 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6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+18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4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+81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343400" y="741174"/>
                <a:ext cx="7391400" cy="5736772"/>
              </a:xfrm>
              <a:blipFill>
                <a:blip r:embed="rId2"/>
                <a:stretch>
                  <a:fillRect l="-1320" t="-7651" r="-123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</m:oMath>
                  </m:oMathPara>
                </a14:m>
                <a:endParaRPr lang="es-419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sen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(3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=2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419" sz="2400" dirty="0"/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68486" y="228717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A96E7C1D-A669-4A1E-A00A-974EBACE5B4A}"/>
                  </a:ext>
                </a:extLst>
              </p:cNvPr>
              <p:cNvSpPr/>
              <p:nvPr/>
            </p:nvSpPr>
            <p:spPr>
              <a:xfrm>
                <a:off x="457200" y="442730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ctrlPr>
                                <a:rPr lang="es-419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6</m:t>
                              </m:r>
                            </m:e>
                          </m:d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+18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(4)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+81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𝑔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A96E7C1D-A669-4A1E-A00A-974EBACE5B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2730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ipse 8">
            <a:extLst>
              <a:ext uri="{FF2B5EF4-FFF2-40B4-BE49-F238E27FC236}">
                <a16:creationId xmlns:a16="http://schemas.microsoft.com/office/drawing/2014/main" id="{C9218B03-8C91-4FE4-ABEA-9CA629F7D903}"/>
              </a:ext>
            </a:extLst>
          </p:cNvPr>
          <p:cNvSpPr/>
          <p:nvPr/>
        </p:nvSpPr>
        <p:spPr>
          <a:xfrm>
            <a:off x="3664938" y="4167892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C05DB2C-11E7-4BE0-B27F-8256426819B3}"/>
              </a:ext>
            </a:extLst>
          </p:cNvPr>
          <p:cNvSpPr txBox="1"/>
          <p:nvPr/>
        </p:nvSpPr>
        <p:spPr>
          <a:xfrm>
            <a:off x="8417345" y="2131090"/>
            <a:ext cx="3774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kern="1200" dirty="0">
                <a:solidFill>
                  <a:schemeClr val="tx1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 </a:t>
            </a:r>
            <a:r>
              <a:rPr lang="es-419" sz="2400" kern="1200" dirty="0">
                <a:solidFill>
                  <a:schemeClr val="tx1"/>
                </a:solidFill>
                <a:latin typeface="Arial" charset="0"/>
                <a:cs typeface="Arial" charset="0"/>
              </a:rPr>
              <a:t>son raíces dobles del polinomio característico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7150ACA-DDBE-4693-8287-7D33984CE0A5}"/>
                  </a:ext>
                </a:extLst>
              </p:cNvPr>
              <p:cNvSpPr txBox="1"/>
              <p:nvPr/>
            </p:nvSpPr>
            <p:spPr>
              <a:xfrm>
                <a:off x="4452127" y="2193214"/>
                <a:ext cx="112643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i="1" kern="12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𝑚</m:t>
                    </m:r>
                    <m:r>
                      <a:rPr lang="es-419" sz="2400" i="1" kern="12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=0</m:t>
                    </m:r>
                  </m:oMath>
                </a14:m>
                <a:r>
                  <a:rPr lang="es-419" sz="2400" kern="12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7150ACA-DDBE-4693-8287-7D33984CE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127" y="2193214"/>
                <a:ext cx="1126435" cy="424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B8B0F47-3B15-4A6C-AE66-28E2651674B6}"/>
                  </a:ext>
                </a:extLst>
              </p:cNvPr>
              <p:cNvSpPr/>
              <p:nvPr/>
            </p:nvSpPr>
            <p:spPr>
              <a:xfrm>
                <a:off x="5556330" y="2193214"/>
                <a:ext cx="1210588" cy="424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𝑚</m:t>
                      </m:r>
                      <m:r>
                        <a:rPr lang="es-419" sz="2400" i="1" kern="12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=3</m:t>
                      </m:r>
                      <m:r>
                        <a:rPr lang="es-419" sz="2400" i="1" kern="12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𝑖</m:t>
                      </m:r>
                    </m:oMath>
                  </m:oMathPara>
                </a14:m>
                <a:endParaRPr lang="es-419" sz="2400" kern="1200" dirty="0">
                  <a:solidFill>
                    <a:srgbClr val="00B05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B8B0F47-3B15-4A6C-AE66-28E2651674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330" y="2193214"/>
                <a:ext cx="1210588" cy="424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205AA63A-44A0-4371-8F24-8442EB88DEDF}"/>
                  </a:ext>
                </a:extLst>
              </p:cNvPr>
              <p:cNvSpPr/>
              <p:nvPr/>
            </p:nvSpPr>
            <p:spPr>
              <a:xfrm>
                <a:off x="6713897" y="2167934"/>
                <a:ext cx="1439818" cy="424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𝑚</m:t>
                      </m:r>
                      <m:r>
                        <a:rPr lang="es-419" sz="2400" i="1" kern="12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=−3</m:t>
                      </m:r>
                      <m:r>
                        <a:rPr lang="es-419" sz="2400" i="1" kern="12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𝑖</m:t>
                      </m:r>
                    </m:oMath>
                  </m:oMathPara>
                </a14:m>
                <a:endParaRPr lang="es-419" sz="2400" kern="1200" dirty="0">
                  <a:solidFill>
                    <a:srgbClr val="00B05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205AA63A-44A0-4371-8F24-8442EB88DE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3897" y="2167934"/>
                <a:ext cx="1439818" cy="424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: esquinas diagonales redondeadas 8">
                <a:extLst>
                  <a:ext uri="{FF2B5EF4-FFF2-40B4-BE49-F238E27FC236}">
                    <a16:creationId xmlns:a16="http://schemas.microsoft.com/office/drawing/2014/main" id="{6020B745-E91E-45F5-8533-04C77FBC9815}"/>
                  </a:ext>
                </a:extLst>
              </p:cNvPr>
              <p:cNvSpPr/>
              <p:nvPr/>
            </p:nvSpPr>
            <p:spPr>
              <a:xfrm>
                <a:off x="461934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</m:oMath>
                  </m:oMathPara>
                </a14:m>
                <a:endParaRPr lang="es-419" sz="2400" i="1" dirty="0">
                  <a:solidFill>
                    <a:srgbClr val="FF0000"/>
                  </a:solidFill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sen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(3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4" name="Rectángulo: esquinas diagonales redondeadas 8">
                <a:extLst>
                  <a:ext uri="{FF2B5EF4-FFF2-40B4-BE49-F238E27FC236}">
                    <a16:creationId xmlns:a16="http://schemas.microsoft.com/office/drawing/2014/main" id="{6020B745-E91E-45F5-8533-04C77FBC98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34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9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668486" y="44631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8E12044-3AB5-46C0-BDDF-04D8FD50E149}"/>
                  </a:ext>
                </a:extLst>
              </p:cNvPr>
              <p:cNvSpPr txBox="1"/>
              <p:nvPr/>
            </p:nvSpPr>
            <p:spPr>
              <a:xfrm>
                <a:off x="6430227" y="3592246"/>
                <a:ext cx="559347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419" sz="24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</m:e>
                      <m:sup>
                        <m:r>
                          <a:rPr lang="es-419" sz="24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8E12044-3AB5-46C0-BDDF-04D8FD50E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227" y="3592246"/>
                <a:ext cx="559347" cy="4247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CF6EE02-EB92-476E-86E6-79403D7BFA05}"/>
                  </a:ext>
                </a:extLst>
              </p:cNvPr>
              <p:cNvSpPr txBox="1"/>
              <p:nvPr/>
            </p:nvSpPr>
            <p:spPr>
              <a:xfrm>
                <a:off x="6919053" y="3592246"/>
                <a:ext cx="14908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b="0" i="1" kern="12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sSup>
                      <m:sSupPr>
                        <m:ctrlP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−3</m:t>
                        </m:r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𝑖</m:t>
                        </m:r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)</m:t>
                        </m:r>
                      </m:e>
                      <m:sup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CF6EE02-EB92-476E-86E6-79403D7BF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053" y="3592246"/>
                <a:ext cx="1490869" cy="424732"/>
              </a:xfrm>
              <a:prstGeom prst="rect">
                <a:avLst/>
              </a:prstGeom>
              <a:blipFill>
                <a:blip r:embed="rId11"/>
                <a:stretch>
                  <a:fillRect l="-3265" b="-2142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8D9A273-0FF9-43AE-8891-4E0A61396239}"/>
                  </a:ext>
                </a:extLst>
              </p:cNvPr>
              <p:cNvSpPr txBox="1"/>
              <p:nvPr/>
            </p:nvSpPr>
            <p:spPr>
              <a:xfrm>
                <a:off x="8252242" y="3592246"/>
                <a:ext cx="14908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b="0" i="1" kern="12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sSup>
                      <m:sSupPr>
                        <m:ctrlP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+3</m:t>
                        </m:r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𝑖</m:t>
                        </m:r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)</m:t>
                        </m:r>
                      </m:e>
                      <m:sup>
                        <m:r>
                          <a:rPr lang="es-419" sz="2400" b="0" i="1" kern="12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8D9A273-0FF9-43AE-8891-4E0A61396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242" y="3592246"/>
                <a:ext cx="1490869" cy="424732"/>
              </a:xfrm>
              <a:prstGeom prst="rect">
                <a:avLst/>
              </a:prstGeom>
              <a:blipFill>
                <a:blip r:embed="rId12"/>
                <a:stretch>
                  <a:fillRect l="-3689" b="-2142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7CE8663-8E88-48CB-BBAE-044C99E7B420}"/>
                  </a:ext>
                </a:extLst>
              </p:cNvPr>
              <p:cNvSpPr txBox="1"/>
              <p:nvPr/>
            </p:nvSpPr>
            <p:spPr>
              <a:xfrm>
                <a:off x="9695622" y="3609560"/>
                <a:ext cx="812636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=0</m:t>
                    </m:r>
                  </m:oMath>
                </a14:m>
                <a:r>
                  <a:rPr lang="es-419" sz="2400" kern="1200" dirty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7CE8663-8E88-48CB-BBAE-044C99E7B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5622" y="3609560"/>
                <a:ext cx="812636" cy="4247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" grpId="0"/>
      <p:bldP spid="5" grpId="0"/>
      <p:bldP spid="11" grpId="0"/>
      <p:bldP spid="13" grpId="0"/>
      <p:bldP spid="14" grpId="0" animBg="1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340428" y="685801"/>
                <a:ext cx="7391400" cy="5673435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En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se tiene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400" i="1" dirty="0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son soluciones de la ED homogénea, entonces: </a:t>
                </a:r>
              </a:p>
              <a:p>
                <a:pPr algn="just">
                  <a:lnSpc>
                    <a:spcPct val="150000"/>
                  </a:lnSpc>
                </a:pPr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Ecuación característica: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s-419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⇒</m:t>
                    </m:r>
                    <m:r>
                      <a:rPr lang="es-419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                                                      </m:t>
                    </m:r>
                  </m:oMath>
                </a14:m>
                <a:r>
                  <a:rPr lang="es-419" sz="2400" i="1" dirty="0">
                    <a:latin typeface="Cambria Math" panose="02040503050406030204" pitchFamily="18" charset="0"/>
                    <a:ea typeface="Arial" charset="0"/>
                    <a:cs typeface="Arial" charset="0"/>
                  </a:rPr>
                  <a:t> 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6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+18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4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+81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ED homogénea: </a:t>
                </a: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Entonces: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𝟔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𝟏𝟖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𝟖𝟏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𝒈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340428" y="685801"/>
                <a:ext cx="7391400" cy="5673435"/>
              </a:xfrm>
              <a:blipFill>
                <a:blip r:embed="rId2"/>
                <a:stretch>
                  <a:fillRect l="-1237" t="-6667" r="-123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</m:oMath>
                  </m:oMathPara>
                </a14:m>
                <a:endParaRPr lang="es-419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sen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(3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=2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419" sz="2400" dirty="0"/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68486" y="228717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A96E7C1D-A669-4A1E-A00A-974EBACE5B4A}"/>
                  </a:ext>
                </a:extLst>
              </p:cNvPr>
              <p:cNvSpPr/>
              <p:nvPr/>
            </p:nvSpPr>
            <p:spPr>
              <a:xfrm>
                <a:off x="457200" y="440737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ctrlPr>
                                <a:rPr lang="es-419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6</m:t>
                              </m:r>
                            </m:e>
                          </m:d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+18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(4)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+81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𝑔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A96E7C1D-A669-4A1E-A00A-974EBACE5B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0737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ipse 8">
            <a:extLst>
              <a:ext uri="{FF2B5EF4-FFF2-40B4-BE49-F238E27FC236}">
                <a16:creationId xmlns:a16="http://schemas.microsoft.com/office/drawing/2014/main" id="{C9218B03-8C91-4FE4-ABEA-9CA629F7D903}"/>
              </a:ext>
            </a:extLst>
          </p:cNvPr>
          <p:cNvSpPr/>
          <p:nvPr/>
        </p:nvSpPr>
        <p:spPr>
          <a:xfrm>
            <a:off x="3664938" y="4167892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C05DB2C-11E7-4BE0-B27F-8256426819B3}"/>
              </a:ext>
            </a:extLst>
          </p:cNvPr>
          <p:cNvSpPr txBox="1"/>
          <p:nvPr/>
        </p:nvSpPr>
        <p:spPr>
          <a:xfrm>
            <a:off x="8417345" y="2131090"/>
            <a:ext cx="3774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kern="1200" dirty="0">
                <a:solidFill>
                  <a:schemeClr val="tx1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 </a:t>
            </a:r>
            <a:r>
              <a:rPr lang="es-419" sz="2400" kern="1200" dirty="0">
                <a:solidFill>
                  <a:schemeClr val="tx1"/>
                </a:solidFill>
                <a:latin typeface="Arial" charset="0"/>
                <a:cs typeface="Arial" charset="0"/>
              </a:rPr>
              <a:t>son raíces dobles del polinomio característico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7150ACA-DDBE-4693-8287-7D33984CE0A5}"/>
                  </a:ext>
                </a:extLst>
              </p:cNvPr>
              <p:cNvSpPr txBox="1"/>
              <p:nvPr/>
            </p:nvSpPr>
            <p:spPr>
              <a:xfrm>
                <a:off x="4452127" y="2193214"/>
                <a:ext cx="112643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𝑚</m:t>
                    </m:r>
                    <m:r>
                      <a:rPr lang="es-419" sz="24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=0</m:t>
                    </m:r>
                  </m:oMath>
                </a14:m>
                <a:r>
                  <a:rPr lang="es-419" sz="2400" kern="12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7150ACA-DDBE-4693-8287-7D33984CE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127" y="2193214"/>
                <a:ext cx="1126435" cy="424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B8B0F47-3B15-4A6C-AE66-28E2651674B6}"/>
                  </a:ext>
                </a:extLst>
              </p:cNvPr>
              <p:cNvSpPr/>
              <p:nvPr/>
            </p:nvSpPr>
            <p:spPr>
              <a:xfrm>
                <a:off x="5556330" y="2193214"/>
                <a:ext cx="1210588" cy="424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𝑚</m:t>
                      </m:r>
                      <m:r>
                        <a:rPr lang="es-419" sz="240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=3</m:t>
                      </m:r>
                      <m:r>
                        <a:rPr lang="es-419" sz="24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𝑖</m:t>
                      </m:r>
                    </m:oMath>
                  </m:oMathPara>
                </a14:m>
                <a:endParaRPr lang="es-419" sz="2400" kern="1200" dirty="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B8B0F47-3B15-4A6C-AE66-28E2651674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330" y="2193214"/>
                <a:ext cx="1210588" cy="424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205AA63A-44A0-4371-8F24-8442EB88DEDF}"/>
                  </a:ext>
                </a:extLst>
              </p:cNvPr>
              <p:cNvSpPr/>
              <p:nvPr/>
            </p:nvSpPr>
            <p:spPr>
              <a:xfrm>
                <a:off x="6713897" y="2167934"/>
                <a:ext cx="1439818" cy="424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𝑚</m:t>
                      </m:r>
                      <m:r>
                        <a:rPr lang="es-419" sz="240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=−3</m:t>
                      </m:r>
                      <m:r>
                        <a:rPr lang="es-419" sz="2400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𝑖</m:t>
                      </m:r>
                    </m:oMath>
                  </m:oMathPara>
                </a14:m>
                <a:endParaRPr lang="es-419" sz="2400" kern="1200" dirty="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205AA63A-44A0-4371-8F24-8442EB88DE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3897" y="2167934"/>
                <a:ext cx="1439818" cy="424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668486" y="44631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8E12044-3AB5-46C0-BDDF-04D8FD50E149}"/>
                  </a:ext>
                </a:extLst>
              </p:cNvPr>
              <p:cNvSpPr txBox="1"/>
              <p:nvPr/>
            </p:nvSpPr>
            <p:spPr>
              <a:xfrm>
                <a:off x="6430227" y="3592246"/>
                <a:ext cx="559347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</m:e>
                      <m:sup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8E12044-3AB5-46C0-BDDF-04D8FD50E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227" y="3592246"/>
                <a:ext cx="559347" cy="424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CF6EE02-EB92-476E-86E6-79403D7BFA05}"/>
                  </a:ext>
                </a:extLst>
              </p:cNvPr>
              <p:cNvSpPr txBox="1"/>
              <p:nvPr/>
            </p:nvSpPr>
            <p:spPr>
              <a:xfrm>
                <a:off x="6919053" y="3592246"/>
                <a:ext cx="14908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sSup>
                      <m:sSupPr>
                        <m:ctrlP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−3</m:t>
                        </m:r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𝑖</m:t>
                        </m:r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)</m:t>
                        </m:r>
                      </m:e>
                      <m:sup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CF6EE02-EB92-476E-86E6-79403D7BF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053" y="3592246"/>
                <a:ext cx="1490869" cy="424732"/>
              </a:xfrm>
              <a:prstGeom prst="rect">
                <a:avLst/>
              </a:prstGeom>
              <a:blipFill>
                <a:blip r:embed="rId10"/>
                <a:stretch>
                  <a:fillRect l="-3265" b="-2142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8D9A273-0FF9-43AE-8891-4E0A61396239}"/>
                  </a:ext>
                </a:extLst>
              </p:cNvPr>
              <p:cNvSpPr txBox="1"/>
              <p:nvPr/>
            </p:nvSpPr>
            <p:spPr>
              <a:xfrm>
                <a:off x="8252242" y="3592246"/>
                <a:ext cx="1490869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sSup>
                      <m:sSupPr>
                        <m:ctrlP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𝑚</m:t>
                        </m:r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+3</m:t>
                        </m:r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𝑖</m:t>
                        </m:r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)</m:t>
                        </m:r>
                      </m:e>
                      <m:sup>
                        <m:r>
                          <a:rPr lang="es-419" sz="2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8D9A273-0FF9-43AE-8891-4E0A61396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242" y="3592246"/>
                <a:ext cx="1490869" cy="424732"/>
              </a:xfrm>
              <a:prstGeom prst="rect">
                <a:avLst/>
              </a:prstGeom>
              <a:blipFill>
                <a:blip r:embed="rId11"/>
                <a:stretch>
                  <a:fillRect l="-3689" b="-2142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7CE8663-8E88-48CB-BBAE-044C99E7B420}"/>
                  </a:ext>
                </a:extLst>
              </p:cNvPr>
              <p:cNvSpPr txBox="1"/>
              <p:nvPr/>
            </p:nvSpPr>
            <p:spPr>
              <a:xfrm>
                <a:off x="9695622" y="3609560"/>
                <a:ext cx="812636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r>
                      <a:rPr lang="es-419" sz="2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=0</m:t>
                    </m:r>
                  </m:oMath>
                </a14:m>
                <a:r>
                  <a:rPr lang="es-419" sz="2400" kern="1200" dirty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7CE8663-8E88-48CB-BBAE-044C99E7B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5622" y="3609560"/>
                <a:ext cx="812636" cy="4247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23C1BE88-9EBE-48F8-A9EA-F99DAD8132B4}"/>
                  </a:ext>
                </a:extLst>
              </p:cNvPr>
              <p:cNvSpPr txBox="1"/>
              <p:nvPr/>
            </p:nvSpPr>
            <p:spPr>
              <a:xfrm>
                <a:off x="6484054" y="4116355"/>
                <a:ext cx="7023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0" i="1" kern="120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kern="120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b="0" i="1" kern="120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23C1BE88-9EBE-48F8-A9EA-F99DAD813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4054" y="4116355"/>
                <a:ext cx="702365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602AEF3B-9297-44B4-80BC-C47AE3D994CF}"/>
                  </a:ext>
                </a:extLst>
              </p:cNvPr>
              <p:cNvSpPr/>
              <p:nvPr/>
            </p:nvSpPr>
            <p:spPr>
              <a:xfrm>
                <a:off x="7253574" y="4113351"/>
                <a:ext cx="10154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18</m:t>
                      </m:r>
                      <m:sSup>
                        <m:sSupPr>
                          <m:ctrlPr>
                            <a:rPr lang="es-419" sz="2400" b="0" i="1" kern="120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kern="120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b="0" i="1" kern="120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s-419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602AEF3B-9297-44B4-80BC-C47AE3D994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574" y="4113351"/>
                <a:ext cx="1015406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3B8FF055-CC9D-4CF2-A031-DFAD97CDD36D}"/>
                  </a:ext>
                </a:extLst>
              </p:cNvPr>
              <p:cNvSpPr txBox="1"/>
              <p:nvPr/>
            </p:nvSpPr>
            <p:spPr>
              <a:xfrm>
                <a:off x="8385801" y="4132936"/>
                <a:ext cx="8301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81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𝑚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3B8FF055-CC9D-4CF2-A031-DFAD97CDD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5801" y="4132936"/>
                <a:ext cx="830151" cy="461665"/>
              </a:xfrm>
              <a:prstGeom prst="rect">
                <a:avLst/>
              </a:prstGeom>
              <a:blipFill>
                <a:blip r:embed="rId15"/>
                <a:stretch>
                  <a:fillRect l="-2206" r="-8088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C124D669-0B44-4348-8BA9-F64B842F0662}"/>
                  </a:ext>
                </a:extLst>
              </p:cNvPr>
              <p:cNvSpPr txBox="1"/>
              <p:nvPr/>
            </p:nvSpPr>
            <p:spPr>
              <a:xfrm>
                <a:off x="6826886" y="4763449"/>
                <a:ext cx="702365" cy="486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kern="120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ctrlPr>
                                <a:rPr lang="es-419" sz="2400" i="1" kern="120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i="1" kern="1200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6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C124D669-0B44-4348-8BA9-F64B842F0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886" y="4763449"/>
                <a:ext cx="702365" cy="48667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4CF282DC-6F66-4B05-B924-CEFE48FDAA96}"/>
                  </a:ext>
                </a:extLst>
              </p:cNvPr>
              <p:cNvSpPr txBox="1"/>
              <p:nvPr/>
            </p:nvSpPr>
            <p:spPr>
              <a:xfrm>
                <a:off x="7398386" y="4788456"/>
                <a:ext cx="4121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4CF282DC-6F66-4B05-B924-CEFE48FDA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386" y="4788456"/>
                <a:ext cx="412132" cy="461665"/>
              </a:xfrm>
              <a:prstGeom prst="rect">
                <a:avLst/>
              </a:prstGeom>
              <a:blipFill>
                <a:blip r:embed="rId17"/>
                <a:stretch>
                  <a:fillRect l="-1493" r="-149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14066B0F-9327-425B-8644-C0FBF0D571B0}"/>
                  </a:ext>
                </a:extLst>
              </p:cNvPr>
              <p:cNvSpPr/>
              <p:nvPr/>
            </p:nvSpPr>
            <p:spPr>
              <a:xfrm>
                <a:off x="7676338" y="4777047"/>
                <a:ext cx="1124539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kern="120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18</m:t>
                      </m:r>
                      <m:sSup>
                        <m:sSupPr>
                          <m:ctrlPr>
                            <a:rPr lang="es-419" sz="2400" i="1" kern="120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kern="120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 kern="120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(4)</m:t>
                          </m:r>
                        </m:sup>
                      </m:sSup>
                    </m:oMath>
                  </m:oMathPara>
                </a14:m>
                <a:endParaRPr lang="es-419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14066B0F-9327-425B-8644-C0FBF0D571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338" y="4777047"/>
                <a:ext cx="1124539" cy="47699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FC26CD5D-D075-4747-A88B-6AB82FEDD456}"/>
                  </a:ext>
                </a:extLst>
              </p:cNvPr>
              <p:cNvSpPr txBox="1"/>
              <p:nvPr/>
            </p:nvSpPr>
            <p:spPr>
              <a:xfrm>
                <a:off x="8659283" y="4796560"/>
                <a:ext cx="4121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FC26CD5D-D075-4747-A88B-6AB82FEDD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283" y="4796560"/>
                <a:ext cx="412131" cy="461665"/>
              </a:xfrm>
              <a:prstGeom prst="rect">
                <a:avLst/>
              </a:prstGeom>
              <a:blipFill>
                <a:blip r:embed="rId19"/>
                <a:stretch>
                  <a:fillRect l="-147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C34280F-68E3-43DE-93C6-D1B4CF7E850F}"/>
                  </a:ext>
                </a:extLst>
              </p:cNvPr>
              <p:cNvSpPr txBox="1"/>
              <p:nvPr/>
            </p:nvSpPr>
            <p:spPr>
              <a:xfrm>
                <a:off x="8969249" y="4813476"/>
                <a:ext cx="8301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81</m:t>
                      </m:r>
                      <m:sSup>
                        <m:sSupPr>
                          <m:ctrlPr>
                            <a:rPr lang="es-419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C34280F-68E3-43DE-93C6-D1B4CF7E8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249" y="4813476"/>
                <a:ext cx="830151" cy="461665"/>
              </a:xfrm>
              <a:prstGeom prst="rect">
                <a:avLst/>
              </a:prstGeom>
              <a:blipFill>
                <a:blip r:embed="rId20"/>
                <a:stretch>
                  <a:fillRect l="-1460" r="-730" b="-1333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757CB6D1-E8B2-416D-BE2F-03EE27762EA9}"/>
                  </a:ext>
                </a:extLst>
              </p:cNvPr>
              <p:cNvSpPr/>
              <p:nvPr/>
            </p:nvSpPr>
            <p:spPr>
              <a:xfrm>
                <a:off x="9710716" y="4822196"/>
                <a:ext cx="75424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 xmlns=""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757CB6D1-E8B2-416D-BE2F-03EE27762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716" y="4822196"/>
                <a:ext cx="754244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73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2" grpId="0"/>
      <p:bldP spid="27" grpId="0"/>
      <p:bldP spid="28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152902" y="1256771"/>
                <a:ext cx="7391400" cy="3792308"/>
              </a:xfrm>
            </p:spPr>
            <p:txBody>
              <a:bodyPr numCol="1">
                <a:noAutofit/>
              </a:bodyPr>
              <a:lstStyle/>
              <a:p>
                <a:endParaRPr lang="es-CR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endParaRPr lang="es-CR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s-CR" sz="3300" b="1" dirty="0">
                    <a:latin typeface="Arial" charset="0"/>
                    <a:ea typeface="Arial" charset="0"/>
                    <a:cs typeface="Arial" charset="0"/>
                  </a:rPr>
                  <a:t>Mediante Operadores</a:t>
                </a:r>
                <a:endParaRPr lang="es-419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La ecuación diferencial buscada tiene la forma :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𝝋</m:t>
                          </m:r>
                          <m:d>
                            <m:dPr>
                              <m:ctrlPr>
                                <a:rPr lang="es-CR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CR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𝑫</m:t>
                              </m:r>
                            </m:e>
                          </m:d>
                          <m:r>
                            <a:rPr lang="es-CR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=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𝑮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</m:e>
                        <m:sup/>
                      </m:sSup>
                    </m:oMath>
                  </m:oMathPara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                                          </m:t>
                    </m:r>
                    <m:r>
                      <a:rPr lang="es-419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𝝋</m:t>
                    </m:r>
                    <m:d>
                      <m:dPr>
                        <m:ctrlPr>
                          <a:rPr lang="es-CR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r>
                          <a:rPr lang="es-CR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𝑫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𝑫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s-419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419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419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𝑫</m:t>
                                </m:r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  <m:t>𝟗</m:t>
                            </m:r>
                          </m:e>
                        </m:d>
                      </m:e>
                      <m:sup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   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Ecuación diferencial en forma operadores: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𝑫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419" sz="2400" b="1" i="1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419" sz="2400" b="1" i="1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𝑫</m:t>
                                </m:r>
                              </m:e>
                              <m:sup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Arial" charset="0"/>
                              </a:rPr>
                              <m:t>+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Arial" charset="0"/>
                              </a:rPr>
                              <m:t>𝟗</m:t>
                            </m:r>
                          </m:e>
                        </m:d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  <a:cs typeface="Arial" charset="0"/>
                          </a:rPr>
                          <m:t>𝟐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charset="0"/>
                      </a:rPr>
                      <m:t>)                                                     </m:t>
                    </m:r>
                  </m:oMath>
                </a14:m>
                <a:r>
                  <a:rPr lang="es-419" sz="2400" i="1" dirty="0">
                    <a:latin typeface="Cambria Math" panose="02040503050406030204" pitchFamily="18" charset="0"/>
                    <a:ea typeface="Arial" charset="0"/>
                    <a:cs typeface="Arial" charset="0"/>
                  </a:rPr>
                  <a:t> 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s-419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⇒</m:t>
                    </m:r>
                  </m:oMath>
                </a14:m>
                <a:r>
                  <a:rPr lang="es-419" sz="2400" dirty="0">
                    <a:ea typeface="Cambria Math" panose="02040503050406030204" pitchFamily="18" charset="0"/>
                    <a:cs typeface="Arial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𝐷</m:t>
                        </m:r>
                      </m:e>
                      <m:sup>
                        <m:r>
                          <a:rPr lang="es-C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6</m:t>
                        </m:r>
                      </m:sup>
                    </m:sSup>
                    <m:r>
                      <a:rPr lang="es-419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+18</m:t>
                    </m:r>
                    <m:sSup>
                      <m:sSupPr>
                        <m:ctrlPr>
                          <a:rPr lang="es-419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𝐷</m:t>
                        </m:r>
                      </m:e>
                      <m:sup>
                        <m:r>
                          <a:rPr lang="es-C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sup>
                    </m:sSup>
                    <m:r>
                      <a:rPr lang="es-419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+81</m:t>
                    </m:r>
                    <m:sSup>
                      <m:sSupPr>
                        <m:ctrlPr>
                          <a:rPr lang="es-419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𝐷</m:t>
                        </m:r>
                      </m:e>
                      <m:sup>
                        <m:r>
                          <a:rPr lang="es-C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)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𝑦</m:t>
                    </m:r>
                    <m:r>
                      <a:rPr lang="es-419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𝐺</m:t>
                    </m:r>
                    <m:r>
                      <a:rPr lang="es-419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(</m:t>
                    </m:r>
                    <m:r>
                      <a:rPr lang="es-419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𝑥</m:t>
                    </m:r>
                    <m:r>
                      <a:rPr lang="es-419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)</m:t>
                    </m:r>
                  </m:oMath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Así ED buscada es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𝒚</m:t>
                        </m:r>
                      </m:e>
                      <m:sup>
                        <m:d>
                          <m:dPr>
                            <m:ctrlPr>
                              <a:rPr lang="es-419" sz="2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</m:ctrlPr>
                          </m:dPr>
                          <m:e>
                            <m:r>
                              <a:rPr lang="es-419" sz="2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charset="0"/>
                              </a:rPr>
                              <m:t>𝟔</m:t>
                            </m:r>
                          </m:e>
                        </m:d>
                      </m:sup>
                    </m:sSup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𝟏𝟖</m:t>
                    </m:r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(</m:t>
                        </m:r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𝟒</m:t>
                        </m:r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)</m:t>
                        </m:r>
                      </m:sup>
                    </m:sSup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𝟖𝟏</m:t>
                    </m:r>
                    <m:sSup>
                      <m:sSupPr>
                        <m:ctrlP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′′</m:t>
                        </m:r>
                      </m:sup>
                    </m:sSup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𝑮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(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𝒙</m:t>
                    </m:r>
                    <m:r>
                      <a:rPr lang="es-419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)</m:t>
                    </m:r>
                  </m:oMath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152902" y="1256771"/>
                <a:ext cx="7391400" cy="3792308"/>
              </a:xfrm>
              <a:blipFill>
                <a:blip r:embed="rId2"/>
                <a:stretch>
                  <a:fillRect l="-1237" t="-27814" b="-22026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</m:oMath>
                  </m:oMathPara>
                </a14:m>
                <a:endParaRPr lang="es-419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sen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(3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=2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419" sz="2400" dirty="0"/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68486" y="228717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7150ACA-DDBE-4693-8287-7D33984CE0A5}"/>
                  </a:ext>
                </a:extLst>
              </p:cNvPr>
              <p:cNvSpPr txBox="1"/>
              <p:nvPr/>
            </p:nvSpPr>
            <p:spPr>
              <a:xfrm>
                <a:off x="4649346" y="2412264"/>
                <a:ext cx="112643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419" sz="240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𝐷</m:t>
                        </m:r>
                      </m:e>
                      <m:sup>
                        <m:r>
                          <a:rPr lang="en-US" sz="2400" b="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419" sz="2400" kern="12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endParaRPr lang="es-419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7150ACA-DDBE-4693-8287-7D33984CE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346" y="2412264"/>
                <a:ext cx="1126435" cy="424732"/>
              </a:xfrm>
              <a:prstGeom prst="rect">
                <a:avLst/>
              </a:prstGeom>
              <a:blipFill>
                <a:blip r:embed="rId5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B8B0F47-3B15-4A6C-AE66-28E2651674B6}"/>
                  </a:ext>
                </a:extLst>
              </p:cNvPr>
              <p:cNvSpPr/>
              <p:nvPr/>
            </p:nvSpPr>
            <p:spPr>
              <a:xfrm>
                <a:off x="5528251" y="2412264"/>
                <a:ext cx="1568506" cy="424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kern="12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400" i="1" kern="120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419" sz="2400" i="1" kern="120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kern="120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US" sz="2400" b="0" i="1" kern="120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kern="120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Arial" charset="0"/>
                                </a:rPr>
                                <m:t>+9</m:t>
                              </m:r>
                            </m:e>
                          </m:d>
                        </m:e>
                        <m:sup>
                          <m:r>
                            <a:rPr lang="en-US" sz="2400" b="0" i="1" kern="12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sz="2400" kern="1200" dirty="0">
                  <a:solidFill>
                    <a:srgbClr val="00B05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B8B0F47-3B15-4A6C-AE66-28E2651674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251" y="2412264"/>
                <a:ext cx="1568506" cy="424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: esquinas diagonales redondeadas 8">
                <a:extLst>
                  <a:ext uri="{FF2B5EF4-FFF2-40B4-BE49-F238E27FC236}">
                    <a16:creationId xmlns:a16="http://schemas.microsoft.com/office/drawing/2014/main" id="{6020B745-E91E-45F5-8533-04C77FBC9815}"/>
                  </a:ext>
                </a:extLst>
              </p:cNvPr>
              <p:cNvSpPr/>
              <p:nvPr/>
            </p:nvSpPr>
            <p:spPr>
              <a:xfrm>
                <a:off x="461934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</m:oMath>
                  </m:oMathPara>
                </a14:m>
                <a:endParaRPr lang="es-419" sz="2400" i="1" dirty="0">
                  <a:solidFill>
                    <a:srgbClr val="FF0000"/>
                  </a:solidFill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sen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(3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4" name="Rectángulo: esquinas diagonales redondeadas 8">
                <a:extLst>
                  <a:ext uri="{FF2B5EF4-FFF2-40B4-BE49-F238E27FC236}">
                    <a16:creationId xmlns:a16="http://schemas.microsoft.com/office/drawing/2014/main" id="{6020B745-E91E-45F5-8533-04C77FBC98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34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9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668486" y="44631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359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C3901D04-CD98-4AAC-9767-FD1949836B15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=2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419" sz="2400" dirty="0"/>
              </a:p>
            </p:txBody>
          </p:sp>
        </mc:Choice>
        <mc:Fallback xmlns=""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C3901D04-CD98-4AAC-9767-FD1949836B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: esquinas diagonales redondeadas 8">
                <a:extLst>
                  <a:ext uri="{FF2B5EF4-FFF2-40B4-BE49-F238E27FC236}">
                    <a16:creationId xmlns:a16="http://schemas.microsoft.com/office/drawing/2014/main" id="{2D976423-86B6-49F3-9D98-419209DE8080}"/>
                  </a:ext>
                </a:extLst>
              </p:cNvPr>
              <p:cNvSpPr/>
              <p:nvPr/>
            </p:nvSpPr>
            <p:spPr>
              <a:xfrm>
                <a:off x="457200" y="440737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ctrlPr>
                                <a:rPr lang="es-419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6</m:t>
                              </m:r>
                            </m:e>
                          </m:d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+18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(4)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+81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𝑔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4" name="Rectángulo: esquinas diagonales redondeadas 8">
                <a:extLst>
                  <a:ext uri="{FF2B5EF4-FFF2-40B4-BE49-F238E27FC236}">
                    <a16:creationId xmlns:a16="http://schemas.microsoft.com/office/drawing/2014/main" id="{2D976423-86B6-49F3-9D98-419209DE80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0737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: esquinas diagonales redondeadas 8">
            <a:extLst>
              <a:ext uri="{FF2B5EF4-FFF2-40B4-BE49-F238E27FC236}">
                <a16:creationId xmlns:a16="http://schemas.microsoft.com/office/drawing/2014/main" id="{A4891ECC-AD1A-48F8-A326-DB816247D9E0}"/>
              </a:ext>
            </a:extLst>
          </p:cNvPr>
          <p:cNvSpPr/>
          <p:nvPr/>
        </p:nvSpPr>
        <p:spPr>
          <a:xfrm flipV="1">
            <a:off x="5375076" y="5795889"/>
            <a:ext cx="5119422" cy="943209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es-419" sz="2400" b="1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 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𝒔𝒆𝒏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(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𝟑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x-none" sz="2400" b="1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3570513" cy="1621302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𝑦</m:t>
                      </m:r>
                      <m:d>
                        <m:dPr>
                          <m:ctrlPr>
                            <a:rPr lang="es-419" sz="24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=2</m:t>
                      </m:r>
                      <m:sSup>
                        <m:sSupPr>
                          <m:ctrlPr>
                            <a:rPr lang="es-419" sz="24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400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46589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668486" y="44631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68486" y="2405580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A96E7C1D-A669-4A1E-A00A-974EBACE5B4A}"/>
                  </a:ext>
                </a:extLst>
              </p:cNvPr>
              <p:cNvSpPr/>
              <p:nvPr/>
            </p:nvSpPr>
            <p:spPr>
              <a:xfrm>
                <a:off x="457200" y="440737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𝟔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𝟏𝟖</m:t>
                      </m:r>
                      <m:sSup>
                        <m:sSupPr>
                          <m:ctrlP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</m:sup>
                      </m:sSup>
                      <m:r>
                        <a:rPr lang="es-419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𝟖𝟏</m:t>
                      </m:r>
                      <m:sSup>
                        <m:sSupPr>
                          <m:ctrlP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𝒈</m:t>
                      </m:r>
                      <m:r>
                        <a:rPr lang="es-419" sz="2400" b="1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b="1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800" b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Rectángulo: esquinas diagonales redondeadas 8">
                <a:extLst>
                  <a:ext uri="{FF2B5EF4-FFF2-40B4-BE49-F238E27FC236}">
                    <a16:creationId xmlns:a16="http://schemas.microsoft.com/office/drawing/2014/main" id="{A96E7C1D-A669-4A1E-A00A-974EBACE5B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07378"/>
                <a:ext cx="3570513" cy="1621303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6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ipse 8">
            <a:extLst>
              <a:ext uri="{FF2B5EF4-FFF2-40B4-BE49-F238E27FC236}">
                <a16:creationId xmlns:a16="http://schemas.microsoft.com/office/drawing/2014/main" id="{C9218B03-8C91-4FE4-ABEA-9CA629F7D903}"/>
              </a:ext>
            </a:extLst>
          </p:cNvPr>
          <p:cNvSpPr/>
          <p:nvPr/>
        </p:nvSpPr>
        <p:spPr>
          <a:xfrm>
            <a:off x="3668486" y="4308901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Marcador de texto 1">
                <a:extLst>
                  <a:ext uri="{FF2B5EF4-FFF2-40B4-BE49-F238E27FC236}">
                    <a16:creationId xmlns:a16="http://schemas.microsoft.com/office/drawing/2014/main" id="{9BB9B2F5-F4EC-40E3-9CB6-9ADEA40809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49969" y="914400"/>
                <a:ext cx="7584831" cy="5943600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endParaRPr lang="es-419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Para encontrar </a:t>
                </a:r>
                <a14:m>
                  <m:oMath xmlns:m="http://schemas.openxmlformats.org/officeDocument/2006/math">
                    <m:r>
                      <a:rPr lang="es-419" sz="2400" b="1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𝒈</m:t>
                    </m:r>
                    <m:r>
                      <a:rPr lang="es-419" sz="2400" b="1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(</m:t>
                    </m:r>
                    <m:r>
                      <a:rPr lang="es-419" sz="2400" b="1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𝒙</m:t>
                    </m:r>
                    <m:r>
                      <a:rPr lang="es-419" sz="2400" b="1" i="1" dirty="0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)</m:t>
                    </m:r>
                  </m:oMath>
                </a14:m>
                <a:endParaRPr lang="es-419" sz="24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En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2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 se tiene una solución particular que satisface a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3</a:t>
                </a:r>
                <a:endParaRPr lang="es-419" sz="2400" i="1" dirty="0">
                  <a:latin typeface="Cambria Math" panose="02040503050406030204" pitchFamily="18" charset="0"/>
                  <a:ea typeface="Arial" charset="0"/>
                  <a:cs typeface="Arial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=6</m:t>
                      </m:r>
                      <m:sSup>
                        <m:sSup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𝑥</m:t>
                          </m:r>
                        </m:e>
                        <m:sup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=12 </m:t>
                      </m:r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=12 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(4)</m:t>
                          </m:r>
                        </m:sup>
                      </m:sSup>
                      <m:r>
                        <a:rPr lang="es-419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5</m:t>
                          </m:r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</m:sup>
                      </m:sSup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sSup>
                        <m:sSupPr>
                          <m:ctrlP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6</m:t>
                          </m:r>
                          <m:r>
                            <a:rPr lang="es-419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</m:sup>
                      </m:sSup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Sustituyendo en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3 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se tiene: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0+</m:t>
                      </m:r>
                      <m:r>
                        <a:rPr lang="es-C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1</m:t>
                      </m:r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8 ∙0+81 ∙12 </m:t>
                      </m:r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𝑥</m:t>
                      </m:r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𝑔</m:t>
                      </m:r>
                      <m:d>
                        <m:dPr>
                          <m:ctrlP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r>
                        <a:rPr lang="es-419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𝒈</m:t>
                      </m:r>
                      <m:d>
                        <m:dPr>
                          <m:ctrlPr>
                            <a:rPr lang="es-419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r>
                        <a:rPr lang="es-419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𝟗𝟕𝟐</m:t>
                      </m:r>
                      <m:r>
                        <a:rPr lang="es-419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es-419" sz="2400" b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Así, la ecuación diferencial asociada viene dada por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d>
                            <m:d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419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  <m:t>𝟔</m:t>
                              </m:r>
                            </m:e>
                          </m:d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𝟏𝟖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(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𝟒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)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𝟖𝟏</m:t>
                      </m:r>
                      <m:sSup>
                        <m:sSupPr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𝟗𝟕𝟐</m:t>
                      </m:r>
                      <m:r>
                        <a:rPr lang="es-419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es-419" sz="2400" b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:endParaRPr lang="es-419" sz="2400" b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1" name="Marcador de texto 1">
                <a:extLst>
                  <a:ext uri="{FF2B5EF4-FFF2-40B4-BE49-F238E27FC236}">
                    <a16:creationId xmlns:a16="http://schemas.microsoft.com/office/drawing/2014/main" id="{9BB9B2F5-F4EC-40E3-9CB6-9ADEA40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969" y="914400"/>
                <a:ext cx="7584831" cy="5943600"/>
              </a:xfrm>
              <a:prstGeom prst="rect">
                <a:avLst/>
              </a:prstGeom>
              <a:blipFill>
                <a:blip r:embed="rId7"/>
                <a:stretch>
                  <a:fillRect l="-1286" t="-12821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5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Bach. Dayana Calderón Prado  - Estudiante Asistente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A2F131F5-7802-4914-A684-4298E0CD2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CDB83E-2620-4728-801C-DB325BBA115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91890912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1355</TotalTime>
  <Words>552</Words>
  <Application>Microsoft Office PowerPoint</Application>
  <PresentationFormat>Panorámica</PresentationFormat>
  <Paragraphs>109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Franklin Gothic Book</vt:lpstr>
      <vt:lpstr>Franklin Gothic Medium</vt:lpstr>
      <vt:lpstr>Wingdings</vt:lpstr>
      <vt:lpstr>MA-2105 Plantilla Portada</vt:lpstr>
      <vt:lpstr>MA-2105 Plantilla Contenido</vt:lpstr>
      <vt:lpstr>MA-2105 Plantilla Créditos</vt:lpstr>
      <vt:lpstr>Ecuación diferencial con coeficientes constantes a partir de soluciones de la ED homogénea y solución particular    M.Sc. Norberto Oviedo Ugalde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 Ugalde</cp:lastModifiedBy>
  <cp:revision>69</cp:revision>
  <dcterms:created xsi:type="dcterms:W3CDTF">2017-12-17T14:58:24Z</dcterms:created>
  <dcterms:modified xsi:type="dcterms:W3CDTF">2018-10-31T22:16:05Z</dcterms:modified>
</cp:coreProperties>
</file>