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72" r:id="rId2"/>
    <p:sldMasterId id="2147483688" r:id="rId3"/>
  </p:sldMasterIdLst>
  <p:notesMasterIdLst>
    <p:notesMasterId r:id="rId13"/>
  </p:notesMasterIdLst>
  <p:handoutMasterIdLst>
    <p:handoutMasterId r:id="rId14"/>
  </p:handoutMasterIdLst>
  <p:sldIdLst>
    <p:sldId id="260" r:id="rId4"/>
    <p:sldId id="263" r:id="rId5"/>
    <p:sldId id="269" r:id="rId6"/>
    <p:sldId id="265" r:id="rId7"/>
    <p:sldId id="267" r:id="rId8"/>
    <p:sldId id="266" r:id="rId9"/>
    <p:sldId id="264" r:id="rId10"/>
    <p:sldId id="268" r:id="rId11"/>
    <p:sldId id="261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8FF"/>
    <a:srgbClr val="CDDAFF"/>
    <a:srgbClr val="666666"/>
    <a:srgbClr val="150D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37E281-2D28-4B1A-8109-BCA74651EC94}" v="77" dt="2018-09-01T13:22:43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2" autoAdjust="0"/>
    <p:restoredTop sz="94607"/>
  </p:normalViewPr>
  <p:slideViewPr>
    <p:cSldViewPr snapToGrid="0">
      <p:cViewPr varScale="1">
        <p:scale>
          <a:sx n="63" d="100"/>
          <a:sy n="63" d="100"/>
        </p:scale>
        <p:origin x="90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18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berto Oviedo Ugalde" userId="f6dd41cc-30ac-40c0-95f2-225f08fe1ba3" providerId="ADAL" clId="{AB37E281-2D28-4B1A-8109-BCA74651EC94}"/>
    <pc:docChg chg="undo custSel addSld modSld">
      <pc:chgData name="Norberto Oviedo Ugalde" userId="f6dd41cc-30ac-40c0-95f2-225f08fe1ba3" providerId="ADAL" clId="{AB37E281-2D28-4B1A-8109-BCA74651EC94}" dt="2018-09-01T13:22:43.548" v="329" actId="1076"/>
      <pc:docMkLst>
        <pc:docMk/>
      </pc:docMkLst>
      <pc:sldChg chg="modSp">
        <pc:chgData name="Norberto Oviedo Ugalde" userId="f6dd41cc-30ac-40c0-95f2-225f08fe1ba3" providerId="ADAL" clId="{AB37E281-2D28-4B1A-8109-BCA74651EC94}" dt="2018-09-01T12:48:12.839" v="260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AB37E281-2D28-4B1A-8109-BCA74651EC94}" dt="2018-09-01T12:48:12.839" v="260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AB37E281-2D28-4B1A-8109-BCA74651EC94}" dt="2018-08-26T22:18:58.037" v="13" actId="113"/>
        <pc:sldMkLst>
          <pc:docMk/>
          <pc:sldMk cId="946608536" sldId="261"/>
        </pc:sldMkLst>
        <pc:spChg chg="mod">
          <ac:chgData name="Norberto Oviedo Ugalde" userId="f6dd41cc-30ac-40c0-95f2-225f08fe1ba3" providerId="ADAL" clId="{AB37E281-2D28-4B1A-8109-BCA74651EC94}" dt="2018-08-26T22:18:58.037" v="13" actId="113"/>
          <ac:spMkLst>
            <pc:docMk/>
            <pc:sldMk cId="946608536" sldId="261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AB37E281-2D28-4B1A-8109-BCA74651EC94}" dt="2018-09-01T12:58:36.013" v="277" actId="1076"/>
        <pc:sldMkLst>
          <pc:docMk/>
          <pc:sldMk cId="83991214" sldId="264"/>
        </pc:sldMkLst>
        <pc:spChg chg="mod">
          <ac:chgData name="Norberto Oviedo Ugalde" userId="f6dd41cc-30ac-40c0-95f2-225f08fe1ba3" providerId="ADAL" clId="{AB37E281-2D28-4B1A-8109-BCA74651EC94}" dt="2018-09-01T12:58:36.013" v="277" actId="1076"/>
          <ac:spMkLst>
            <pc:docMk/>
            <pc:sldMk cId="83991214" sldId="264"/>
            <ac:spMk id="12" creationId="{0DBBAD4D-2FCC-4D9A-80F7-DD36DE0EE128}"/>
          </ac:spMkLst>
        </pc:spChg>
        <pc:spChg chg="mod">
          <ac:chgData name="Norberto Oviedo Ugalde" userId="f6dd41cc-30ac-40c0-95f2-225f08fe1ba3" providerId="ADAL" clId="{AB37E281-2D28-4B1A-8109-BCA74651EC94}" dt="2018-09-01T12:58:24.981" v="274" actId="1076"/>
          <ac:spMkLst>
            <pc:docMk/>
            <pc:sldMk cId="83991214" sldId="264"/>
            <ac:spMk id="13" creationId="{5AD58F5A-3C07-4A5A-ADE5-E2184BADD97F}"/>
          </ac:spMkLst>
        </pc:spChg>
        <pc:spChg chg="mod">
          <ac:chgData name="Norberto Oviedo Ugalde" userId="f6dd41cc-30ac-40c0-95f2-225f08fe1ba3" providerId="ADAL" clId="{AB37E281-2D28-4B1A-8109-BCA74651EC94}" dt="2018-09-01T12:58:27.229" v="275" actId="1076"/>
          <ac:spMkLst>
            <pc:docMk/>
            <pc:sldMk cId="83991214" sldId="264"/>
            <ac:spMk id="15" creationId="{6C0B739E-61CC-464D-AC72-040A11C00EE0}"/>
          </ac:spMkLst>
        </pc:spChg>
      </pc:sldChg>
      <pc:sldChg chg="addSp delSp modSp addAnim delAnim modAnim">
        <pc:chgData name="Norberto Oviedo Ugalde" userId="f6dd41cc-30ac-40c0-95f2-225f08fe1ba3" providerId="ADAL" clId="{AB37E281-2D28-4B1A-8109-BCA74651EC94}" dt="2018-09-01T13:22:43.548" v="329" actId="1076"/>
        <pc:sldMkLst>
          <pc:docMk/>
          <pc:sldMk cId="3698247692" sldId="268"/>
        </pc:sldMkLst>
        <pc:spChg chg="mod">
          <ac:chgData name="Norberto Oviedo Ugalde" userId="f6dd41cc-30ac-40c0-95f2-225f08fe1ba3" providerId="ADAL" clId="{AB37E281-2D28-4B1A-8109-BCA74651EC94}" dt="2018-09-01T13:22:43.548" v="329" actId="1076"/>
          <ac:spMkLst>
            <pc:docMk/>
            <pc:sldMk cId="3698247692" sldId="268"/>
            <ac:spMk id="2" creationId="{00000000-0000-0000-0000-000000000000}"/>
          </ac:spMkLst>
        </pc:spChg>
        <pc:spChg chg="mod">
          <ac:chgData name="Norberto Oviedo Ugalde" userId="f6dd41cc-30ac-40c0-95f2-225f08fe1ba3" providerId="ADAL" clId="{AB37E281-2D28-4B1A-8109-BCA74651EC94}" dt="2018-09-01T13:20:40.668" v="313" actId="1076"/>
          <ac:spMkLst>
            <pc:docMk/>
            <pc:sldMk cId="3698247692" sldId="268"/>
            <ac:spMk id="10" creationId="{F474B944-7C98-4192-B99A-37A4C375E920}"/>
          </ac:spMkLst>
        </pc:spChg>
        <pc:spChg chg="add del mod">
          <ac:chgData name="Norberto Oviedo Ugalde" userId="f6dd41cc-30ac-40c0-95f2-225f08fe1ba3" providerId="ADAL" clId="{AB37E281-2D28-4B1A-8109-BCA74651EC94}" dt="2018-09-01T13:20:35.812" v="312" actId="478"/>
          <ac:spMkLst>
            <pc:docMk/>
            <pc:sldMk cId="3698247692" sldId="268"/>
            <ac:spMk id="12" creationId="{76177DCF-1BEB-4313-8F97-AF39CEEF1288}"/>
          </ac:spMkLst>
        </pc:spChg>
        <pc:spChg chg="mod">
          <ac:chgData name="Norberto Oviedo Ugalde" userId="f6dd41cc-30ac-40c0-95f2-225f08fe1ba3" providerId="ADAL" clId="{AB37E281-2D28-4B1A-8109-BCA74651EC94}" dt="2018-09-01T13:03:25.258" v="284" actId="1076"/>
          <ac:spMkLst>
            <pc:docMk/>
            <pc:sldMk cId="3698247692" sldId="268"/>
            <ac:spMk id="13" creationId="{5AD58F5A-3C07-4A5A-ADE5-E2184BADD97F}"/>
          </ac:spMkLst>
        </pc:spChg>
        <pc:spChg chg="mod">
          <ac:chgData name="Norberto Oviedo Ugalde" userId="f6dd41cc-30ac-40c0-95f2-225f08fe1ba3" providerId="ADAL" clId="{AB37E281-2D28-4B1A-8109-BCA74651EC94}" dt="2018-09-01T13:03:27.130" v="285" actId="1076"/>
          <ac:spMkLst>
            <pc:docMk/>
            <pc:sldMk cId="3698247692" sldId="268"/>
            <ac:spMk id="15" creationId="{6C0B739E-61CC-464D-AC72-040A11C00EE0}"/>
          </ac:spMkLst>
        </pc:spChg>
        <pc:spChg chg="mod">
          <ac:chgData name="Norberto Oviedo Ugalde" userId="f6dd41cc-30ac-40c0-95f2-225f08fe1ba3" providerId="ADAL" clId="{AB37E281-2D28-4B1A-8109-BCA74651EC94}" dt="2018-09-01T13:03:32.106" v="287" actId="1076"/>
          <ac:spMkLst>
            <pc:docMk/>
            <pc:sldMk cId="3698247692" sldId="268"/>
            <ac:spMk id="17" creationId="{16F2E9C9-E6C6-4DEC-A8C8-06174076E412}"/>
          </ac:spMkLst>
        </pc:spChg>
      </pc:sldChg>
      <pc:sldChg chg="addSp delSp modSp add">
        <pc:chgData name="Norberto Oviedo Ugalde" userId="f6dd41cc-30ac-40c0-95f2-225f08fe1ba3" providerId="ADAL" clId="{AB37E281-2D28-4B1A-8109-BCA74651EC94}" dt="2018-09-01T12:45:23.741" v="95" actId="1076"/>
        <pc:sldMkLst>
          <pc:docMk/>
          <pc:sldMk cId="3157514088" sldId="269"/>
        </pc:sldMkLst>
        <pc:spChg chg="del">
          <ac:chgData name="Norberto Oviedo Ugalde" userId="f6dd41cc-30ac-40c0-95f2-225f08fe1ba3" providerId="ADAL" clId="{AB37E281-2D28-4B1A-8109-BCA74651EC94}" dt="2018-09-01T12:40:45.544" v="78"/>
          <ac:spMkLst>
            <pc:docMk/>
            <pc:sldMk cId="3157514088" sldId="269"/>
            <ac:spMk id="2" creationId="{555B0D55-0CE1-4F4C-98AA-B0C1E15D3933}"/>
          </ac:spMkLst>
        </pc:spChg>
        <pc:spChg chg="del">
          <ac:chgData name="Norberto Oviedo Ugalde" userId="f6dd41cc-30ac-40c0-95f2-225f08fe1ba3" providerId="ADAL" clId="{AB37E281-2D28-4B1A-8109-BCA74651EC94}" dt="2018-09-01T12:40:17.590" v="77" actId="478"/>
          <ac:spMkLst>
            <pc:docMk/>
            <pc:sldMk cId="3157514088" sldId="269"/>
            <ac:spMk id="3" creationId="{A1669A61-EAEF-4CB8-AFDF-728190118AD6}"/>
          </ac:spMkLst>
        </pc:spChg>
        <pc:spChg chg="add del mod">
          <ac:chgData name="Norberto Oviedo Ugalde" userId="f6dd41cc-30ac-40c0-95f2-225f08fe1ba3" providerId="ADAL" clId="{AB37E281-2D28-4B1A-8109-BCA74651EC94}" dt="2018-09-01T12:45:04.572" v="89" actId="478"/>
          <ac:spMkLst>
            <pc:docMk/>
            <pc:sldMk cId="3157514088" sldId="269"/>
            <ac:spMk id="6" creationId="{C567879E-9277-4C0C-8E45-A127EC4AD9E7}"/>
          </ac:spMkLst>
        </pc:spChg>
        <pc:picChg chg="add del mod">
          <ac:chgData name="Norberto Oviedo Ugalde" userId="f6dd41cc-30ac-40c0-95f2-225f08fe1ba3" providerId="ADAL" clId="{AB37E281-2D28-4B1A-8109-BCA74651EC94}" dt="2018-09-01T12:44:58.261" v="87" actId="478"/>
          <ac:picMkLst>
            <pc:docMk/>
            <pc:sldMk cId="3157514088" sldId="269"/>
            <ac:picMk id="4" creationId="{A136DAD2-1631-4A23-8AA9-85BCD75CFD7F}"/>
          </ac:picMkLst>
        </pc:picChg>
        <pc:picChg chg="add mod">
          <ac:chgData name="Norberto Oviedo Ugalde" userId="f6dd41cc-30ac-40c0-95f2-225f08fe1ba3" providerId="ADAL" clId="{AB37E281-2D28-4B1A-8109-BCA74651EC94}" dt="2018-09-01T12:45:23.741" v="95" actId="1076"/>
          <ac:picMkLst>
            <pc:docMk/>
            <pc:sldMk cId="3157514088" sldId="269"/>
            <ac:picMk id="7" creationId="{6321885F-4F39-4CDD-BC77-92CAC931602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7D36-A37E-C04A-BDEF-32FA869F084B}" type="datetimeFigureOut">
              <a:rPr lang="es-ES_tradnl" smtClean="0"/>
              <a:t>01/09/2018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11D69-43E9-C04C-8657-0C491594E0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2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9715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Portada (solo 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7600" cy="5295371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-2105 Portada (titulo y sub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anchor="t" anchorCtr="1"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6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Bloque cent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/>
          </p:nvPr>
        </p:nvSpPr>
        <p:spPr>
          <a:xfrm>
            <a:off x="423863" y="677334"/>
            <a:ext cx="11310937" cy="573987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n>
                  <a:noFill/>
                </a:ln>
              </a:defRPr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dos blo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5511800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6249409" y="674157"/>
            <a:ext cx="5485391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izq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3623733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4354287" y="674157"/>
            <a:ext cx="7380514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7401076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8142513" y="674157"/>
            <a:ext cx="3592287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réd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78001"/>
            <a:ext cx="9144000" cy="443653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68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39333"/>
            <a:ext cx="10515600" cy="4927600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8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0D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2" r:id="rId3"/>
    <p:sldLayoutId id="214748369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80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903997"/>
            <a:ext cx="11277600" cy="5295371"/>
          </a:xfrm>
        </p:spPr>
        <p:txBody>
          <a:bodyPr/>
          <a:lstStyle/>
          <a:p>
            <a:r>
              <a:rPr lang="es-ES_tradnl" dirty="0"/>
              <a:t>Segunda solución en una EDL  de orden dos</a:t>
            </a: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r>
              <a:rPr lang="es-ES_tradnl" sz="4800" dirty="0" err="1">
                <a:solidFill>
                  <a:schemeClr val="tx1"/>
                </a:solidFill>
              </a:rPr>
              <a:t>M.Sc</a:t>
            </a:r>
            <a:r>
              <a:rPr lang="es-ES_tradnl" sz="4800" dirty="0">
                <a:solidFill>
                  <a:schemeClr val="tx1"/>
                </a:solidFill>
              </a:rPr>
              <a:t>. Norberto Oviedo Ugalde</a:t>
            </a:r>
            <a:r>
              <a:rPr lang="es-ES_tradnl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49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diagonales redondeadas 8">
            <a:extLst>
              <a:ext uri="{FF2B5EF4-FFF2-40B4-BE49-F238E27FC236}">
                <a16:creationId xmlns:a16="http://schemas.microsoft.com/office/drawing/2014/main" id="{094B7BB8-C08E-484B-AB7A-1BF078D5EEFD}"/>
              </a:ext>
            </a:extLst>
          </p:cNvPr>
          <p:cNvSpPr/>
          <p:nvPr/>
        </p:nvSpPr>
        <p:spPr>
          <a:xfrm>
            <a:off x="690900" y="2258230"/>
            <a:ext cx="10810198" cy="1525761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40531" y="843906"/>
                <a:ext cx="11310937" cy="5706002"/>
              </a:xfrm>
            </p:spPr>
            <p:txBody>
              <a:bodyPr numCol="1">
                <a:normAutofit/>
              </a:bodyPr>
              <a:lstStyle/>
              <a:p>
                <a:pPr marL="0" indent="0" algn="just">
                  <a:buNone/>
                </a:pPr>
                <a:r>
                  <a:rPr lang="es-CR" dirty="0">
                    <a:latin typeface="Arial" charset="0"/>
                    <a:ea typeface="Arial" charset="0"/>
                    <a:cs typeface="Arial" charset="0"/>
                  </a:rPr>
                  <a:t>Considere la ecuación diferencial: </a:t>
                </a:r>
              </a:p>
              <a:p>
                <a:pPr marL="0" indent="0" algn="just">
                  <a:buNone/>
                </a:pPr>
                <a:endParaRPr lang="es-CR" dirty="0">
                  <a:latin typeface="Arial" charset="0"/>
                  <a:ea typeface="Arial" charset="0"/>
                  <a:cs typeface="Arial" charset="0"/>
                </a:endParaRPr>
              </a:p>
              <a:p>
                <a:pPr marL="0" indent="0" algn="just">
                  <a:buNone/>
                </a:pPr>
                <a:endParaRPr lang="es-CR" dirty="0">
                  <a:latin typeface="Arial" charset="0"/>
                  <a:ea typeface="Arial" charset="0"/>
                  <a:cs typeface="Arial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419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s-419" b="1" i="1" smtClean="0"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d>
                        <m:dPr>
                          <m:ctrlP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sSup>
                        <m:sSupPr>
                          <m:ctrlP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b="1" i="1" smtClean="0"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r>
                        <a:rPr lang="es-419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b="1" i="1" smtClean="0"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𝟎</m:t>
                      </m:r>
                    </m:oMath>
                  </m:oMathPara>
                </a14:m>
                <a:endParaRPr lang="es-419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marL="0" indent="0" algn="just">
                  <a:buNone/>
                </a:pPr>
                <a:endParaRPr lang="es-CR" dirty="0">
                  <a:latin typeface="Arial" charset="0"/>
                  <a:ea typeface="Arial" charset="0"/>
                  <a:cs typeface="Arial" charset="0"/>
                </a:endParaRPr>
              </a:p>
              <a:p>
                <a:pPr marL="514350" indent="-514350" algn="just">
                  <a:buFont typeface="+mj-lt"/>
                  <a:buAutoNum type="alphaLcParenR"/>
                </a:pPr>
                <a:r>
                  <a:rPr lang="es-419" dirty="0">
                    <a:latin typeface="Arial" charset="0"/>
                    <a:ea typeface="Arial" charset="0"/>
                    <a:cs typeface="Arial" charset="0"/>
                  </a:rPr>
                  <a:t>Halle una solución de la forma </a:t>
                </a:r>
                <a14:m>
                  <m:oMath xmlns:m="http://schemas.openxmlformats.org/officeDocument/2006/math"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𝒚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=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𝟏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+</m:t>
                    </m:r>
                    <m:r>
                      <a:rPr lang="es-419" b="1" i="1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𝒃𝒙</m:t>
                    </m:r>
                  </m:oMath>
                </a14:m>
                <a:r>
                  <a:rPr lang="es-CR" b="1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  <a:r>
                  <a:rPr lang="es-CR" dirty="0">
                    <a:latin typeface="Arial" charset="0"/>
                    <a:ea typeface="Arial" charset="0"/>
                    <a:cs typeface="Arial" charset="0"/>
                  </a:rPr>
                  <a:t>de la ecuación diferencial</a:t>
                </a:r>
                <a:r>
                  <a:rPr lang="es-CR" b="1" dirty="0">
                    <a:latin typeface="Arial" charset="0"/>
                    <a:ea typeface="Arial" charset="0"/>
                    <a:cs typeface="Arial" charset="0"/>
                  </a:rPr>
                  <a:t> 1 </a:t>
                </a:r>
                <a:r>
                  <a:rPr lang="es-CR" dirty="0">
                    <a:latin typeface="Arial" charset="0"/>
                    <a:ea typeface="Arial" charset="0"/>
                    <a:cs typeface="Arial" charset="0"/>
                  </a:rPr>
                  <a:t>(debe encontrar el valor de </a:t>
                </a:r>
                <a14:m>
                  <m:oMath xmlns:m="http://schemas.openxmlformats.org/officeDocument/2006/math">
                    <m:r>
                      <a:rPr lang="es-CR" b="1" i="1" dirty="0" smtClean="0">
                        <a:latin typeface="Cambria Math" panose="02040503050406030204" pitchFamily="18" charset="0"/>
                        <a:ea typeface="Arial" charset="0"/>
                        <a:cs typeface="Arial" charset="0"/>
                      </a:rPr>
                      <m:t>𝒃</m:t>
                    </m:r>
                  </m:oMath>
                </a14:m>
                <a:r>
                  <a:rPr lang="es-CR" dirty="0">
                    <a:latin typeface="Arial" charset="0"/>
                    <a:ea typeface="Arial" charset="0"/>
                    <a:cs typeface="Arial" charset="0"/>
                  </a:rPr>
                  <a:t>)</a:t>
                </a:r>
              </a:p>
              <a:p>
                <a:pPr marL="514350" indent="-514350" algn="just">
                  <a:buFont typeface="+mj-lt"/>
                  <a:buAutoNum type="alphaLcParenR"/>
                </a:pPr>
                <a:r>
                  <a:rPr lang="es-CR" dirty="0">
                    <a:latin typeface="Arial" charset="0"/>
                    <a:ea typeface="Arial" charset="0"/>
                    <a:cs typeface="Arial" charset="0"/>
                  </a:rPr>
                  <a:t>Determinar la solución general de </a:t>
                </a:r>
                <a:r>
                  <a:rPr lang="es-CR" b="1" dirty="0">
                    <a:latin typeface="Arial" charset="0"/>
                    <a:ea typeface="Arial" charset="0"/>
                    <a:cs typeface="Arial" charset="0"/>
                  </a:rPr>
                  <a:t>1</a:t>
                </a:r>
              </a:p>
              <a:p>
                <a:pPr marL="0" indent="0" algn="just">
                  <a:buNone/>
                </a:pPr>
                <a:endParaRPr lang="es-CR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40531" y="843906"/>
                <a:ext cx="11310937" cy="5706002"/>
              </a:xfrm>
              <a:blipFill>
                <a:blip r:embed="rId2"/>
                <a:stretch>
                  <a:fillRect l="-1078" r="-107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lipse 7">
            <a:extLst>
              <a:ext uri="{FF2B5EF4-FFF2-40B4-BE49-F238E27FC236}">
                <a16:creationId xmlns:a16="http://schemas.microsoft.com/office/drawing/2014/main" id="{07A27592-5C14-43FC-BB49-1C63F2C4BF32}"/>
              </a:ext>
            </a:extLst>
          </p:cNvPr>
          <p:cNvSpPr/>
          <p:nvPr/>
        </p:nvSpPr>
        <p:spPr>
          <a:xfrm>
            <a:off x="1216600" y="2683653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8078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321885F-4F39-4CDD-BC77-92CAC9316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36" y="1406402"/>
            <a:ext cx="11473727" cy="353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1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">
            <a:extLst>
              <a:ext uri="{FF2B5EF4-FFF2-40B4-BE49-F238E27FC236}">
                <a16:creationId xmlns:a16="http://schemas.microsoft.com/office/drawing/2014/main" id="{473BEAF3-CA99-4E3F-8352-834C12EEC920}"/>
              </a:ext>
            </a:extLst>
          </p:cNvPr>
          <p:cNvSpPr txBox="1">
            <a:spLocks/>
          </p:cNvSpPr>
          <p:nvPr/>
        </p:nvSpPr>
        <p:spPr>
          <a:xfrm>
            <a:off x="3205127" y="4942115"/>
            <a:ext cx="9165770" cy="1362867"/>
          </a:xfrm>
          <a:prstGeom prst="rect">
            <a:avLst/>
          </a:prstGeom>
        </p:spPr>
        <p:txBody>
          <a:bodyPr wrap="square" numCol="1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419" sz="24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x-none" sz="2400" dirty="0"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3978015" y="2449451"/>
                <a:ext cx="8182979" cy="2705602"/>
              </a:xfrm>
            </p:spPr>
            <p:txBody>
              <a:bodyPr numCol="1">
                <a:noAutofit/>
              </a:bodyPr>
              <a:lstStyle/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r>
                  <a:rPr lang="es-419" sz="3300" b="1" dirty="0">
                    <a:latin typeface="Arial" charset="0"/>
                    <a:ea typeface="Arial" charset="0"/>
                    <a:cs typeface="Arial" charset="0"/>
                  </a:rPr>
                  <a:t> parte a)</a:t>
                </a:r>
              </a:p>
              <a:p>
                <a:pPr algn="l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De la ecuación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2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𝑏</m:t>
                      </m:r>
                    </m:oMath>
                  </m:oMathPara>
                </a14:m>
                <a:endParaRPr lang="es-419" sz="2400" b="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es-419" sz="2400" b="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Sustituyendo en </a:t>
                </a:r>
                <a:r>
                  <a:rPr lang="es-419" sz="24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1</a:t>
                </a: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: </a:t>
                </a:r>
              </a:p>
              <a:p>
                <a:pPr algn="just">
                  <a:lnSpc>
                    <a:spcPct val="150000"/>
                  </a:lnSpc>
                </a:pPr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3978015" y="2449451"/>
                <a:ext cx="8182979" cy="2705602"/>
              </a:xfrm>
              <a:blipFill>
                <a:blip r:embed="rId2"/>
                <a:stretch>
                  <a:fillRect l="-1192" t="-2162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5954483" cy="945556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sSup>
                        <m:sSup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𝟎</m:t>
                      </m:r>
                    </m:oMath>
                  </m:oMathPara>
                </a14:m>
                <a:endParaRPr lang="es-419" sz="2800" b="1" kern="1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5954483" cy="945556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21466" y="1968815"/>
                <a:ext cx="3570513" cy="136286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𝒃𝒙</m:t>
                      </m:r>
                    </m:oMath>
                  </m:oMathPara>
                </a14:m>
                <a:endParaRPr lang="es-419" sz="2400" b="1" dirty="0"/>
              </a:p>
            </p:txBody>
          </p:sp>
        </mc:Choice>
        <mc:Fallback xmlns="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66" y="1968815"/>
                <a:ext cx="3570513" cy="136286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5994235" y="348344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: esquinas diagonales redondeadas 8">
                <a:extLst>
                  <a:ext uri="{FF2B5EF4-FFF2-40B4-BE49-F238E27FC236}">
                    <a16:creationId xmlns:a16="http://schemas.microsoft.com/office/drawing/2014/main" id="{229A0C22-C2B8-42EF-883C-DC3C9D51F9B0}"/>
                  </a:ext>
                </a:extLst>
              </p:cNvPr>
              <p:cNvSpPr/>
              <p:nvPr/>
            </p:nvSpPr>
            <p:spPr>
              <a:xfrm>
                <a:off x="421465" y="1968814"/>
                <a:ext cx="3570513" cy="136286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</m:t>
                      </m:r>
                      <m:r>
                        <a:rPr lang="es-419" sz="2400" b="1" i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𝒃𝒙</m:t>
                      </m:r>
                    </m:oMath>
                  </m:oMathPara>
                </a14:m>
                <a:endParaRPr lang="es-419" sz="24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Rectángulo: esquinas diagonales redondeadas 8">
                <a:extLst>
                  <a:ext uri="{FF2B5EF4-FFF2-40B4-BE49-F238E27FC236}">
                    <a16:creationId xmlns:a16="http://schemas.microsoft.com/office/drawing/2014/main" id="{229A0C22-C2B8-42EF-883C-DC3C9D51F9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65" y="1968814"/>
                <a:ext cx="3570513" cy="136286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5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lipse 5">
            <a:extLst>
              <a:ext uri="{FF2B5EF4-FFF2-40B4-BE49-F238E27FC236}">
                <a16:creationId xmlns:a16="http://schemas.microsoft.com/office/drawing/2014/main" id="{CE83E693-8514-4DB2-A1F7-B69163B4D435}"/>
              </a:ext>
            </a:extLst>
          </p:cNvPr>
          <p:cNvSpPr/>
          <p:nvPr/>
        </p:nvSpPr>
        <p:spPr>
          <a:xfrm>
            <a:off x="3640558" y="1702947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3084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">
            <a:extLst>
              <a:ext uri="{FF2B5EF4-FFF2-40B4-BE49-F238E27FC236}">
                <a16:creationId xmlns:a16="http://schemas.microsoft.com/office/drawing/2014/main" id="{473BEAF3-CA99-4E3F-8352-834C12EEC920}"/>
              </a:ext>
            </a:extLst>
          </p:cNvPr>
          <p:cNvSpPr txBox="1">
            <a:spLocks/>
          </p:cNvSpPr>
          <p:nvPr/>
        </p:nvSpPr>
        <p:spPr>
          <a:xfrm>
            <a:off x="3205127" y="4942115"/>
            <a:ext cx="9165770" cy="1362867"/>
          </a:xfrm>
          <a:prstGeom prst="rect">
            <a:avLst/>
          </a:prstGeom>
        </p:spPr>
        <p:txBody>
          <a:bodyPr wrap="square" numCol="1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419" sz="24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x-none" sz="2400" dirty="0"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3978015" y="2040404"/>
                <a:ext cx="8182979" cy="2705602"/>
              </a:xfrm>
            </p:spPr>
            <p:txBody>
              <a:bodyPr numCol="1">
                <a:noAutofit/>
              </a:bodyPr>
              <a:lstStyle/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r>
                  <a:rPr lang="es-419" sz="3300" b="1" dirty="0">
                    <a:latin typeface="Arial" charset="0"/>
                    <a:ea typeface="Arial" charset="0"/>
                    <a:cs typeface="Arial" charset="0"/>
                  </a:rPr>
                  <a:t> parte a)</a:t>
                </a:r>
              </a:p>
              <a:p>
                <a:pPr algn="l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De la ecuación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2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𝑏</m:t>
                      </m:r>
                    </m:oMath>
                  </m:oMathPara>
                </a14:m>
                <a:endParaRPr lang="es-419" sz="2400" b="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r>
                        <a:rPr lang="es-419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𝑦</m:t>
                      </m:r>
                      <m:r>
                        <a:rPr lang="es-419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′′=0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Sustituyendo en </a:t>
                </a:r>
                <a:r>
                  <a:rPr lang="es-419" sz="24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1</a:t>
                </a: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: </a:t>
                </a: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3978015" y="2040404"/>
                <a:ext cx="8182979" cy="2705602"/>
              </a:xfrm>
              <a:blipFill>
                <a:blip r:embed="rId2"/>
                <a:stretch>
                  <a:fillRect l="-1192" t="-7883" b="-7883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5954483" cy="945556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419" sz="24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sSup>
                        <m:sSupPr>
                          <m:ctrlPr>
                            <a:rPr lang="es-419" sz="2400" b="1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r>
                        <a:rPr lang="es-419" sz="2400" b="1" i="1" kern="1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𝟎</m:t>
                      </m:r>
                    </m:oMath>
                  </m:oMathPara>
                </a14:m>
                <a:endParaRPr lang="es-419" sz="2800" b="1" kern="1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5954483" cy="945556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21466" y="1968815"/>
                <a:ext cx="3570513" cy="136286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𝒃𝒙</m:t>
                      </m:r>
                    </m:oMath>
                  </m:oMathPara>
                </a14:m>
                <a:endParaRPr lang="es-419" sz="2400" b="1" dirty="0"/>
              </a:p>
            </p:txBody>
          </p:sp>
        </mc:Choice>
        <mc:Fallback xmlns="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66" y="1968815"/>
                <a:ext cx="3570513" cy="136286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5994235" y="348344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E83E693-8514-4DB2-A1F7-B69163B4D435}"/>
              </a:ext>
            </a:extLst>
          </p:cNvPr>
          <p:cNvSpPr/>
          <p:nvPr/>
        </p:nvSpPr>
        <p:spPr>
          <a:xfrm>
            <a:off x="3640558" y="1702947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93081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: esquinas diagonales redondeadas 8">
            <a:extLst>
              <a:ext uri="{FF2B5EF4-FFF2-40B4-BE49-F238E27FC236}">
                <a16:creationId xmlns:a16="http://schemas.microsoft.com/office/drawing/2014/main" id="{F474B944-7C98-4192-B99A-37A4C375E920}"/>
              </a:ext>
            </a:extLst>
          </p:cNvPr>
          <p:cNvSpPr/>
          <p:nvPr/>
        </p:nvSpPr>
        <p:spPr>
          <a:xfrm flipH="1" flipV="1">
            <a:off x="3991979" y="5689336"/>
            <a:ext cx="3152132" cy="891910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Marcador de texto 1">
            <a:extLst>
              <a:ext uri="{FF2B5EF4-FFF2-40B4-BE49-F238E27FC236}">
                <a16:creationId xmlns:a16="http://schemas.microsoft.com/office/drawing/2014/main" id="{473BEAF3-CA99-4E3F-8352-834C12EEC920}"/>
              </a:ext>
            </a:extLst>
          </p:cNvPr>
          <p:cNvSpPr txBox="1">
            <a:spLocks/>
          </p:cNvSpPr>
          <p:nvPr/>
        </p:nvSpPr>
        <p:spPr>
          <a:xfrm>
            <a:off x="3205127" y="4942115"/>
            <a:ext cx="9165770" cy="1362867"/>
          </a:xfrm>
          <a:prstGeom prst="rect">
            <a:avLst/>
          </a:prstGeom>
        </p:spPr>
        <p:txBody>
          <a:bodyPr wrap="square" numCol="1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419" sz="24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x-none" sz="2400" dirty="0"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3978015" y="2449451"/>
                <a:ext cx="8182979" cy="2705602"/>
              </a:xfrm>
            </p:spPr>
            <p:txBody>
              <a:bodyPr numCol="1">
                <a:noAutofit/>
              </a:bodyPr>
              <a:lstStyle/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r>
                  <a:rPr lang="es-419" sz="3300" b="1" dirty="0">
                    <a:latin typeface="Arial" charset="0"/>
                    <a:ea typeface="Arial" charset="0"/>
                    <a:cs typeface="Arial" charset="0"/>
                  </a:rPr>
                  <a:t> parte a)</a:t>
                </a:r>
              </a:p>
              <a:p>
                <a:pPr algn="l"/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De la ecuación </a:t>
                </a:r>
                <a:r>
                  <a:rPr lang="es-419" sz="2400" b="1" dirty="0">
                    <a:latin typeface="Arial" charset="0"/>
                    <a:ea typeface="Arial" charset="0"/>
                    <a:cs typeface="Arial" charset="0"/>
                  </a:rPr>
                  <a:t>2</a:t>
                </a:r>
                <a:r>
                  <a:rPr lang="es-419" sz="2400" dirty="0">
                    <a:latin typeface="Arial" charset="0"/>
                    <a:ea typeface="Arial" charset="0"/>
                    <a:cs typeface="Arial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𝑏</m:t>
                      </m:r>
                    </m:oMath>
                  </m:oMathPara>
                </a14:m>
                <a:endParaRPr lang="es-419" sz="2400" b="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r>
                        <a:rPr lang="es-419" sz="2400" b="0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𝑦</m:t>
                      </m:r>
                      <m:r>
                        <a:rPr lang="es-419" sz="2400" b="0" i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′′=0</m:t>
                      </m:r>
                    </m:oMath>
                  </m:oMathPara>
                </a14:m>
                <a:endParaRPr lang="es-419" sz="24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Sustituyendo en </a:t>
                </a:r>
                <a:r>
                  <a:rPr lang="es-419" sz="24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1</a:t>
                </a: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: 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0+2</m:t>
                      </m:r>
                      <m:d>
                        <m:dPr>
                          <m:ctrlP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1+</m:t>
                          </m:r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𝑏</m:t>
                      </m:r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−2</m:t>
                      </m:r>
                      <m:d>
                        <m:dPr>
                          <m:ctrlP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1+</m:t>
                          </m:r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𝑏𝑥</m:t>
                          </m:r>
                        </m:e>
                      </m:d>
                      <m:r>
                        <a:rPr lang="es-419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=0</m:t>
                      </m:r>
                    </m:oMath>
                  </m:oMathPara>
                </a14:m>
                <a:endParaRPr lang="x-none" sz="2400" b="1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3978015" y="2449451"/>
                <a:ext cx="8182979" cy="2705602"/>
              </a:xfrm>
              <a:blipFill>
                <a:blip r:embed="rId2"/>
                <a:stretch>
                  <a:fillRect l="-1192" t="-19144" b="-9234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46317" y="685801"/>
                <a:ext cx="5954483" cy="945556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419" sz="2400" b="1" i="1" kern="120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sSup>
                        <m:sSupPr>
                          <m:ctrlPr>
                            <a:rPr lang="es-419" sz="2400" b="1" i="1" kern="1200" smtClean="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 kern="120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𝟎</m:t>
                      </m:r>
                    </m:oMath>
                  </m:oMathPara>
                </a14:m>
                <a:endParaRPr lang="es-419" sz="2800" b="1" kern="1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7" y="685801"/>
                <a:ext cx="5954483" cy="945556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421466" y="1968815"/>
                <a:ext cx="3570513" cy="1362868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𝒃𝒙</m:t>
                      </m:r>
                    </m:oMath>
                  </m:oMathPara>
                </a14:m>
                <a:endParaRPr lang="es-419" sz="2400" b="1" dirty="0"/>
              </a:p>
            </p:txBody>
          </p:sp>
        </mc:Choice>
        <mc:Fallback xmlns="">
          <p:sp>
            <p:nvSpPr>
              <p:cNvPr id="7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66" y="1968815"/>
                <a:ext cx="3570513" cy="1362868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5994235" y="348344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Marcador de texto 1">
                <a:extLst>
                  <a:ext uri="{FF2B5EF4-FFF2-40B4-BE49-F238E27FC236}">
                    <a16:creationId xmlns:a16="http://schemas.microsoft.com/office/drawing/2014/main" id="{A1322A38-4304-4857-87ED-6C53C9E78E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3982" y="4942114"/>
                <a:ext cx="8182979" cy="1567541"/>
              </a:xfrm>
              <a:prstGeom prst="rect">
                <a:avLst/>
              </a:prstGeom>
            </p:spPr>
            <p:txBody>
              <a:bodyPr wrap="square" numCol="1" anchor="ctr" anchorCtr="0">
                <a:no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50000"/>
                  </a:lnSpc>
                </a:pP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Así, una solución de </a:t>
                </a:r>
                <a:r>
                  <a:rPr lang="es-419" sz="24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1</a:t>
                </a: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 es: </a:t>
                </a:r>
                <a:endParaRPr lang="es-419" sz="2400" b="1" i="1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>
                  <a:lnSpc>
                    <a:spcPct val="100000"/>
                  </a:lnSpc>
                </a:pPr>
                <a:r>
                  <a:rPr lang="es-419" sz="2400" b="1" dirty="0">
                    <a:ea typeface="Cambria Math" panose="02040503050406030204" pitchFamily="18" charset="0"/>
                    <a:cs typeface="Arial" charset="0"/>
                  </a:rPr>
                  <a:t> 					</a:t>
                </a:r>
                <a14:m>
                  <m:oMath xmlns:m="http://schemas.openxmlformats.org/officeDocument/2006/math">
                    <m:r>
                      <a:rPr lang="es-419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𝒚</m:t>
                    </m:r>
                    <m:r>
                      <a:rPr lang="es-419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s-419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𝟏</m:t>
                    </m:r>
                    <m:r>
                      <a:rPr lang="es-419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𝒙</m:t>
                    </m:r>
                  </m:oMath>
                </a14:m>
                <a:endParaRPr lang="x-none" sz="2400" b="1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9" name="Marcador de texto 1">
                <a:extLst>
                  <a:ext uri="{FF2B5EF4-FFF2-40B4-BE49-F238E27FC236}">
                    <a16:creationId xmlns:a16="http://schemas.microsoft.com/office/drawing/2014/main" id="{A1322A38-4304-4857-87ED-6C53C9E78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82" y="4942114"/>
                <a:ext cx="8182979" cy="1567541"/>
              </a:xfrm>
              <a:prstGeom prst="rect">
                <a:avLst/>
              </a:prstGeom>
              <a:blipFill>
                <a:blip r:embed="rId5"/>
                <a:stretch>
                  <a:fillRect l="-1192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B5967DB5-ED8F-4E20-8261-A91CF1489293}"/>
                  </a:ext>
                </a:extLst>
              </p:cNvPr>
              <p:cNvSpPr txBox="1"/>
              <p:nvPr/>
            </p:nvSpPr>
            <p:spPr>
              <a:xfrm>
                <a:off x="10044333" y="5037520"/>
                <a:ext cx="18006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r>
                        <a:rPr lang="es-419" sz="2400" b="1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𝒃</m:t>
                      </m:r>
                      <m:r>
                        <a:rPr lang="es-419" sz="2400" b="1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𝟏</m:t>
                      </m:r>
                    </m:oMath>
                  </m:oMathPara>
                </a14:m>
                <a:endParaRPr lang="es-419" b="1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B5967DB5-ED8F-4E20-8261-A91CF1489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4333" y="5037520"/>
                <a:ext cx="180066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lipse 5">
            <a:extLst>
              <a:ext uri="{FF2B5EF4-FFF2-40B4-BE49-F238E27FC236}">
                <a16:creationId xmlns:a16="http://schemas.microsoft.com/office/drawing/2014/main" id="{CE83E693-8514-4DB2-A1F7-B69163B4D435}"/>
              </a:ext>
            </a:extLst>
          </p:cNvPr>
          <p:cNvSpPr/>
          <p:nvPr/>
        </p:nvSpPr>
        <p:spPr>
          <a:xfrm>
            <a:off x="3640558" y="1702947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0395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uiExpand="1" build="p"/>
      <p:bldP spid="3" grpId="0" uiExpan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896353" y="2389293"/>
                <a:ext cx="11008894" cy="2880539"/>
              </a:xfrm>
            </p:spPr>
            <p:txBody>
              <a:bodyPr numCol="1">
                <a:noAutofit/>
              </a:bodyPr>
              <a:lstStyle/>
              <a:p>
                <a:endParaRPr lang="es-CR" sz="24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CR" sz="20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es-CR" sz="20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r>
                  <a:rPr lang="x-none" sz="3300" b="1" dirty="0">
                    <a:latin typeface="Arial" charset="0"/>
                    <a:ea typeface="Arial" charset="0"/>
                    <a:cs typeface="Arial" charset="0"/>
                  </a:rPr>
                  <a:t>Solución</a:t>
                </a:r>
                <a:r>
                  <a:rPr lang="es-419" sz="3300" b="1" dirty="0">
                    <a:latin typeface="Arial" charset="0"/>
                    <a:ea typeface="Arial" charset="0"/>
                    <a:cs typeface="Arial" charset="0"/>
                  </a:rPr>
                  <a:t> parte b)</a:t>
                </a:r>
                <a:endParaRPr lang="x-none" sz="3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Para hallar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, se recurre al teorema segunda solución 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C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𝒚</m:t>
                        </m:r>
                      </m:e>
                      <m:sub>
                        <m:r>
                          <a:rPr lang="es-C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𝟏</m:t>
                        </m:r>
                      </m:sub>
                    </m:sSub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𝟏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𝒙</m:t>
                    </m:r>
                  </m:oMath>
                </a14:m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, así</a:t>
                </a:r>
              </a:p>
              <a:p>
                <a:pPr algn="just"/>
                <a:endParaRPr lang="es-419" sz="25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es-419" sz="24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:endParaRPr lang="x-none" sz="24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896353" y="2389293"/>
                <a:ext cx="11008894" cy="2880539"/>
              </a:xfrm>
              <a:blipFill>
                <a:blip r:embed="rId2"/>
                <a:stretch>
                  <a:fillRect l="-886" t="-2733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: esquinas diagonales redondeadas 8">
                <a:extLst>
                  <a:ext uri="{FF2B5EF4-FFF2-40B4-BE49-F238E27FC236}">
                    <a16:creationId xmlns:a16="http://schemas.microsoft.com/office/drawing/2014/main" id="{4C9745A0-C328-4B37-B049-A2CE67FE3328}"/>
                  </a:ext>
                </a:extLst>
              </p:cNvPr>
              <p:cNvSpPr/>
              <p:nvPr/>
            </p:nvSpPr>
            <p:spPr>
              <a:xfrm>
                <a:off x="286753" y="651318"/>
                <a:ext cx="5796856" cy="880114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sSup>
                        <m:sSup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𝟎</m:t>
                      </m:r>
                    </m:oMath>
                  </m:oMathPara>
                </a14:m>
                <a:endParaRPr lang="es-419" sz="2800" b="1" kern="1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9" name="Rectángulo: esquinas diagonales redondeadas 8">
                <a:extLst>
                  <a:ext uri="{FF2B5EF4-FFF2-40B4-BE49-F238E27FC236}">
                    <a16:creationId xmlns:a16="http://schemas.microsoft.com/office/drawing/2014/main" id="{4C9745A0-C328-4B37-B049-A2CE67FE33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53" y="651318"/>
                <a:ext cx="5796856" cy="880114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: esquinas diagonales redondeadas 8">
                <a:extLst>
                  <a:ext uri="{FF2B5EF4-FFF2-40B4-BE49-F238E27FC236}">
                    <a16:creationId xmlns:a16="http://schemas.microsoft.com/office/drawing/2014/main" id="{5AD58F5A-3C07-4A5A-ADE5-E2184BADD97F}"/>
                  </a:ext>
                </a:extLst>
              </p:cNvPr>
              <p:cNvSpPr/>
              <p:nvPr/>
            </p:nvSpPr>
            <p:spPr>
              <a:xfrm>
                <a:off x="6310443" y="651318"/>
                <a:ext cx="1746389" cy="880114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es-419" sz="2400" b="1" dirty="0"/>
              </a:p>
            </p:txBody>
          </p:sp>
        </mc:Choice>
        <mc:Fallback>
          <p:sp>
            <p:nvSpPr>
              <p:cNvPr id="13" name="Rectángulo: esquinas diagonales redondeadas 8">
                <a:extLst>
                  <a:ext uri="{FF2B5EF4-FFF2-40B4-BE49-F238E27FC236}">
                    <a16:creationId xmlns:a16="http://schemas.microsoft.com/office/drawing/2014/main" id="{5AD58F5A-3C07-4A5A-ADE5-E2184BADD9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443" y="651318"/>
                <a:ext cx="1746389" cy="880114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Elipse 13">
            <a:extLst>
              <a:ext uri="{FF2B5EF4-FFF2-40B4-BE49-F238E27FC236}">
                <a16:creationId xmlns:a16="http://schemas.microsoft.com/office/drawing/2014/main" id="{CA1A4A27-C5E0-4D48-B809-F58ED2D0FFD3}"/>
              </a:ext>
            </a:extLst>
          </p:cNvPr>
          <p:cNvSpPr/>
          <p:nvPr/>
        </p:nvSpPr>
        <p:spPr>
          <a:xfrm>
            <a:off x="5537394" y="329323"/>
            <a:ext cx="579571" cy="5610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6C0B739E-61CC-464D-AC72-040A11C00EE0}"/>
              </a:ext>
            </a:extLst>
          </p:cNvPr>
          <p:cNvSpPr/>
          <p:nvPr/>
        </p:nvSpPr>
        <p:spPr>
          <a:xfrm>
            <a:off x="7670739" y="370810"/>
            <a:ext cx="579571" cy="561015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0DBBAD4D-2FCC-4D9A-80F7-DD36DE0EE128}"/>
                  </a:ext>
                </a:extLst>
              </p:cNvPr>
              <p:cNvSpPr/>
              <p:nvPr/>
            </p:nvSpPr>
            <p:spPr>
              <a:xfrm>
                <a:off x="8380817" y="682352"/>
                <a:ext cx="3549769" cy="905816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C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419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s-419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419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419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s-CR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−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es-419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s-CR" sz="2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𝒑</m:t>
                                      </m:r>
                                      <m:r>
                                        <a:rPr lang="es-CR" sz="2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(</m:t>
                                      </m:r>
                                      <m:r>
                                        <a:rPr lang="es-CR" sz="2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𝒙</m:t>
                                      </m:r>
                                      <m:r>
                                        <a:rPr lang="es-CR" sz="2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)</m:t>
                                      </m:r>
                                      <m:r>
                                        <a:rPr lang="es-419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𝒅𝒙</m:t>
                                      </m:r>
                                    </m:e>
                                  </m:nary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s-419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s-419" sz="2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419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s-CR" sz="2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s-CR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s-CR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𝒅𝒙</m:t>
                      </m:r>
                    </m:oMath>
                  </m:oMathPara>
                </a14:m>
                <a:endParaRPr lang="es-419" sz="2400" b="1" dirty="0"/>
              </a:p>
            </p:txBody>
          </p:sp>
        </mc:Choice>
        <mc:Fallback>
          <p:sp>
            <p:nvSpPr>
              <p:cNvPr id="12" name="Rectángulo: esquinas diagonales redondeadas 8">
                <a:extLst>
                  <a:ext uri="{FF2B5EF4-FFF2-40B4-BE49-F238E27FC236}">
                    <a16:creationId xmlns:a16="http://schemas.microsoft.com/office/drawing/2014/main" id="{0DBBAD4D-2FCC-4D9A-80F7-DD36DE0EE1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817" y="682352"/>
                <a:ext cx="3549769" cy="905816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5"/>
                <a:stretch>
                  <a:fillRect t="-2013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: esquinas diagonales redondeadas 8">
            <a:extLst>
              <a:ext uri="{FF2B5EF4-FFF2-40B4-BE49-F238E27FC236}">
                <a16:creationId xmlns:a16="http://schemas.microsoft.com/office/drawing/2014/main" id="{F474B944-7C98-4192-B99A-37A4C375E920}"/>
              </a:ext>
            </a:extLst>
          </p:cNvPr>
          <p:cNvSpPr/>
          <p:nvPr/>
        </p:nvSpPr>
        <p:spPr>
          <a:xfrm flipV="1">
            <a:off x="4185198" y="4757740"/>
            <a:ext cx="4896853" cy="891910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805996" y="2100260"/>
                <a:ext cx="11008894" cy="2880539"/>
              </a:xfrm>
            </p:spPr>
            <p:txBody>
              <a:bodyPr numCol="1">
                <a:noAutofit/>
              </a:bodyPr>
              <a:lstStyle/>
              <a:p>
                <a:endParaRPr lang="es-CR" sz="24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  <m:r>
                        <a:rPr lang="es-CR" sz="20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es-CR" sz="200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/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Para hallar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500" b="0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𝑦</m:t>
                        </m:r>
                      </m:e>
                      <m:sub>
                        <m:r>
                          <a:rPr lang="es-419" sz="2500" b="0" i="1" smtClean="0">
                            <a:latin typeface="Cambria Math" panose="02040503050406030204" pitchFamily="18" charset="0"/>
                            <a:ea typeface="Arial" charset="0"/>
                            <a:cs typeface="Arial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, se recurre al teorema segunda solución 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C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𝒚</m:t>
                        </m:r>
                      </m:e>
                      <m:sub>
                        <m:r>
                          <a:rPr lang="es-CR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charset="0"/>
                          </a:rPr>
                          <m:t>𝟏</m:t>
                        </m:r>
                      </m:sub>
                    </m:sSub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=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𝟏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+</m:t>
                    </m:r>
                    <m:r>
                      <a:rPr lang="es-419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charset="0"/>
                      </a:rPr>
                      <m:t>𝒙</m:t>
                    </m:r>
                  </m:oMath>
                </a14:m>
                <a:r>
                  <a:rPr lang="es-419" sz="2500" dirty="0">
                    <a:latin typeface="Arial" charset="0"/>
                    <a:ea typeface="Arial" charset="0"/>
                    <a:cs typeface="Arial" charset="0"/>
                  </a:rPr>
                  <a:t>, así</a:t>
                </a:r>
              </a:p>
              <a:p>
                <a:pPr algn="just"/>
                <a:endParaRPr lang="es-419" sz="25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b>
                        <m:sSubPr>
                          <m:ctrlP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𝑦</m:t>
                          </m:r>
                        </m:e>
                        <m:sub>
                          <m: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2</m:t>
                          </m:r>
                        </m:sub>
                      </m:sSub>
                      <m:r>
                        <a:rPr lang="es-419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r>
                        <a:rPr lang="es-419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r>
                        <a:rPr lang="es-419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𝟏</m:t>
                      </m:r>
                      <m:r>
                        <a:rPr lang="es-419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419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s-419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C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−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es-419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f>
                                        <m:fPr>
                                          <m:ctrlPr>
                                            <a:rPr lang="es-419" sz="2400" b="1" i="1" smtClean="0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CR" sz="2400" b="1" i="1" smtClean="0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s-CR" sz="2400" b="1" i="1" smtClean="0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charset="0"/>
                                            </a:rPr>
                                            <m:t>𝟐</m:t>
                                          </m:r>
                                        </m:num>
                                        <m:den>
                                          <m:r>
                                            <a:rPr lang="es-419" sz="2400" b="1" i="1" smtClean="0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charset="0"/>
                                            </a:rPr>
                                            <m:t>𝒙</m:t>
                                          </m:r>
                                          <m:r>
                                            <a:rPr lang="es-419" sz="2400" b="1" i="1" smtClean="0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s-419" sz="2400" b="1" i="1" smtClean="0">
                                              <a:solidFill>
                                                <a:schemeClr val="accent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charset="0"/>
                                            </a:rPr>
                                            <m:t>𝟏</m:t>
                                          </m:r>
                                        </m:den>
                                      </m:f>
                                      <m:r>
                                        <a:rPr lang="es-419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𝑑𝑥</m:t>
                                      </m:r>
                                    </m:e>
                                  </m:nary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419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419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𝒙</m:t>
                                      </m:r>
                                      <m:r>
                                        <a:rPr lang="es-419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+</m:t>
                                      </m:r>
                                      <m:r>
                                        <a:rPr lang="es-419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𝟏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419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C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419" sz="2400" b="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⇒</m:t>
                      </m:r>
                      <m:sSub>
                        <m:sSub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d>
                        <m:d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</m:t>
                          </m:r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𝟏</m:t>
                          </m:r>
                        </m:e>
                      </m:d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es-419" sz="2400" b="1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/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Así, la solución general de </a:t>
                </a:r>
                <a:r>
                  <a:rPr lang="es-419" sz="2400" b="1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1</a:t>
                </a:r>
                <a:r>
                  <a:rPr lang="es-419" sz="2400" dirty="0">
                    <a:latin typeface="Arial" charset="0"/>
                    <a:ea typeface="Cambria Math" panose="02040503050406030204" pitchFamily="18" charset="0"/>
                    <a:cs typeface="Arial" charset="0"/>
                  </a:rPr>
                  <a:t> viene dada por: </a:t>
                </a:r>
              </a:p>
              <a:p>
                <a:pPr algn="just"/>
                <a:endParaRPr lang="es-419" sz="2400" b="0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𝒚</m:t>
                      </m:r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+</m:t>
                          </m:r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𝟏</m:t>
                          </m:r>
                        </m:e>
                      </m:d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sSub>
                        <m:sSub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𝑪</m:t>
                          </m:r>
                        </m:e>
                        <m:sub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(</m:t>
                      </m:r>
                      <m:sSup>
                        <m:sSup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𝒙</m:t>
                          </m:r>
                        </m:e>
                        <m:sup>
                          <m: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</m:sup>
                      </m:sSup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+</m:t>
                      </m:r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𝒙</m:t>
                      </m:r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)</m:t>
                      </m:r>
                    </m:oMath>
                  </m:oMathPara>
                </a14:m>
                <a:endParaRPr lang="es-419" sz="2400" b="1" dirty="0">
                  <a:latin typeface="Arial" charset="0"/>
                  <a:ea typeface="Cambria Math" panose="02040503050406030204" pitchFamily="18" charset="0"/>
                  <a:cs typeface="Arial" charset="0"/>
                </a:endParaRPr>
              </a:p>
              <a:p>
                <a:pPr algn="just"/>
                <a:endParaRPr lang="x-none" sz="24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805996" y="2100260"/>
                <a:ext cx="11008894" cy="2880539"/>
              </a:xfrm>
              <a:blipFill>
                <a:blip r:embed="rId2"/>
                <a:stretch>
                  <a:fillRect l="-886" t="-17585" b="-22881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Marcador de texto 1">
            <a:extLst>
              <a:ext uri="{FF2B5EF4-FFF2-40B4-BE49-F238E27FC236}">
                <a16:creationId xmlns:a16="http://schemas.microsoft.com/office/drawing/2014/main" id="{473BEAF3-CA99-4E3F-8352-834C12EEC920}"/>
              </a:ext>
            </a:extLst>
          </p:cNvPr>
          <p:cNvSpPr txBox="1">
            <a:spLocks/>
          </p:cNvSpPr>
          <p:nvPr/>
        </p:nvSpPr>
        <p:spPr>
          <a:xfrm>
            <a:off x="3205127" y="4942115"/>
            <a:ext cx="9165770" cy="1362867"/>
          </a:xfrm>
          <a:prstGeom prst="rect">
            <a:avLst/>
          </a:prstGeom>
        </p:spPr>
        <p:txBody>
          <a:bodyPr wrap="square" numCol="1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419" sz="24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x-none" sz="2400" dirty="0"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: esquinas diagonales redondeadas 8">
                <a:extLst>
                  <a:ext uri="{FF2B5EF4-FFF2-40B4-BE49-F238E27FC236}">
                    <a16:creationId xmlns:a16="http://schemas.microsoft.com/office/drawing/2014/main" id="{4C9745A0-C328-4B37-B049-A2CE67FE3328}"/>
                  </a:ext>
                </a:extLst>
              </p:cNvPr>
              <p:cNvSpPr/>
              <p:nvPr/>
            </p:nvSpPr>
            <p:spPr>
              <a:xfrm>
                <a:off x="286753" y="651318"/>
                <a:ext cx="5796856" cy="880114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just">
                  <a:lnSpc>
                    <a:spcPct val="90000"/>
                  </a:lnSpc>
                  <a:spcBef>
                    <a:spcPts val="1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𝟐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s-419" sz="2400" b="1" i="1" kern="12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Arial" charset="0"/>
                                  <a:cs typeface="Arial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d>
                        <m:d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𝟏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+</m:t>
                          </m:r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𝒙</m:t>
                          </m:r>
                        </m:e>
                      </m:d>
                      <m:sSup>
                        <m:sSupPr>
                          <m:ctrlP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 kern="12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Arial" charset="0"/>
                              <a:cs typeface="Arial" charset="0"/>
                            </a:rPr>
                            <m:t>′</m:t>
                          </m:r>
                        </m:sup>
                      </m:sSup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−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𝟐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𝟎</m:t>
                      </m:r>
                    </m:oMath>
                  </m:oMathPara>
                </a14:m>
                <a:endParaRPr lang="es-419" sz="2800" b="1" kern="1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9" name="Rectángulo: esquinas diagonales redondeadas 8">
                <a:extLst>
                  <a:ext uri="{FF2B5EF4-FFF2-40B4-BE49-F238E27FC236}">
                    <a16:creationId xmlns:a16="http://schemas.microsoft.com/office/drawing/2014/main" id="{4C9745A0-C328-4B37-B049-A2CE67FE33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53" y="651318"/>
                <a:ext cx="5796856" cy="880114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: esquinas diagonales redondeadas 8">
                <a:extLst>
                  <a:ext uri="{FF2B5EF4-FFF2-40B4-BE49-F238E27FC236}">
                    <a16:creationId xmlns:a16="http://schemas.microsoft.com/office/drawing/2014/main" id="{5AD58F5A-3C07-4A5A-ADE5-E2184BADD97F}"/>
                  </a:ext>
                </a:extLst>
              </p:cNvPr>
              <p:cNvSpPr/>
              <p:nvPr/>
            </p:nvSpPr>
            <p:spPr>
              <a:xfrm>
                <a:off x="6310443" y="638467"/>
                <a:ext cx="1746389" cy="880114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1" i="1" kern="12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𝒚</m:t>
                      </m:r>
                      <m:r>
                        <a:rPr lang="es-419" sz="2400" b="1" i="1" kern="12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=</m:t>
                      </m:r>
                      <m:r>
                        <a:rPr lang="es-419" sz="2400" b="1" i="1" kern="12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𝟏</m:t>
                      </m:r>
                      <m:r>
                        <a:rPr lang="es-419" sz="2400" b="1" i="1" kern="12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+</m:t>
                      </m:r>
                      <m:r>
                        <a:rPr lang="es-419" sz="2400" b="1" i="1" kern="12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Arial" charset="0"/>
                          <a:cs typeface="Arial" charset="0"/>
                        </a:rPr>
                        <m:t>𝒙</m:t>
                      </m:r>
                    </m:oMath>
                  </m:oMathPara>
                </a14:m>
                <a:endParaRPr lang="es-419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Rectángulo: esquinas diagonales redondeadas 8">
                <a:extLst>
                  <a:ext uri="{FF2B5EF4-FFF2-40B4-BE49-F238E27FC236}">
                    <a16:creationId xmlns:a16="http://schemas.microsoft.com/office/drawing/2014/main" id="{5AD58F5A-3C07-4A5A-ADE5-E2184BADD9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443" y="638467"/>
                <a:ext cx="1746389" cy="880114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Elipse 13">
            <a:extLst>
              <a:ext uri="{FF2B5EF4-FFF2-40B4-BE49-F238E27FC236}">
                <a16:creationId xmlns:a16="http://schemas.microsoft.com/office/drawing/2014/main" id="{CA1A4A27-C5E0-4D48-B809-F58ED2D0FFD3}"/>
              </a:ext>
            </a:extLst>
          </p:cNvPr>
          <p:cNvSpPr/>
          <p:nvPr/>
        </p:nvSpPr>
        <p:spPr>
          <a:xfrm>
            <a:off x="5537394" y="329323"/>
            <a:ext cx="579571" cy="5610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6C0B739E-61CC-464D-AC72-040A11C00EE0}"/>
              </a:ext>
            </a:extLst>
          </p:cNvPr>
          <p:cNvSpPr/>
          <p:nvPr/>
        </p:nvSpPr>
        <p:spPr>
          <a:xfrm>
            <a:off x="7670739" y="329322"/>
            <a:ext cx="579571" cy="561015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: esquinas diagonales redondeadas 8">
                <a:extLst>
                  <a:ext uri="{FF2B5EF4-FFF2-40B4-BE49-F238E27FC236}">
                    <a16:creationId xmlns:a16="http://schemas.microsoft.com/office/drawing/2014/main" id="{16F2E9C9-E6C6-4DEC-A8C8-06174076E412}"/>
                  </a:ext>
                </a:extLst>
              </p:cNvPr>
              <p:cNvSpPr/>
              <p:nvPr/>
            </p:nvSpPr>
            <p:spPr>
              <a:xfrm>
                <a:off x="8355478" y="651318"/>
                <a:ext cx="3549769" cy="905816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80000" rIns="180000"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419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𝟐</m:t>
                          </m:r>
                        </m:sub>
                      </m:sSub>
                      <m:r>
                        <a:rPr lang="es-419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charset="0"/>
                        </a:rPr>
                        <m:t>=</m:t>
                      </m:r>
                      <m:sSub>
                        <m:sSubPr>
                          <m:ctrlPr>
                            <a:rPr lang="es-419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s-419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𝒚</m:t>
                          </m:r>
                        </m:e>
                        <m:sub>
                          <m:r>
                            <a:rPr lang="es-C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𝟏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419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s-419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419" sz="2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419" sz="2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s-CR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−</m:t>
                                  </m:r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lang="es-419" sz="24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s-CR" sz="2400" b="1" i="1" smtClean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𝒑</m:t>
                                      </m:r>
                                      <m:r>
                                        <a:rPr lang="es-CR" sz="2400" b="1" i="1" smtClean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(</m:t>
                                      </m:r>
                                      <m:r>
                                        <a:rPr lang="es-CR" sz="2400" b="1" i="1" smtClean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𝒙</m:t>
                                      </m:r>
                                      <m:r>
                                        <a:rPr lang="es-CR" sz="2400" b="1" i="1" smtClean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)</m:t>
                                      </m:r>
                                      <m:r>
                                        <a:rPr lang="es-419" sz="24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𝒅𝒙</m:t>
                                      </m:r>
                                    </m:e>
                                  </m:nary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s-419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s-419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419" sz="2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s-CR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s-CR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s-C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charset="0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es-419" sz="2400" b="1" dirty="0"/>
              </a:p>
            </p:txBody>
          </p:sp>
        </mc:Choice>
        <mc:Fallback>
          <p:sp>
            <p:nvSpPr>
              <p:cNvPr id="17" name="Rectángulo: esquinas diagonales redondeadas 8">
                <a:extLst>
                  <a:ext uri="{FF2B5EF4-FFF2-40B4-BE49-F238E27FC236}">
                    <a16:creationId xmlns:a16="http://schemas.microsoft.com/office/drawing/2014/main" id="{16F2E9C9-E6C6-4DEC-A8C8-06174076E4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5478" y="651318"/>
                <a:ext cx="3549769" cy="905816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5"/>
                <a:stretch>
                  <a:fillRect t="-2027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824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/>
              <a:t>Vicerrectoría de Docencia</a:t>
            </a:r>
          </a:p>
          <a:p>
            <a:r>
              <a:rPr lang="es-ES_tradnl" b="1" dirty="0"/>
              <a:t>CEDA-TEC Digital</a:t>
            </a:r>
          </a:p>
          <a:p>
            <a:r>
              <a:rPr lang="es-ES_tradnl" dirty="0"/>
              <a:t>Proyecto de Virtualización 2018</a:t>
            </a:r>
          </a:p>
          <a:p>
            <a:r>
              <a:rPr lang="es-ES_tradnl" dirty="0"/>
              <a:t>Ecuaciones Diferenciales</a:t>
            </a:r>
          </a:p>
          <a:p>
            <a:endParaRPr lang="es-ES_tradnl" dirty="0"/>
          </a:p>
          <a:p>
            <a:r>
              <a:rPr lang="es-ES_tradnl" b="1" dirty="0" err="1"/>
              <a:t>M.Sc</a:t>
            </a:r>
            <a:r>
              <a:rPr lang="es-ES_tradnl" b="1" dirty="0"/>
              <a:t>. Norberto Oviedo Ugalde - Profesor</a:t>
            </a:r>
          </a:p>
          <a:p>
            <a:r>
              <a:rPr lang="es-ES_tradnl" dirty="0"/>
              <a:t>Bach. Dayana Calderón Prado  - Estudiante Asistente</a:t>
            </a:r>
          </a:p>
          <a:p>
            <a:r>
              <a:rPr lang="es-ES_tradnl" dirty="0"/>
              <a:t>Ing. Luis Carlos Guzmán Arias - Coordinador de Diseño</a:t>
            </a:r>
          </a:p>
        </p:txBody>
      </p:sp>
    </p:spTree>
    <p:extLst>
      <p:ext uri="{BB962C8B-B14F-4D97-AF65-F5344CB8AC3E}">
        <p14:creationId xmlns:p14="http://schemas.microsoft.com/office/powerpoint/2010/main" val="946608536"/>
      </p:ext>
    </p:extLst>
  </p:cSld>
  <p:clrMapOvr>
    <a:masterClrMapping/>
  </p:clrMapOvr>
</p:sld>
</file>

<file path=ppt/theme/theme1.xml><?xml version="1.0" encoding="utf-8"?>
<a:theme xmlns:a="http://schemas.openxmlformats.org/drawingml/2006/main" name="MA-2105 Plantilla Porta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07157130-106A-854C-A3E4-7A10AD2C3BB1}"/>
    </a:ext>
  </a:extLst>
</a:theme>
</file>

<file path=ppt/theme/theme2.xml><?xml version="1.0" encoding="utf-8"?>
<a:theme xmlns:a="http://schemas.openxmlformats.org/drawingml/2006/main" name="MA-2105 Plantilla Contenido">
  <a:themeElements>
    <a:clrScheme name="Personalizar 1">
      <a:dk1>
        <a:srgbClr val="000000"/>
      </a:dk1>
      <a:lt1>
        <a:srgbClr val="FFFFFF"/>
      </a:lt1>
      <a:dk2>
        <a:srgbClr val="D3DFFF"/>
      </a:dk2>
      <a:lt2>
        <a:srgbClr val="FFFFFF"/>
      </a:lt2>
      <a:accent1>
        <a:srgbClr val="150D38"/>
      </a:accent1>
      <a:accent2>
        <a:srgbClr val="2861FF"/>
      </a:accent2>
      <a:accent3>
        <a:srgbClr val="D3DFFF"/>
      </a:accent3>
      <a:accent4>
        <a:srgbClr val="FF6D00"/>
      </a:accent4>
      <a:accent5>
        <a:srgbClr val="FFE1CC"/>
      </a:accent5>
      <a:accent6>
        <a:srgbClr val="666666"/>
      </a:accent6>
      <a:hlink>
        <a:srgbClr val="2861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DB2A46A8-23B5-6248-B01E-BA2784B3DE70}"/>
    </a:ext>
  </a:extLst>
</a:theme>
</file>

<file path=ppt/theme/theme3.xml><?xml version="1.0" encoding="utf-8"?>
<a:theme xmlns:a="http://schemas.openxmlformats.org/drawingml/2006/main" name="MA-2105 Plantilla Crédi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969DC122-9B8B-8245-B879-B4B1D9D0ECEC}"/>
    </a:ext>
  </a:extLst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Ecuaciones Diferenciales</Template>
  <TotalTime>527</TotalTime>
  <Words>352</Words>
  <Application>Microsoft Office PowerPoint</Application>
  <PresentationFormat>Panorámica</PresentationFormat>
  <Paragraphs>77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Franklin Gothic Book</vt:lpstr>
      <vt:lpstr>Franklin Gothic Medium</vt:lpstr>
      <vt:lpstr>MA-2105 Plantilla Portada</vt:lpstr>
      <vt:lpstr>MA-2105 Plantilla Contenido</vt:lpstr>
      <vt:lpstr>MA-2105 Plantilla Créditos</vt:lpstr>
      <vt:lpstr>Segunda solución en una EDL  de orden dos   M.Sc. Norberto Oviedo Ugalde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 implícita de una ecuación diferencial</dc:title>
  <dc:creator>Norberto</dc:creator>
  <cp:lastModifiedBy>Norberto Oviedo Ugalde</cp:lastModifiedBy>
  <cp:revision>78</cp:revision>
  <dcterms:created xsi:type="dcterms:W3CDTF">2017-12-17T14:58:24Z</dcterms:created>
  <dcterms:modified xsi:type="dcterms:W3CDTF">2018-09-01T13:22:48Z</dcterms:modified>
</cp:coreProperties>
</file>