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9"/>
  </p:notesMasterIdLst>
  <p:handoutMasterIdLst>
    <p:handoutMasterId r:id="rId10"/>
  </p:handoutMasterIdLst>
  <p:sldIdLst>
    <p:sldId id="260" r:id="rId4"/>
    <p:sldId id="263" r:id="rId5"/>
    <p:sldId id="264" r:id="rId6"/>
    <p:sldId id="265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CDDAFF"/>
    <a:srgbClr val="666666"/>
    <a:srgbClr val="150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9C910-4FAD-4E3D-99A3-7E7D05B07957}" v="3" dt="2018-05-21T16:10:18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81" d="100"/>
          <a:sy n="81" d="100"/>
        </p:scale>
        <p:origin x="11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10/06/2022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1504" cy="5295371"/>
          </a:xfrm>
        </p:spPr>
        <p:txBody>
          <a:bodyPr/>
          <a:lstStyle/>
          <a:p>
            <a:r>
              <a:rPr lang="es-ES_tradnl" dirty="0"/>
              <a:t>Factor integrante en una ecuación diferencial 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000" dirty="0" err="1">
                <a:solidFill>
                  <a:schemeClr val="tx1"/>
                </a:solidFill>
              </a:rPr>
              <a:t>M.Sc</a:t>
            </a:r>
            <a:r>
              <a:rPr lang="es-ES_tradnl" sz="4000" dirty="0">
                <a:solidFill>
                  <a:schemeClr val="tx1"/>
                </a:solidFill>
              </a:rPr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23863" y="694268"/>
                <a:ext cx="11310937" cy="5706002"/>
              </a:xfrm>
            </p:spPr>
            <p:txBody>
              <a:bodyPr>
                <a:normAutofit/>
              </a:bodyPr>
              <a:lstStyle/>
              <a:p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Encuentre los valores de </a:t>
                </a:r>
                <a14:m>
                  <m:oMath xmlns:m="http://schemas.openxmlformats.org/officeDocument/2006/math">
                    <m:r>
                      <a:rPr lang="es-CR" b="1" i="1" dirty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CR" b="1" i="1" dirty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 para 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R" b="1" i="1" dirty="0" err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CR" b="1" i="1" dirty="0" err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s-CR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CR" b="1" i="1" dirty="0" err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b="1" i="1" dirty="0" err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CR" b="1" i="1" dirty="0" err="1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s-CR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419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sea un </a:t>
                </a:r>
                <a:r>
                  <a:rPr lang="es-CR">
                    <a:latin typeface="Arial" panose="020B0604020202020204" pitchFamily="34" charset="0"/>
                    <a:cs typeface="Arial" panose="020B0604020202020204" pitchFamily="34" charset="0"/>
                  </a:rPr>
                  <a:t>factor integrante </a:t>
                </a:r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de </a:t>
                </a:r>
              </a:p>
              <a:p>
                <a:endParaRPr lang="es-419" i="1" dirty="0">
                  <a:latin typeface="Cambria Math" panose="02040503050406030204" pitchFamily="18" charset="0"/>
                </a:endParaRPr>
              </a:p>
              <a:p>
                <a:endParaRPr lang="es-419" i="1" dirty="0">
                  <a:latin typeface="Cambria Math" panose="02040503050406030204" pitchFamily="18" charset="0"/>
                </a:endParaRPr>
              </a:p>
              <a:p>
                <a:endParaRPr lang="es-419" i="1" dirty="0">
                  <a:latin typeface="Cambria Math" panose="02040503050406030204" pitchFamily="18" charset="0"/>
                </a:endParaRPr>
              </a:p>
              <a:p>
                <a:endParaRPr lang="es-419" i="1" dirty="0">
                  <a:latin typeface="Cambria Math" panose="02040503050406030204" pitchFamily="18" charset="0"/>
                </a:endParaRPr>
              </a:p>
              <a:p>
                <a:endParaRPr lang="es-C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s-CR" dirty="0">
                    <a:latin typeface="Arial" panose="020B0604020202020204" pitchFamily="34" charset="0"/>
                    <a:cs typeface="Arial" panose="020B0604020202020204" pitchFamily="34" charset="0"/>
                  </a:rPr>
                  <a:t>y verifique para los valores obtenidos, que efectivamente la ecuación diferencial es exacta. </a:t>
                </a:r>
              </a:p>
              <a:p>
                <a:pPr marL="0" indent="0" algn="ctr">
                  <a:buNone/>
                </a:pPr>
                <a:endParaRPr lang="es-CR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23863" y="694268"/>
                <a:ext cx="11310937" cy="5706002"/>
              </a:xfrm>
              <a:blipFill>
                <a:blip r:embed="rId2"/>
                <a:stretch>
                  <a:fillRect l="-54" r="-97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674232" y="2133600"/>
                <a:ext cx="10810198" cy="1872343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3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36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3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 + (</m:t>
                      </m:r>
                      <m:r>
                        <a:rPr lang="es-CR" sz="3600" b="1" i="1" dirty="0" err="1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3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36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36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3600" b="1" i="1" dirty="0" err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R" sz="3600" b="1" i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R" sz="3200" b="1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3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32" y="2133600"/>
                <a:ext cx="10810198" cy="1872343"/>
              </a:xfrm>
              <a:prstGeom prst="round2DiagRect">
                <a:avLst>
                  <a:gd name="adj1" fmla="val 50000"/>
                  <a:gd name="adj2" fmla="val 5000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ipse 3"/>
          <p:cNvSpPr/>
          <p:nvPr/>
        </p:nvSpPr>
        <p:spPr>
          <a:xfrm>
            <a:off x="1349829" y="273231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texto 1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42037" y="2484410"/>
                <a:ext cx="11800108" cy="3586190"/>
              </a:xfrm>
              <a:ln w="0">
                <a:solidFill>
                  <a:schemeClr val="bg1"/>
                </a:solidFill>
              </a:ln>
            </p:spPr>
            <p:txBody>
              <a:bodyPr numCol="1">
                <a:normAutofit fontScale="92500" lnSpcReduction="20000"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Para que la ecuación diferencial resultante sea exacta debe cumplirse:</a:t>
                </a:r>
              </a:p>
              <a:p>
                <a:pPr algn="just"/>
                <a:endParaRPr lang="es-CR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R" sz="2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sSup>
                        <m:sSupPr>
                          <m:ctrlPr>
                            <a:rPr lang="es-CR" sz="2600" b="1" i="1" dirty="0" err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R" sz="2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s-CR" sz="2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sSup>
                        <m:sSupPr>
                          <m:ctrlPr>
                            <a:rPr lang="es-CR" sz="2600" b="1" i="1" dirty="0" err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R" sz="2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 − </m:t>
                      </m:r>
                      <m:d>
                        <m:dPr>
                          <m:ctrlPr>
                            <a:rPr lang="es-CR" sz="26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sSup>
                        <m:sSupPr>
                          <m:ctrlPr>
                            <a:rPr lang="es-CR" sz="26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6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s-CR" sz="26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600" b="1" i="1" dirty="0" err="1"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es-CR" sz="2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R" sz="2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s-CR" sz="2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s-CR" sz="2600" dirty="0">
                    <a:solidFill>
                      <a:srgbClr val="C00000"/>
                    </a:solidFill>
                  </a:rPr>
                  <a:t>      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s-CR" sz="2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CR" sz="2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6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 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CR" sz="2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e>
                            <m:r>
                              <a:rPr lang="es-419" sz="26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s-419" sz="26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419" sz="26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s-419" sz="26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  =</m:t>
                            </m:r>
                            <m:r>
                              <a:rPr lang="es-419" sz="26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m:rPr>
                                <m:nor/>
                              </m:rPr>
                              <a:rPr lang="es-CR" sz="2600" b="1" dirty="0">
                                <a:solidFill>
                                  <a:srgbClr val="00B050"/>
                                </a:solidFill>
                                <a:latin typeface="LM Roman 10" panose="00000500000000000000" pitchFamily="50" charset="0"/>
                              </a:rPr>
                              <m:t> </m:t>
                            </m:r>
                          </m:e>
                        </m:eqArr>
                      </m:e>
                    </m:d>
                    <m:r>
                      <a:rPr lang="es-CR" sz="26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R" sz="2600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s-CR" sz="2600" b="1" dirty="0">
                    <a:solidFill>
                      <a:srgbClr val="C00000"/>
                    </a:solidFill>
                    <a:latin typeface="LM Roman 10" panose="00000500000000000000" pitchFamily="50" charset="0"/>
                  </a:rPr>
                  <a:t>   </a:t>
                </a:r>
                <a:endParaRPr lang="es-CR" sz="2600" b="1" dirty="0">
                  <a:solidFill>
                    <a:srgbClr val="00B050"/>
                  </a:solidFill>
                  <a:latin typeface="LM Roman 10" panose="00000500000000000000" pitchFamily="50" charset="0"/>
                </a:endParaRPr>
              </a:p>
              <a:p>
                <a:pPr algn="l"/>
                <a:r>
                  <a:rPr lang="es-CR" sz="2600" dirty="0">
                    <a:latin typeface="LM Roman 10" panose="00000500000000000000" pitchFamily="50" charset="0"/>
                  </a:rPr>
                  <a:t>		</a:t>
                </a:r>
                <a:endParaRPr lang="en-US" sz="26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6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6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 =−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s-CR" sz="2600" i="1" dirty="0">
                          <a:latin typeface="Cambria Math" panose="02040503050406030204" pitchFamily="18" charset="0"/>
                        </a:rPr>
                        <m:t>    ∧    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es-CR" sz="2600" b="1" i="1" dirty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s-CR" sz="2600" dirty="0">
                  <a:latin typeface="LM Roman 10" panose="00000500000000000000" pitchFamily="50" charset="0"/>
                </a:endParaRPr>
              </a:p>
              <a:p>
                <a:r>
                  <a:rPr lang="es-CR" sz="2600" dirty="0">
                    <a:latin typeface="LM Roman 10" panose="00000500000000000000" pitchFamily="50" charset="0"/>
                  </a:rPr>
                  <a:t>                                             </a:t>
                </a:r>
                <a:endParaRPr lang="x-none" sz="2600" b="1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2" name="Marcador de text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42037" y="2484410"/>
                <a:ext cx="11800108" cy="3586190"/>
              </a:xfrm>
              <a:blipFill>
                <a:blip r:embed="rId2"/>
                <a:stretch>
                  <a:fillRect l="-465" t="-2716"/>
                </a:stretch>
              </a:blipFill>
              <a:ln w="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195946" y="674914"/>
                <a:ext cx="4147454" cy="1607267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+ (</m:t>
                      </m:r>
                      <m:r>
                        <a:rPr lang="es-CR" sz="2400" b="1" i="1" dirty="0" err="1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2400" b="1" i="1" dirty="0" err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6" y="674914"/>
                <a:ext cx="4147454" cy="1607267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3911084" y="396240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5CEFD27-3CE8-4E36-BADF-5C3AC4834D2D}"/>
              </a:ext>
            </a:extLst>
          </p:cNvPr>
          <p:cNvSpPr/>
          <p:nvPr/>
        </p:nvSpPr>
        <p:spPr>
          <a:xfrm>
            <a:off x="2448600" y="3155742"/>
            <a:ext cx="1032403" cy="3552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A9A75C1-DE65-4750-AC85-099F90CA2EF3}"/>
              </a:ext>
            </a:extLst>
          </p:cNvPr>
          <p:cNvSpPr/>
          <p:nvPr/>
        </p:nvSpPr>
        <p:spPr>
          <a:xfrm>
            <a:off x="5099397" y="3150359"/>
            <a:ext cx="996603" cy="3552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8D1C496-48DB-4E8D-A9A5-BFD6FB03BE8A}"/>
              </a:ext>
            </a:extLst>
          </p:cNvPr>
          <p:cNvSpPr/>
          <p:nvPr/>
        </p:nvSpPr>
        <p:spPr>
          <a:xfrm>
            <a:off x="7734048" y="3169909"/>
            <a:ext cx="996602" cy="354771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Marcador de texto 1">
                <a:extLst>
                  <a:ext uri="{FF2B5EF4-FFF2-40B4-BE49-F238E27FC236}">
                    <a16:creationId xmlns:a16="http://schemas.microsoft.com/office/drawing/2014/main" id="{BFBD2E2B-8551-440E-AEBE-39ED2E9C1E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97309" y="586189"/>
                <a:ext cx="7652654" cy="1755648"/>
              </a:xfrm>
              <a:prstGeom prst="rect">
                <a:avLst/>
              </a:prstGeom>
            </p:spPr>
            <p:txBody>
              <a:bodyPr wrap="square" numCol="1" anchor="ctr" anchorCtr="0">
                <a:normAutofit fontScale="92500" lnSpcReduction="10000"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Multiplicando en </a:t>
                </a:r>
                <a:r>
                  <a:rPr lang="es-CR" sz="2000" b="1" dirty="0">
                    <a:solidFill>
                      <a:srgbClr val="3268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[1]</a:t>
                </a:r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 por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R" sz="22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sz="22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CR" sz="2200" b="1" i="1" dirty="0" err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s-CR" sz="22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CR" sz="2200" b="1" i="1" dirty="0" err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R" sz="2200" b="1" i="1" dirty="0" err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CR" sz="2200" b="1" i="1" dirty="0" err="1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s-CR" sz="22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R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se obtiene: </a:t>
                </a:r>
              </a:p>
              <a:p>
                <a:pPr algn="just"/>
                <a:endParaRPr lang="es-CR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R" sz="2400" b="1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419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419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2400" b="1" i="1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24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2400" b="1" i="1">
                          <a:latin typeface="Cambria Math" panose="02040503050406030204" pitchFamily="18" charset="0"/>
                        </a:rPr>
                        <m:t> + (</m:t>
                      </m:r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2400" b="1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2400" b="1" i="1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s-CR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es-CR" sz="2400" b="1" i="1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2400" b="1" i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2400" b="1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R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R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Marcador de texto 1">
                <a:extLst>
                  <a:ext uri="{FF2B5EF4-FFF2-40B4-BE49-F238E27FC236}">
                    <a16:creationId xmlns:a16="http://schemas.microsoft.com/office/drawing/2014/main" id="{BFBD2E2B-8551-440E-AEBE-39ED2E9C1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309" y="586189"/>
                <a:ext cx="7652654" cy="1755648"/>
              </a:xfrm>
              <a:prstGeom prst="rect">
                <a:avLst/>
              </a:prstGeom>
              <a:blipFill>
                <a:blip r:embed="rId4"/>
                <a:stretch>
                  <a:fillRect l="-717" b="-2778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>
            <a:extLst>
              <a:ext uri="{FF2B5EF4-FFF2-40B4-BE49-F238E27FC236}">
                <a16:creationId xmlns:a16="http://schemas.microsoft.com/office/drawing/2014/main" id="{C4032091-44E3-4EF4-B0ED-60EBF6C957A3}"/>
              </a:ext>
            </a:extLst>
          </p:cNvPr>
          <p:cNvSpPr/>
          <p:nvPr/>
        </p:nvSpPr>
        <p:spPr>
          <a:xfrm>
            <a:off x="6833090" y="5175249"/>
            <a:ext cx="1290546" cy="32937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3E452DA-90EC-44F8-83E4-7FE7377DE39A}"/>
              </a:ext>
            </a:extLst>
          </p:cNvPr>
          <p:cNvCxnSpPr>
            <a:cxnSpLocks/>
          </p:cNvCxnSpPr>
          <p:nvPr/>
        </p:nvCxnSpPr>
        <p:spPr>
          <a:xfrm>
            <a:off x="2964801" y="3877019"/>
            <a:ext cx="27227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FACA9A2-EA52-4629-9D49-56BEEF8B523B}"/>
              </a:ext>
            </a:extLst>
          </p:cNvPr>
          <p:cNvCxnSpPr>
            <a:endCxn id="11" idx="2"/>
          </p:cNvCxnSpPr>
          <p:nvPr/>
        </p:nvCxnSpPr>
        <p:spPr>
          <a:xfrm flipV="1">
            <a:off x="2964801" y="3510997"/>
            <a:ext cx="1" cy="3660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55A2931-876E-4160-8F04-FE8D9093B8BD}"/>
              </a:ext>
            </a:extLst>
          </p:cNvPr>
          <p:cNvCxnSpPr>
            <a:cxnSpLocks/>
          </p:cNvCxnSpPr>
          <p:nvPr/>
        </p:nvCxnSpPr>
        <p:spPr>
          <a:xfrm flipV="1">
            <a:off x="5687567" y="3510997"/>
            <a:ext cx="0" cy="37440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D49AA8A-B0E6-4F6E-B436-DDFAC9172F7A}"/>
              </a:ext>
            </a:extLst>
          </p:cNvPr>
          <p:cNvSpPr/>
          <p:nvPr/>
        </p:nvSpPr>
        <p:spPr>
          <a:xfrm>
            <a:off x="4842709" y="5175249"/>
            <a:ext cx="1253289" cy="374407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3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11" grpId="0" animBg="1"/>
      <p:bldP spid="13" grpId="0" animBg="1"/>
      <p:bldP spid="3" grpId="0" animBg="1"/>
      <p:bldP spid="10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/>
              <p:nvPr/>
            </p:nvSpPr>
            <p:spPr>
              <a:xfrm>
                <a:off x="195944" y="874558"/>
                <a:ext cx="5107575" cy="1178270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+ (</m:t>
                      </m:r>
                      <m:r>
                        <a:rPr lang="es-CR" sz="2400" b="1" i="1" dirty="0" err="1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2400" b="1" i="1" dirty="0" err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x-none" sz="20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ectángulo: esquinas diagonales redondeadas 8">
                <a:extLst>
                  <a:ext uri="{FF2B5EF4-FFF2-40B4-BE49-F238E27FC236}">
                    <a16:creationId xmlns:a16="http://schemas.microsoft.com/office/drawing/2014/main" id="{E87668B5-0FFA-4D1C-9358-D0D1FD27FD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4" y="874558"/>
                <a:ext cx="5107575" cy="1178270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2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lipse 11"/>
          <p:cNvSpPr/>
          <p:nvPr/>
        </p:nvSpPr>
        <p:spPr>
          <a:xfrm>
            <a:off x="4818520" y="569540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Marcador de texto 1">
                <a:extLst>
                  <a:ext uri="{FF2B5EF4-FFF2-40B4-BE49-F238E27FC236}">
                    <a16:creationId xmlns:a16="http://schemas.microsoft.com/office/drawing/2014/main" id="{BFBD2E2B-8551-440E-AEBE-39ED2E9C1E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93434" y="562181"/>
                <a:ext cx="6312706" cy="1299870"/>
              </a:xfrm>
              <a:prstGeom prst="rect">
                <a:avLst/>
              </a:prstGeom>
            </p:spPr>
            <p:txBody>
              <a:bodyPr wrap="square" numCol="1" anchor="ctr" anchorCtr="0">
                <a:normAutofit/>
              </a:bodyPr>
              <a:lstStyle>
                <a:lvl1pPr marL="0" marR="0" indent="0" algn="ctr" defTabSz="914400" rtl="0" eaLnBrk="1" fontAlgn="auto" latinLnBrk="0" hangingPunct="1">
                  <a:lnSpc>
                    <a:spcPct val="90000"/>
                  </a:lnSpc>
                  <a:spcBef>
                    <a:spcPts val="1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800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419" sz="3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s-C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s-C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s-CR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CR" sz="2400" i="1" dirty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s-CR" sz="2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s-CR" sz="2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−</m:t>
                    </m:r>
                    <m:r>
                      <a:rPr lang="es-CR" sz="2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s-CR" sz="2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convierte </a:t>
                </a:r>
                <a:r>
                  <a:rPr lang="en-US" sz="2400" b="1" dirty="0">
                    <a:solidFill>
                      <a:srgbClr val="3268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</a:t>
                </a:r>
                <a:r>
                  <a:rPr lang="es-CR" sz="2400" b="1" dirty="0">
                    <a:solidFill>
                      <a:srgbClr val="3268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2]</a:t>
                </a:r>
                <a:r>
                  <a:rPr lang="es-C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 en: </a:t>
                </a:r>
              </a:p>
              <a:p>
                <a:pPr algn="just"/>
                <a:endParaRPr lang="es-CR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s-CR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Marcador de texto 1">
                <a:extLst>
                  <a:ext uri="{FF2B5EF4-FFF2-40B4-BE49-F238E27FC236}">
                    <a16:creationId xmlns:a16="http://schemas.microsoft.com/office/drawing/2014/main" id="{BFBD2E2B-8551-440E-AEBE-39ED2E9C1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434" y="562181"/>
                <a:ext cx="6312706" cy="1299870"/>
              </a:xfrm>
              <a:prstGeom prst="rect">
                <a:avLst/>
              </a:prstGeom>
              <a:blipFill>
                <a:blip r:embed="rId3"/>
                <a:stretch>
                  <a:fillRect l="-1255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: esquinas diagonales redondeadas 8">
                <a:extLst>
                  <a:ext uri="{FF2B5EF4-FFF2-40B4-BE49-F238E27FC236}">
                    <a16:creationId xmlns:a16="http://schemas.microsoft.com/office/drawing/2014/main" id="{36852876-7C56-4C8F-8334-24163345A37B}"/>
                  </a:ext>
                </a:extLst>
              </p:cNvPr>
              <p:cNvSpPr/>
              <p:nvPr/>
            </p:nvSpPr>
            <p:spPr>
              <a:xfrm>
                <a:off x="195944" y="2472363"/>
                <a:ext cx="5107574" cy="1173045"/>
              </a:xfrm>
              <a:prstGeom prst="round2DiagRect">
                <a:avLst>
                  <a:gd name="adj1" fmla="val 0"/>
                  <a:gd name="adj2" fmla="val 0"/>
                </a:avLst>
              </a:prstGeom>
              <a:solidFill>
                <a:srgbClr val="CDDAFF"/>
              </a:solidFill>
              <a:ln w="38100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1800" b="1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1800" b="1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419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419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419" sz="1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1800" b="1" i="1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18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1800" b="1" i="1">
                          <a:latin typeface="Cambria Math" panose="02040503050406030204" pitchFamily="18" charset="0"/>
                        </a:rPr>
                        <m:t> + (</m:t>
                      </m:r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1800" b="1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1800" b="1" i="1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s-CR" sz="1800" b="1" i="1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1800" b="1" i="1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s-CR" sz="1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18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1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  <m:r>
                        <a:rPr lang="es-CR" sz="1800" b="1" i="1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1800" b="1" i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1800" b="1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R" sz="18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x-none" sz="1600" b="1" dirty="0">
                  <a:solidFill>
                    <a:srgbClr val="3268FF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0" name="Rectángulo: esquinas diagonales redondeadas 8">
                <a:extLst>
                  <a:ext uri="{FF2B5EF4-FFF2-40B4-BE49-F238E27FC236}">
                    <a16:creationId xmlns:a16="http://schemas.microsoft.com/office/drawing/2014/main" id="{36852876-7C56-4C8F-8334-24163345A3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4" y="2472363"/>
                <a:ext cx="5107574" cy="1173045"/>
              </a:xfrm>
              <a:prstGeom prst="round2DiagRect">
                <a:avLst>
                  <a:gd name="adj1" fmla="val 0"/>
                  <a:gd name="adj2" fmla="val 0"/>
                </a:avLst>
              </a:prstGeom>
              <a:blipFill>
                <a:blip r:embed="rId4"/>
                <a:stretch>
                  <a:fillRect l="-358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Elipse 14">
            <a:extLst>
              <a:ext uri="{FF2B5EF4-FFF2-40B4-BE49-F238E27FC236}">
                <a16:creationId xmlns:a16="http://schemas.microsoft.com/office/drawing/2014/main" id="{A021C920-81DB-4684-894F-33FF796617DE}"/>
              </a:ext>
            </a:extLst>
          </p:cNvPr>
          <p:cNvSpPr/>
          <p:nvPr/>
        </p:nvSpPr>
        <p:spPr>
          <a:xfrm>
            <a:off x="4818520" y="2134906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204ECA8-692D-433C-A46C-B826196BDFBA}"/>
              </a:ext>
            </a:extLst>
          </p:cNvPr>
          <p:cNvSpPr/>
          <p:nvPr/>
        </p:nvSpPr>
        <p:spPr>
          <a:xfrm>
            <a:off x="573582" y="4849592"/>
            <a:ext cx="1055771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419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esta forma se comprueba que la ecuación diferencial dada por </a:t>
            </a:r>
            <a:r>
              <a:rPr lang="es-419" sz="2200" b="1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[2]</a:t>
            </a:r>
            <a:r>
              <a:rPr lang="es-419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 exacta</a:t>
            </a:r>
            <a:r>
              <a:rPr lang="es-419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30333A68-1E88-4A95-8720-AD5903EA0E1B}"/>
                  </a:ext>
                </a:extLst>
              </p:cNvPr>
              <p:cNvSpPr/>
              <p:nvPr/>
            </p:nvSpPr>
            <p:spPr>
              <a:xfrm>
                <a:off x="5493433" y="1552411"/>
                <a:ext cx="6096000" cy="105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+ (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es-CR" sz="2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R" sz="2400" b="1" i="1" dirty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CR" sz="2400" b="1" i="1" dirty="0" err="1"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CR" sz="2400" b="1" i="1" dirty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s-419" sz="2400" b="1" i="1" dirty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419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s-419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es-419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ángulo 2">
                <a:extLst>
                  <a:ext uri="{FF2B5EF4-FFF2-40B4-BE49-F238E27FC236}">
                    <a16:creationId xmlns:a16="http://schemas.microsoft.com/office/drawing/2014/main" id="{30333A68-1E88-4A95-8720-AD5903EA0E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433" y="1552411"/>
                <a:ext cx="6096000" cy="1054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BEF26D65-E5AF-4C6D-BB29-90E0752097DF}"/>
                  </a:ext>
                </a:extLst>
              </p:cNvPr>
              <p:cNvSpPr/>
              <p:nvPr/>
            </p:nvSpPr>
            <p:spPr>
              <a:xfrm>
                <a:off x="5595690" y="2352210"/>
                <a:ext cx="6400365" cy="8935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endParaRPr lang="es-419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s-419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s-419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= −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s-419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BEF26D65-E5AF-4C6D-BB29-90E0752097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690" y="2352210"/>
                <a:ext cx="6400365" cy="8935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C69FB90C-F7F4-495D-950E-6FFB3463A2A7}"/>
                  </a:ext>
                </a:extLst>
              </p:cNvPr>
              <p:cNvSpPr/>
              <p:nvPr/>
            </p:nvSpPr>
            <p:spPr>
              <a:xfrm>
                <a:off x="5595690" y="3482418"/>
                <a:ext cx="6210450" cy="6319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𝑵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−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s-419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f>
                      <m:fPr>
                        <m:ctrlP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= −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419" sz="2400" b="1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419" sz="2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419" sz="2400" b="1" i="1" dirty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s-419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C69FB90C-F7F4-495D-950E-6FFB3463A2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690" y="3482418"/>
                <a:ext cx="6210450" cy="6319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>
            <a:extLst>
              <a:ext uri="{FF2B5EF4-FFF2-40B4-BE49-F238E27FC236}">
                <a16:creationId xmlns:a16="http://schemas.microsoft.com/office/drawing/2014/main" id="{2600CCAA-E4DE-4C0D-AFF6-79389D5C3921}"/>
              </a:ext>
            </a:extLst>
          </p:cNvPr>
          <p:cNvSpPr/>
          <p:nvPr/>
        </p:nvSpPr>
        <p:spPr>
          <a:xfrm>
            <a:off x="9209280" y="2569826"/>
            <a:ext cx="1641600" cy="52752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33A3BEC-4C31-471C-9101-FB6CBDFF32F4}"/>
              </a:ext>
            </a:extLst>
          </p:cNvPr>
          <p:cNvSpPr/>
          <p:nvPr/>
        </p:nvSpPr>
        <p:spPr>
          <a:xfrm>
            <a:off x="10164540" y="3463404"/>
            <a:ext cx="1641600" cy="52752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9BC5D46-CA9A-44F1-BDCF-EB72E344C87D}"/>
              </a:ext>
            </a:extLst>
          </p:cNvPr>
          <p:cNvCxnSpPr>
            <a:stCxn id="11" idx="3"/>
          </p:cNvCxnSpPr>
          <p:nvPr/>
        </p:nvCxnSpPr>
        <p:spPr>
          <a:xfrm>
            <a:off x="10850880" y="2833586"/>
            <a:ext cx="57302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670820E6-9F41-4B22-A93E-1662469F8BFB}"/>
              </a:ext>
            </a:extLst>
          </p:cNvPr>
          <p:cNvCxnSpPr/>
          <p:nvPr/>
        </p:nvCxnSpPr>
        <p:spPr>
          <a:xfrm>
            <a:off x="11411712" y="2833586"/>
            <a:ext cx="0" cy="59541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94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5" grpId="0"/>
      <p:bldP spid="6" grpId="0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Bach. Dayana Calderón Prado  - Estudiante Asistente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139</TotalTime>
  <Words>273</Words>
  <Application>Microsoft Office PowerPoint</Application>
  <PresentationFormat>Panorámica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Cambria Math</vt:lpstr>
      <vt:lpstr>Franklin Gothic Book</vt:lpstr>
      <vt:lpstr>Franklin Gothic Medium</vt:lpstr>
      <vt:lpstr>LM Roman 10</vt:lpstr>
      <vt:lpstr>MA-2105 Plantilla Portada</vt:lpstr>
      <vt:lpstr>MA-2105 Plantilla Contenido</vt:lpstr>
      <vt:lpstr>MA-2105 Plantilla Créditos</vt:lpstr>
      <vt:lpstr>Factor integrante en una ecuación diferencial    M.Sc. Norberto Oviedo Ugalde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Xiomara Arce Calderón</cp:lastModifiedBy>
  <cp:revision>14</cp:revision>
  <dcterms:created xsi:type="dcterms:W3CDTF">2017-12-17T14:58:24Z</dcterms:created>
  <dcterms:modified xsi:type="dcterms:W3CDTF">2022-06-10T20:20:39Z</dcterms:modified>
</cp:coreProperties>
</file>