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5" r:id="rId1"/>
  </p:sldMasterIdLst>
  <p:notesMasterIdLst>
    <p:notesMasterId r:id="rId18"/>
  </p:notesMasterIdLst>
  <p:handoutMasterIdLst>
    <p:handoutMasterId r:id="rId19"/>
  </p:handoutMasterIdLst>
  <p:sldIdLst>
    <p:sldId id="494" r:id="rId2"/>
    <p:sldId id="495" r:id="rId3"/>
    <p:sldId id="496" r:id="rId4"/>
    <p:sldId id="497" r:id="rId5"/>
    <p:sldId id="478" r:id="rId6"/>
    <p:sldId id="479" r:id="rId7"/>
    <p:sldId id="486" r:id="rId8"/>
    <p:sldId id="487" r:id="rId9"/>
    <p:sldId id="488" r:id="rId10"/>
    <p:sldId id="489" r:id="rId11"/>
    <p:sldId id="491" r:id="rId12"/>
    <p:sldId id="493" r:id="rId13"/>
    <p:sldId id="490" r:id="rId14"/>
    <p:sldId id="492" r:id="rId15"/>
    <p:sldId id="498" r:id="rId16"/>
    <p:sldId id="499" r:id="rId17"/>
  </p:sldIdLst>
  <p:sldSz cx="12192000" cy="6858000"/>
  <p:notesSz cx="6648450" cy="97821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5pPr>
    <a:lvl6pPr marL="2286000" algn="l" defTabSz="457200" rtl="0" eaLnBrk="1" latinLnBrk="0" hangingPunct="1"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6pPr>
    <a:lvl7pPr marL="2743200" algn="l" defTabSz="457200" rtl="0" eaLnBrk="1" latinLnBrk="0" hangingPunct="1"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7pPr>
    <a:lvl8pPr marL="3200400" algn="l" defTabSz="457200" rtl="0" eaLnBrk="1" latinLnBrk="0" hangingPunct="1"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8pPr>
    <a:lvl9pPr marL="3657600" algn="l" defTabSz="457200" rtl="0" eaLnBrk="1" latinLnBrk="0" hangingPunct="1"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82">
          <p15:clr>
            <a:srgbClr val="A4A3A4"/>
          </p15:clr>
        </p15:guide>
        <p15:guide id="2" pos="209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8F00"/>
    <a:srgbClr val="05457C"/>
    <a:srgbClr val="00FF00"/>
    <a:srgbClr val="FF3300"/>
    <a:srgbClr val="FF0000"/>
    <a:srgbClr val="FFFF66"/>
    <a:srgbClr val="00CC00"/>
    <a:srgbClr val="800000"/>
    <a:srgbClr val="FF5050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42" autoAdjust="0"/>
    <p:restoredTop sz="94643" autoAdjust="0"/>
  </p:normalViewPr>
  <p:slideViewPr>
    <p:cSldViewPr>
      <p:cViewPr>
        <p:scale>
          <a:sx n="80" d="100"/>
          <a:sy n="80" d="100"/>
        </p:scale>
        <p:origin x="456" y="94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3342"/>
    </p:cViewPr>
    <p:sldLst>
      <p:sld r:id="rId1" collapse="1"/>
      <p:sld r:id="rId2" collapse="1"/>
      <p:sld r:id="rId3" collapse="1"/>
      <p:sld r:id="rId4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484"/>
    </p:cViewPr>
  </p:sorterViewPr>
  <p:notesViewPr>
    <p:cSldViewPr>
      <p:cViewPr varScale="1">
        <p:scale>
          <a:sx n="28" d="100"/>
          <a:sy n="28" d="100"/>
        </p:scale>
        <p:origin x="-1266" y="-78"/>
      </p:cViewPr>
      <p:guideLst>
        <p:guide orient="horz" pos="3082"/>
        <p:guide pos="209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4.xml"/><Relationship Id="rId4" Type="http://schemas.openxmlformats.org/officeDocument/2006/relationships/slide" Target="slides/slide15.xml"/><Relationship Id="rId1" Type="http://schemas.openxmlformats.org/officeDocument/2006/relationships/slide" Target="slides/slide2.xml"/><Relationship Id="rId2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1313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67138" y="0"/>
            <a:ext cx="2881312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80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94813"/>
            <a:ext cx="2881313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80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67138" y="9294813"/>
            <a:ext cx="2881312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7440D6C7-9BCB-264A-9D30-C93F19913A64}" type="slidenum">
              <a:rPr lang="es-ES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9995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1313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765550" y="0"/>
            <a:ext cx="2881313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7806AA-DE9F-4410-B51E-F7BAB062E6D2}" type="datetimeFigureOut">
              <a:rPr lang="es-CR" smtClean="0"/>
              <a:t>29/5/18</a:t>
            </a:fld>
            <a:endParaRPr lang="es-C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63500" y="733425"/>
            <a:ext cx="6521450" cy="36687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65163" y="4646613"/>
            <a:ext cx="5318125" cy="44021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291638"/>
            <a:ext cx="2881313" cy="4889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765550" y="9291638"/>
            <a:ext cx="2881313" cy="4889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B1CF16-6457-4D4E-8E2C-D46C127F75D3}" type="slidenum">
              <a:rPr lang="es-CR" smtClean="0"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386748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7F4F9D-9FC6-DC48-9A47-5223C5FDF2BB}" type="slidenum">
              <a:rPr lang="es-ES_tradnl" smtClean="0"/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636621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7F4F9D-9FC6-DC48-9A47-5223C5FDF2BB}" type="slidenum">
              <a:rPr lang="es-ES_tradnl" smtClean="0"/>
              <a:t>3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256744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7F4F9D-9FC6-DC48-9A47-5223C5FDF2BB}" type="slidenum">
              <a:rPr lang="es-ES_tradnl" smtClean="0"/>
              <a:t>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230731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dirty="0" err="1" smtClean="0"/>
              <a:t>FlatIcon</a:t>
            </a:r>
            <a:endParaRPr lang="es-ES_tradnl" dirty="0" smtClean="0"/>
          </a:p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7F4F9D-9FC6-DC48-9A47-5223C5FDF2BB}" type="slidenum">
              <a:rPr lang="es-ES_tradnl" smtClean="0"/>
              <a:t>15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63424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1"/>
            <a:ext cx="12192000" cy="6856413"/>
            <a:chOff x="0" y="0"/>
            <a:chExt cx="5760" cy="4319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4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grpSp>
          <p:nvGrpSpPr>
            <p:cNvPr id="41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CR" b="0">
                  <a:ea typeface="+mn-ea"/>
                </a:endParaRPr>
              </a:p>
            </p:txBody>
          </p:sp>
          <p:sp>
            <p:nvSpPr>
              <p:cNvPr id="4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CR" b="0">
                  <a:ea typeface="+mn-ea"/>
                </a:endParaRPr>
              </a:p>
            </p:txBody>
          </p:sp>
        </p:grpSp>
      </p:grpSp>
      <p:sp>
        <p:nvSpPr>
          <p:cNvPr id="177194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609600" y="1600200"/>
            <a:ext cx="109728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CR"/>
              <a:t>Haga clic para cambiar el estilo de título	</a:t>
            </a:r>
          </a:p>
        </p:txBody>
      </p:sp>
      <p:sp>
        <p:nvSpPr>
          <p:cNvPr id="177195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es-CR"/>
              <a:t>Haga clic para modificar el estilo de subtítulo del patrón</a:t>
            </a:r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46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765937-C767-0E4C-BC3F-68F9B37E8AB0}" type="slidenum">
              <a:rPr lang="es-CR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811942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1DB48A-693D-B842-9918-38EF24C368D0}" type="slidenum">
              <a:rPr lang="es-CR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837708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7813"/>
            <a:ext cx="2743200" cy="5853112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7813"/>
            <a:ext cx="8026400" cy="5853112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3E1115-F0E2-2046-862A-D0E1C96F3A6E}" type="slidenum">
              <a:rPr lang="es-CR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494726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537AC6-F21F-0F48-9AD1-2CEB55C0FBAD}" type="slidenum">
              <a:rPr lang="es-CR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698237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D0B025-ECF8-3242-B06C-34B1121B92F8}" type="slidenum">
              <a:rPr lang="es-CR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150285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46690E-F32C-0344-818A-E7E93B852E26}" type="slidenum">
              <a:rPr lang="es-CR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710349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A68A23-D805-544D-A151-EF9940A1A3BF}" type="slidenum">
              <a:rPr lang="es-CR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344589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A7A1B3-8598-0A41-B80F-B80C505B33BF}" type="slidenum">
              <a:rPr lang="es-CR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412353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3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4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B9CBE9-52B2-1243-8534-BE95EBFAC5C0}" type="slidenum">
              <a:rPr lang="es-CR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684839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52802B-F9E5-794C-BF1E-64580BF8A7B4}" type="slidenum">
              <a:rPr lang="es-CR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263818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CR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28C2D4-3805-DB4C-8A8A-74CEC804BC72}" type="slidenum">
              <a:rPr lang="es-CR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221347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4" Type="http://schemas.openxmlformats.org/officeDocument/2006/relationships/image" Target="../media/image2.png"/><Relationship Id="rId1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1"/>
            <a:ext cx="12192000" cy="6856413"/>
            <a:chOff x="0" y="0"/>
            <a:chExt cx="5760" cy="4319"/>
          </a:xfrm>
        </p:grpSpPr>
        <p:sp>
          <p:nvSpPr>
            <p:cNvPr id="176131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32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33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34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35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36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37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38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39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0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1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2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3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4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5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6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7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8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9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0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1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2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3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4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5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6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7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8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9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60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61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62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63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64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65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66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grpSp>
          <p:nvGrpSpPr>
            <p:cNvPr id="5164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176168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CR" b="0">
                  <a:ea typeface="+mn-ea"/>
                </a:endParaRPr>
              </a:p>
            </p:txBody>
          </p:sp>
          <p:sp>
            <p:nvSpPr>
              <p:cNvPr id="176169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CR" b="0">
                  <a:ea typeface="+mn-ea"/>
                </a:endParaRPr>
              </a:p>
            </p:txBody>
          </p:sp>
        </p:grpSp>
      </p:grpSp>
      <p:sp>
        <p:nvSpPr>
          <p:cNvPr id="176170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7813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CR"/>
              <a:t>Haga clic para cambiar el estilo de título	</a:t>
            </a:r>
          </a:p>
        </p:txBody>
      </p:sp>
      <p:sp>
        <p:nvSpPr>
          <p:cNvPr id="176171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CR"/>
              <a:t>Haga clic para modificar el estilo de texto del patrón</a:t>
            </a:r>
          </a:p>
          <a:p>
            <a:pPr lvl="1"/>
            <a:r>
              <a:rPr lang="es-CR"/>
              <a:t>Segundo nivel</a:t>
            </a:r>
          </a:p>
          <a:p>
            <a:pPr lvl="2"/>
            <a:r>
              <a:rPr lang="es-CR"/>
              <a:t>Tercer nivel</a:t>
            </a:r>
          </a:p>
          <a:p>
            <a:pPr lvl="3"/>
            <a:r>
              <a:rPr lang="es-CR"/>
              <a:t>Cuarto nivel</a:t>
            </a:r>
          </a:p>
          <a:p>
            <a:pPr lvl="4"/>
            <a:r>
              <a:rPr lang="es-CR"/>
              <a:t>Quinto nivel</a:t>
            </a:r>
          </a:p>
        </p:txBody>
      </p:sp>
      <p:sp>
        <p:nvSpPr>
          <p:cNvPr id="176172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176173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b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176174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BF6DED3B-670F-0D44-A1C3-515D1F3983FB}" type="slidenum">
              <a:rPr lang="es-CR"/>
              <a:pPr/>
              <a:t>‹Nr.›</a:t>
            </a:fld>
            <a:endParaRPr lang="es-C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charset="0"/>
        <a:buBlip>
          <a:blip r:embed="rId13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charset="0"/>
        <a:buBlip>
          <a:blip r:embed="rId14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charset="0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5780" y="2636912"/>
            <a:ext cx="3960440" cy="110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205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277814"/>
            <a:ext cx="12192000" cy="802465"/>
          </a:xfrm>
        </p:spPr>
        <p:txBody>
          <a:bodyPr/>
          <a:lstStyle/>
          <a:p>
            <a:r>
              <a:rPr lang="es-CR" b="1" dirty="0" smtClean="0">
                <a:solidFill>
                  <a:srgbClr val="05457C"/>
                </a:solidFill>
                <a:effectLst/>
              </a:rPr>
              <a:t>METODOLOGÍA</a:t>
            </a:r>
            <a:endParaRPr lang="es-CR" b="1" dirty="0">
              <a:solidFill>
                <a:srgbClr val="05457C"/>
              </a:solidFill>
              <a:effectLst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95400" y="1274616"/>
            <a:ext cx="10801200" cy="5106789"/>
          </a:xfrm>
        </p:spPr>
        <p:txBody>
          <a:bodyPr/>
          <a:lstStyle/>
          <a:p>
            <a:pPr marL="587375" indent="-571500" algn="just">
              <a:buClr>
                <a:srgbClr val="FF0000"/>
              </a:buClr>
              <a:buFont typeface="AppleSDGothicNeo-Regular" charset="-127"/>
              <a:buChar char="◼"/>
            </a:pPr>
            <a:r>
              <a:rPr lang="es-CR" sz="2800" dirty="0" smtClean="0">
                <a:solidFill>
                  <a:schemeClr val="bg2">
                    <a:lumMod val="25000"/>
                  </a:schemeClr>
                </a:solidFill>
                <a:effectLst/>
              </a:rPr>
              <a:t>Enfoque (cuantitativo, cualitativo o mixto).</a:t>
            </a:r>
          </a:p>
          <a:p>
            <a:pPr marL="587375" indent="-571500" algn="just">
              <a:buClr>
                <a:srgbClr val="FF0000"/>
              </a:buClr>
              <a:buFont typeface="AppleSDGothicNeo-Regular" charset="-127"/>
              <a:buChar char="◼"/>
            </a:pPr>
            <a:r>
              <a:rPr lang="es-CR" sz="2800" dirty="0" smtClean="0">
                <a:solidFill>
                  <a:schemeClr val="bg2">
                    <a:lumMod val="25000"/>
                  </a:schemeClr>
                </a:solidFill>
                <a:effectLst/>
              </a:rPr>
              <a:t>Contexto de la investigación (lugar y tiempo).</a:t>
            </a:r>
          </a:p>
          <a:p>
            <a:pPr marL="587375" indent="-571500" algn="just">
              <a:buClr>
                <a:srgbClr val="FF0000"/>
              </a:buClr>
              <a:buFont typeface="AppleSDGothicNeo-Regular" charset="-127"/>
              <a:buChar char="◼"/>
            </a:pPr>
            <a:r>
              <a:rPr lang="es-CR" sz="2800" dirty="0" smtClean="0">
                <a:solidFill>
                  <a:schemeClr val="bg2">
                    <a:lumMod val="25000"/>
                  </a:schemeClr>
                </a:solidFill>
                <a:effectLst/>
              </a:rPr>
              <a:t>Casos, universo y muestras.</a:t>
            </a:r>
          </a:p>
          <a:p>
            <a:pPr marL="587375" indent="-571500" algn="just">
              <a:buClr>
                <a:srgbClr val="FF0000"/>
              </a:buClr>
              <a:buFont typeface="AppleSDGothicNeo-Regular" charset="-127"/>
              <a:buChar char="◼"/>
            </a:pPr>
            <a:r>
              <a:rPr lang="es-CR" sz="2800" dirty="0" smtClean="0">
                <a:solidFill>
                  <a:schemeClr val="bg2">
                    <a:lumMod val="25000"/>
                  </a:schemeClr>
                </a:solidFill>
                <a:effectLst/>
              </a:rPr>
              <a:t>Diseño utilizado:</a:t>
            </a:r>
          </a:p>
          <a:p>
            <a:pPr marL="1031875" lvl="1" indent="-349250" algn="just">
              <a:buClr>
                <a:srgbClr val="FF0000"/>
              </a:buClr>
              <a:buSzPct val="70000"/>
              <a:buFont typeface="AppleSDGothicNeo-Regular" charset="-127"/>
              <a:buChar char="◼"/>
              <a:tabLst>
                <a:tab pos="523875" algn="l"/>
              </a:tabLst>
            </a:pPr>
            <a:r>
              <a:rPr lang="es-CR" dirty="0">
                <a:solidFill>
                  <a:schemeClr val="bg2">
                    <a:lumMod val="25000"/>
                  </a:schemeClr>
                </a:solidFill>
                <a:effectLst/>
              </a:rPr>
              <a:t>Cuanti: experimental, no experimental (transversal, longitudinal</a:t>
            </a:r>
            <a:r>
              <a:rPr lang="es-C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).</a:t>
            </a:r>
            <a:endParaRPr lang="es-CR" dirty="0"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1031875" lvl="1" indent="-349250" algn="just">
              <a:buClr>
                <a:srgbClr val="FF0000"/>
              </a:buClr>
              <a:buSzPct val="70000"/>
              <a:buFont typeface="AppleSDGothicNeo-Regular" charset="-127"/>
              <a:buChar char="◼"/>
              <a:tabLst>
                <a:tab pos="523875" algn="l"/>
              </a:tabLst>
            </a:pPr>
            <a:r>
              <a:rPr lang="es-CR" dirty="0" err="1">
                <a:solidFill>
                  <a:schemeClr val="bg2">
                    <a:lumMod val="25000"/>
                  </a:schemeClr>
                </a:solidFill>
                <a:effectLst/>
              </a:rPr>
              <a:t>Cuali</a:t>
            </a:r>
            <a:r>
              <a:rPr lang="es-CR" dirty="0">
                <a:solidFill>
                  <a:schemeClr val="bg2">
                    <a:lumMod val="25000"/>
                  </a:schemeClr>
                </a:solidFill>
                <a:effectLst/>
              </a:rPr>
              <a:t>: teoría fundamentada, etnográficos, narrativos, fenomenológicos, investigación-acción.</a:t>
            </a:r>
          </a:p>
          <a:p>
            <a:pPr marL="587375" indent="-571500" algn="just">
              <a:buClr>
                <a:srgbClr val="FF0000"/>
              </a:buClr>
              <a:buFont typeface="AppleSDGothicNeo-Regular" charset="-127"/>
              <a:buChar char="◼"/>
            </a:pPr>
            <a:r>
              <a:rPr lang="es-CR" sz="2800" dirty="0" smtClean="0">
                <a:solidFill>
                  <a:schemeClr val="bg2">
                    <a:lumMod val="25000"/>
                  </a:schemeClr>
                </a:solidFill>
                <a:effectLst/>
              </a:rPr>
              <a:t>Procedimiento.</a:t>
            </a:r>
          </a:p>
          <a:p>
            <a:pPr marL="587375" indent="-571500" algn="just">
              <a:buClr>
                <a:srgbClr val="FF0000"/>
              </a:buClr>
              <a:buFont typeface="AppleSDGothicNeo-Regular" charset="-127"/>
              <a:buChar char="◼"/>
            </a:pPr>
            <a:r>
              <a:rPr lang="es-CR" sz="2800" dirty="0" smtClean="0">
                <a:solidFill>
                  <a:schemeClr val="bg2">
                    <a:lumMod val="25000"/>
                  </a:schemeClr>
                </a:solidFill>
                <a:effectLst/>
              </a:rPr>
              <a:t>Proceso de recolección de datos.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8902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644878"/>
            <a:ext cx="12192000" cy="570285"/>
          </a:xfrm>
        </p:spPr>
        <p:txBody>
          <a:bodyPr/>
          <a:lstStyle/>
          <a:p>
            <a:r>
              <a:rPr lang="es-CR" sz="4000" b="1" dirty="0" smtClean="0">
                <a:solidFill>
                  <a:srgbClr val="05457C"/>
                </a:solidFill>
                <a:effectLst/>
              </a:rPr>
              <a:t>RESULTADOS</a:t>
            </a:r>
            <a:endParaRPr lang="es-CR" sz="4000" b="1" dirty="0">
              <a:solidFill>
                <a:srgbClr val="05457C"/>
              </a:solidFill>
              <a:effectLst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87388" y="1403875"/>
            <a:ext cx="11017224" cy="4836856"/>
          </a:xfrm>
        </p:spPr>
        <p:txBody>
          <a:bodyPr/>
          <a:lstStyle/>
          <a:p>
            <a:pPr algn="just">
              <a:spcAft>
                <a:spcPts val="600"/>
              </a:spcAft>
              <a:buClr>
                <a:srgbClr val="FF0000"/>
              </a:buClr>
              <a:buFont typeface="LucidaGrande" charset="0"/>
              <a:buChar char="◇"/>
            </a:pPr>
            <a:r>
              <a:rPr lang="es-CR" sz="2800" dirty="0">
                <a:solidFill>
                  <a:schemeClr val="bg2">
                    <a:lumMod val="25000"/>
                  </a:schemeClr>
                </a:solidFill>
                <a:effectLst/>
              </a:rPr>
              <a:t>Producto del análisis de los </a:t>
            </a:r>
            <a:r>
              <a:rPr lang="es-CR" sz="2800" dirty="0" smtClean="0">
                <a:solidFill>
                  <a:schemeClr val="bg2">
                    <a:lumMod val="25000"/>
                  </a:schemeClr>
                </a:solidFill>
                <a:effectLst/>
              </a:rPr>
              <a:t>datos.</a:t>
            </a:r>
            <a:endParaRPr lang="es-CR" sz="2800" dirty="0"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algn="just">
              <a:spcAft>
                <a:spcPts val="600"/>
              </a:spcAft>
              <a:buClr>
                <a:srgbClr val="FF0000"/>
              </a:buClr>
              <a:buFont typeface="LucidaGrande" charset="0"/>
              <a:buChar char="◇"/>
            </a:pPr>
            <a:r>
              <a:rPr lang="es-CR" sz="2800" dirty="0">
                <a:solidFill>
                  <a:schemeClr val="bg2">
                    <a:lumMod val="25000"/>
                  </a:schemeClr>
                </a:solidFill>
                <a:effectLst/>
              </a:rPr>
              <a:t>Cuanti: tratamiento estadístico: </a:t>
            </a:r>
            <a:endParaRPr lang="es-CR" sz="2800" dirty="0" smtClean="0"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914400" lvl="1" indent="-457200" algn="just">
              <a:spcAft>
                <a:spcPts val="600"/>
              </a:spcAft>
              <a:buClr>
                <a:srgbClr val="FF0000"/>
              </a:buClr>
              <a:buSzPct val="80000"/>
              <a:buFont typeface="+mj-lt"/>
              <a:buAutoNum type="alphaUcPeriod"/>
            </a:pPr>
            <a:r>
              <a:rPr lang="es-C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Análisis descriptivos de los datos. </a:t>
            </a:r>
          </a:p>
          <a:p>
            <a:pPr marL="914400" lvl="1" indent="-457200" algn="just">
              <a:spcAft>
                <a:spcPts val="600"/>
              </a:spcAft>
              <a:buClr>
                <a:srgbClr val="FF0000"/>
              </a:buClr>
              <a:buSzPct val="80000"/>
              <a:buFont typeface="+mj-lt"/>
              <a:buAutoNum type="alphaUcPeriod"/>
            </a:pPr>
            <a:r>
              <a:rPr lang="es-C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Análisis </a:t>
            </a:r>
            <a:r>
              <a:rPr lang="es-CR" dirty="0">
                <a:solidFill>
                  <a:schemeClr val="bg2">
                    <a:lumMod val="25000"/>
                  </a:schemeClr>
                </a:solidFill>
                <a:effectLst/>
              </a:rPr>
              <a:t>inferencial (respuesta a las preguntas de investigación y prueba de hipótesis</a:t>
            </a:r>
            <a:r>
              <a:rPr lang="es-C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).</a:t>
            </a:r>
            <a:endParaRPr lang="es-CR" dirty="0"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algn="just">
              <a:spcAft>
                <a:spcPts val="600"/>
              </a:spcAft>
              <a:buClr>
                <a:srgbClr val="FF0000"/>
              </a:buClr>
              <a:buFont typeface="LucidaGrande" charset="0"/>
              <a:buChar char="◇"/>
            </a:pPr>
            <a:r>
              <a:rPr lang="es-CR" sz="2800" dirty="0" err="1">
                <a:solidFill>
                  <a:schemeClr val="bg2">
                    <a:lumMod val="25000"/>
                  </a:schemeClr>
                </a:solidFill>
                <a:effectLst/>
              </a:rPr>
              <a:t>Cuali</a:t>
            </a:r>
            <a:r>
              <a:rPr lang="es-CR" sz="2800" dirty="0">
                <a:solidFill>
                  <a:schemeClr val="bg2">
                    <a:lumMod val="25000"/>
                  </a:schemeClr>
                </a:solidFill>
                <a:effectLst/>
              </a:rPr>
              <a:t>: unidades de análisis, categorías, temas y patrones; perspectivas de los participantes, significados; y reflexiones esenciales del investigador.</a:t>
            </a:r>
          </a:p>
          <a:p>
            <a:pPr algn="just">
              <a:spcAft>
                <a:spcPts val="600"/>
              </a:spcAft>
              <a:buClr>
                <a:srgbClr val="FF0000"/>
              </a:buClr>
              <a:buFont typeface="LucidaGrande" charset="0"/>
              <a:buChar char="◇"/>
            </a:pPr>
            <a:r>
              <a:rPr lang="es-CR" sz="2800" dirty="0">
                <a:solidFill>
                  <a:schemeClr val="bg2">
                    <a:lumMod val="25000"/>
                  </a:schemeClr>
                </a:solidFill>
                <a:effectLst/>
              </a:rPr>
              <a:t>Se describen los hallazgos, no se incluyen conclusiones ni </a:t>
            </a:r>
            <a:r>
              <a:rPr lang="es-CR" sz="2800" dirty="0" smtClean="0">
                <a:solidFill>
                  <a:schemeClr val="bg2">
                    <a:lumMod val="25000"/>
                  </a:schemeClr>
                </a:solidFill>
                <a:effectLst/>
              </a:rPr>
              <a:t>sugerencias.</a:t>
            </a:r>
            <a:endParaRPr lang="es-CR" sz="2800" dirty="0">
              <a:solidFill>
                <a:schemeClr val="bg2">
                  <a:lumMod val="25000"/>
                </a:schemeClr>
              </a:solidFill>
              <a:effectLst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9045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2053806"/>
            <a:ext cx="12192000" cy="764546"/>
          </a:xfrm>
        </p:spPr>
        <p:txBody>
          <a:bodyPr/>
          <a:lstStyle/>
          <a:p>
            <a:r>
              <a:rPr lang="es-CR" sz="4000" b="1" dirty="0" smtClean="0">
                <a:solidFill>
                  <a:srgbClr val="05457C"/>
                </a:solidFill>
                <a:effectLst/>
              </a:rPr>
              <a:t>OJO</a:t>
            </a:r>
            <a:endParaRPr lang="es-CR" sz="4000" b="1" dirty="0">
              <a:solidFill>
                <a:srgbClr val="05457C"/>
              </a:solidFill>
              <a:effectLst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667508" y="2862690"/>
            <a:ext cx="8856984" cy="3882653"/>
          </a:xfrm>
        </p:spPr>
        <p:txBody>
          <a:bodyPr/>
          <a:lstStyle/>
          <a:p>
            <a:pPr marL="0" indent="0" algn="ctr">
              <a:buNone/>
            </a:pPr>
            <a:r>
              <a:rPr lang="es-CR" i="1" dirty="0" smtClean="0">
                <a:solidFill>
                  <a:schemeClr val="bg2">
                    <a:lumMod val="25000"/>
                  </a:schemeClr>
                </a:solidFill>
                <a:effectLst/>
              </a:rPr>
              <a:t>Una buena tabla o figura es sencilla, clara y no estorba la continuidad de la lectura, deben enriquecer el texto, en lugar de duplicarlo, comunican los hechos esenciales, son fáciles de leer y comprender y son coherentes </a:t>
            </a:r>
            <a:endParaRPr lang="es-CR" i="1" dirty="0" smtClean="0"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0" indent="0" algn="ctr">
              <a:buNone/>
            </a:pPr>
            <a:r>
              <a:rPr lang="es-CR" i="1" dirty="0" smtClean="0">
                <a:solidFill>
                  <a:schemeClr val="bg2">
                    <a:lumMod val="25000"/>
                  </a:schemeClr>
                </a:solidFill>
                <a:effectLst/>
              </a:rPr>
              <a:t>(</a:t>
            </a:r>
            <a:r>
              <a:rPr lang="es-CR" i="1" dirty="0" smtClean="0">
                <a:solidFill>
                  <a:schemeClr val="bg2">
                    <a:lumMod val="25000"/>
                  </a:schemeClr>
                </a:solidFill>
                <a:effectLst/>
              </a:rPr>
              <a:t>tips página 344 sexta edición).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0196" y="323979"/>
            <a:ext cx="1951608" cy="1859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89190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-61828" y="604016"/>
            <a:ext cx="12192000" cy="504056"/>
          </a:xfrm>
        </p:spPr>
        <p:txBody>
          <a:bodyPr/>
          <a:lstStyle/>
          <a:p>
            <a:pPr>
              <a:buClr>
                <a:schemeClr val="bg2">
                  <a:lumMod val="25000"/>
                </a:schemeClr>
              </a:buClr>
            </a:pPr>
            <a:r>
              <a:rPr lang="es-CR" b="1" dirty="0" smtClean="0">
                <a:solidFill>
                  <a:srgbClr val="05457C"/>
                </a:solidFill>
                <a:effectLst/>
              </a:rPr>
              <a:t>DISCUSIÓN</a:t>
            </a:r>
            <a:endParaRPr lang="es-CR" b="1" dirty="0">
              <a:solidFill>
                <a:srgbClr val="05457C"/>
              </a:solidFill>
              <a:effectLst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91208" y="1435102"/>
            <a:ext cx="10811544" cy="5222205"/>
          </a:xfrm>
        </p:spPr>
        <p:txBody>
          <a:bodyPr/>
          <a:lstStyle/>
          <a:p>
            <a:pPr marL="514350" indent="-514350" algn="just">
              <a:buClr>
                <a:srgbClr val="FF0000"/>
              </a:buClr>
              <a:buFont typeface="+mj-lt"/>
              <a:buAutoNum type="arabicPeriod"/>
            </a:pPr>
            <a:r>
              <a:rPr lang="es-CR" sz="2400" dirty="0" smtClean="0">
                <a:solidFill>
                  <a:schemeClr val="bg2">
                    <a:lumMod val="25000"/>
                  </a:schemeClr>
                </a:solidFill>
                <a:effectLst/>
              </a:rPr>
              <a:t>Conclusiones.</a:t>
            </a:r>
            <a:endParaRPr lang="es-CR" sz="2400" dirty="0"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514350" indent="-514350" algn="just">
              <a:buClr>
                <a:srgbClr val="FF0000"/>
              </a:buClr>
              <a:buFont typeface="+mj-lt"/>
              <a:buAutoNum type="arabicPeriod"/>
            </a:pPr>
            <a:r>
              <a:rPr lang="es-CR" sz="2400" dirty="0">
                <a:solidFill>
                  <a:schemeClr val="bg2">
                    <a:lumMod val="25000"/>
                  </a:schemeClr>
                </a:solidFill>
                <a:effectLst/>
              </a:rPr>
              <a:t>Recomendaciones para otros estudios (líneas de investigación), qué sigue y debe </a:t>
            </a:r>
            <a:r>
              <a:rPr lang="es-CR" sz="2400" dirty="0" smtClean="0">
                <a:solidFill>
                  <a:schemeClr val="bg2">
                    <a:lumMod val="25000"/>
                  </a:schemeClr>
                </a:solidFill>
                <a:effectLst/>
              </a:rPr>
              <a:t>hacerse.</a:t>
            </a:r>
            <a:endParaRPr lang="es-CR" sz="2400" dirty="0"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514350" indent="-514350" algn="just">
              <a:buClr>
                <a:srgbClr val="FF0000"/>
              </a:buClr>
              <a:buFont typeface="+mj-lt"/>
              <a:buAutoNum type="arabicPeriod"/>
            </a:pPr>
            <a:r>
              <a:rPr lang="es-CR" sz="2400" dirty="0">
                <a:solidFill>
                  <a:schemeClr val="bg2">
                    <a:lumMod val="25000"/>
                  </a:schemeClr>
                </a:solidFill>
                <a:effectLst/>
              </a:rPr>
              <a:t>Generalización de los resultados a la población (cuanti</a:t>
            </a:r>
            <a:r>
              <a:rPr lang="es-CR" sz="2400" dirty="0" smtClean="0">
                <a:solidFill>
                  <a:schemeClr val="bg2">
                    <a:lumMod val="25000"/>
                  </a:schemeClr>
                </a:solidFill>
                <a:effectLst/>
              </a:rPr>
              <a:t>).</a:t>
            </a:r>
            <a:endParaRPr lang="es-CR" sz="2400" dirty="0"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514350" indent="-514350" algn="just">
              <a:buClr>
                <a:srgbClr val="FF0000"/>
              </a:buClr>
              <a:buFont typeface="+mj-lt"/>
              <a:buAutoNum type="arabicPeriod"/>
            </a:pPr>
            <a:r>
              <a:rPr lang="es-CR" sz="2400" dirty="0">
                <a:solidFill>
                  <a:schemeClr val="bg2">
                    <a:lumMod val="25000"/>
                  </a:schemeClr>
                </a:solidFill>
                <a:effectLst/>
              </a:rPr>
              <a:t>Implicaciones del </a:t>
            </a:r>
            <a:r>
              <a:rPr lang="es-CR" sz="2400" dirty="0" smtClean="0">
                <a:solidFill>
                  <a:schemeClr val="bg2">
                    <a:lumMod val="25000"/>
                  </a:schemeClr>
                </a:solidFill>
                <a:effectLst/>
              </a:rPr>
              <a:t>estudio.</a:t>
            </a:r>
            <a:endParaRPr lang="es-CR" sz="2400" dirty="0"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514350" indent="-514350" algn="just">
              <a:buClr>
                <a:srgbClr val="FF0000"/>
              </a:buClr>
              <a:buFont typeface="+mj-lt"/>
              <a:buAutoNum type="arabicPeriod"/>
            </a:pPr>
            <a:r>
              <a:rPr lang="es-CR" sz="2400" dirty="0">
                <a:solidFill>
                  <a:schemeClr val="bg2">
                    <a:lumMod val="25000"/>
                  </a:schemeClr>
                </a:solidFill>
                <a:effectLst/>
              </a:rPr>
              <a:t>Cómo se respondieron las preguntas de investigación y el cumplimiento de los </a:t>
            </a:r>
            <a:r>
              <a:rPr lang="es-CR" sz="2400" dirty="0" smtClean="0">
                <a:solidFill>
                  <a:schemeClr val="bg2">
                    <a:lumMod val="25000"/>
                  </a:schemeClr>
                </a:solidFill>
                <a:effectLst/>
              </a:rPr>
              <a:t>objetivos.</a:t>
            </a:r>
            <a:endParaRPr lang="es-CR" sz="2400" dirty="0"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514350" indent="-514350" algn="just">
              <a:buClr>
                <a:srgbClr val="FF0000"/>
              </a:buClr>
              <a:buFont typeface="+mj-lt"/>
              <a:buAutoNum type="arabicPeriod"/>
            </a:pPr>
            <a:r>
              <a:rPr lang="es-CR" sz="2400" dirty="0">
                <a:solidFill>
                  <a:schemeClr val="bg2">
                    <a:lumMod val="25000"/>
                  </a:schemeClr>
                </a:solidFill>
                <a:effectLst/>
              </a:rPr>
              <a:t>Relación de resultados con estudios </a:t>
            </a:r>
            <a:r>
              <a:rPr lang="es-CR" sz="2400" dirty="0" smtClean="0">
                <a:solidFill>
                  <a:schemeClr val="bg2">
                    <a:lumMod val="25000"/>
                  </a:schemeClr>
                </a:solidFill>
                <a:effectLst/>
              </a:rPr>
              <a:t>existentes.</a:t>
            </a:r>
            <a:endParaRPr lang="es-CR" sz="2400" dirty="0"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514350" indent="-514350" algn="just">
              <a:buClr>
                <a:srgbClr val="FF0000"/>
              </a:buClr>
              <a:buFont typeface="+mj-lt"/>
              <a:buAutoNum type="arabicPeriod"/>
            </a:pPr>
            <a:r>
              <a:rPr lang="es-CR" sz="2400" dirty="0">
                <a:solidFill>
                  <a:schemeClr val="bg2">
                    <a:lumMod val="25000"/>
                  </a:schemeClr>
                </a:solidFill>
                <a:effectLst/>
              </a:rPr>
              <a:t>Limitaciones de la </a:t>
            </a:r>
            <a:r>
              <a:rPr lang="es-CR" sz="2400" dirty="0" smtClean="0">
                <a:solidFill>
                  <a:schemeClr val="bg2">
                    <a:lumMod val="25000"/>
                  </a:schemeClr>
                </a:solidFill>
                <a:effectLst/>
              </a:rPr>
              <a:t>investigación.</a:t>
            </a:r>
            <a:endParaRPr lang="es-CR" sz="2400" dirty="0"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514350" indent="-514350" algn="just">
              <a:buClr>
                <a:srgbClr val="FF0000"/>
              </a:buClr>
              <a:buFont typeface="+mj-lt"/>
              <a:buAutoNum type="arabicPeriod"/>
            </a:pPr>
            <a:r>
              <a:rPr lang="es-CR" sz="2400" dirty="0">
                <a:solidFill>
                  <a:schemeClr val="bg2">
                    <a:lumMod val="25000"/>
                  </a:schemeClr>
                </a:solidFill>
                <a:effectLst/>
              </a:rPr>
              <a:t>Importancia y significado del estudio, cómo encaja en el conocimiento </a:t>
            </a:r>
            <a:r>
              <a:rPr lang="es-CR" sz="2400" dirty="0" smtClean="0">
                <a:solidFill>
                  <a:schemeClr val="bg2">
                    <a:lumMod val="25000"/>
                  </a:schemeClr>
                </a:solidFill>
                <a:effectLst/>
              </a:rPr>
              <a:t>disponible.</a:t>
            </a:r>
            <a:endParaRPr lang="es-CR" sz="2400" dirty="0"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514350" indent="-514350" algn="just">
              <a:buClr>
                <a:srgbClr val="FF0000"/>
              </a:buClr>
              <a:buFont typeface="+mj-lt"/>
              <a:buAutoNum type="arabicPeriod"/>
            </a:pPr>
            <a:r>
              <a:rPr lang="es-CR" sz="2400" dirty="0">
                <a:solidFill>
                  <a:schemeClr val="bg2">
                    <a:lumMod val="25000"/>
                  </a:schemeClr>
                </a:solidFill>
                <a:effectLst/>
              </a:rPr>
              <a:t>Explicación de resultados </a:t>
            </a:r>
            <a:r>
              <a:rPr lang="es-CR" sz="2400" dirty="0" smtClean="0">
                <a:solidFill>
                  <a:schemeClr val="bg2">
                    <a:lumMod val="25000"/>
                  </a:schemeClr>
                </a:solidFill>
                <a:effectLst/>
              </a:rPr>
              <a:t>inesperados.</a:t>
            </a:r>
            <a:endParaRPr lang="es-CR" sz="2400" dirty="0"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514350" indent="-514350" algn="just">
              <a:buClr>
                <a:srgbClr val="FF0000"/>
              </a:buClr>
              <a:buFont typeface="+mj-lt"/>
              <a:buAutoNum type="arabicPeriod"/>
            </a:pPr>
            <a:endParaRPr lang="es-CR" sz="2400" dirty="0">
              <a:solidFill>
                <a:schemeClr val="bg2">
                  <a:lumMod val="25000"/>
                </a:schemeClr>
              </a:solidFill>
              <a:effectLst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7116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576222"/>
            <a:ext cx="12208042" cy="776403"/>
          </a:xfrm>
        </p:spPr>
        <p:txBody>
          <a:bodyPr/>
          <a:lstStyle/>
          <a:p>
            <a:r>
              <a:rPr lang="es-CR" b="1" dirty="0" smtClean="0">
                <a:solidFill>
                  <a:srgbClr val="05457C"/>
                </a:solidFill>
                <a:effectLst/>
              </a:rPr>
              <a:t>PRÁCTICA </a:t>
            </a:r>
            <a:endParaRPr lang="es-CR" b="1" dirty="0">
              <a:solidFill>
                <a:srgbClr val="05457C"/>
              </a:solidFill>
              <a:effectLst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09600" y="1600201"/>
            <a:ext cx="10670976" cy="4530725"/>
          </a:xfrm>
        </p:spPr>
        <p:txBody>
          <a:bodyPr/>
          <a:lstStyle/>
          <a:p>
            <a:pPr marL="514350" indent="-514350" algn="just">
              <a:buClr>
                <a:srgbClr val="FF0000"/>
              </a:buClr>
              <a:buFont typeface="+mj-lt"/>
              <a:buAutoNum type="arabicParenR"/>
            </a:pPr>
            <a:r>
              <a:rPr lang="es-C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Revisar la congruencia entre las partes del cuerpo del documento </a:t>
            </a:r>
            <a:r>
              <a:rPr lang="es-CR" i="1" dirty="0">
                <a:solidFill>
                  <a:schemeClr val="bg2">
                    <a:lumMod val="25000"/>
                  </a:schemeClr>
                </a:solidFill>
                <a:effectLst/>
              </a:rPr>
              <a:t>“Estudio comparativo de las políticas públicas sobre la calidad en la administración pública de los países centroamericanos”</a:t>
            </a:r>
            <a:r>
              <a:rPr lang="es-CR" dirty="0">
                <a:solidFill>
                  <a:schemeClr val="bg2">
                    <a:lumMod val="25000"/>
                  </a:schemeClr>
                </a:solidFill>
                <a:effectLst/>
              </a:rPr>
              <a:t>  (en documentos en el </a:t>
            </a:r>
            <a:r>
              <a:rPr lang="es-C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Tecdigital</a:t>
            </a:r>
            <a:r>
              <a:rPr lang="es-CR" dirty="0">
                <a:solidFill>
                  <a:schemeClr val="bg2">
                    <a:lumMod val="25000"/>
                  </a:schemeClr>
                </a:solidFill>
                <a:effectLst/>
              </a:rPr>
              <a:t>)</a:t>
            </a:r>
            <a:r>
              <a:rPr lang="es-C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 según figura 11.1 de la página 345 de la sexta edición.</a:t>
            </a:r>
          </a:p>
          <a:p>
            <a:pPr marL="514350" indent="-514350" algn="just">
              <a:buClr>
                <a:srgbClr val="FF0000"/>
              </a:buClr>
              <a:buFont typeface="+mj-lt"/>
              <a:buAutoNum type="arabicParenR"/>
            </a:pPr>
            <a:endParaRPr lang="es-CR" sz="1400" dirty="0" smtClean="0"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514350" indent="-514350" algn="just">
              <a:buClr>
                <a:srgbClr val="FF0000"/>
              </a:buClr>
              <a:buFont typeface="+mj-lt"/>
              <a:buAutoNum type="arabicParenR"/>
            </a:pPr>
            <a:r>
              <a:rPr lang="es-C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Guía 8: Análisis investigación cualitativa</a:t>
            </a:r>
            <a:endParaRPr lang="es-CR" dirty="0">
              <a:solidFill>
                <a:schemeClr val="bg2">
                  <a:lumMod val="25000"/>
                </a:schemeClr>
              </a:solidFill>
              <a:effectLst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4118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0" y="-99392"/>
            <a:ext cx="12192000" cy="6984667"/>
          </a:xfrm>
          <a:prstGeom prst="rect">
            <a:avLst/>
          </a:prstGeom>
          <a:solidFill>
            <a:srgbClr val="0147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479376" y="656692"/>
            <a:ext cx="11233248" cy="936104"/>
          </a:xfrm>
        </p:spPr>
        <p:txBody>
          <a:bodyPr>
            <a:normAutofit/>
          </a:bodyPr>
          <a:lstStyle/>
          <a:p>
            <a:pPr algn="ctr" eaLnBrk="1" hangingPunct="1">
              <a:buNone/>
            </a:pPr>
            <a:r>
              <a:rPr lang="es-ES_tradnl" sz="3900" b="1" dirty="0" smtClean="0">
                <a:solidFill>
                  <a:schemeClr val="bg1"/>
                </a:solidFill>
                <a:effectLst/>
                <a:ea typeface="Times New Roman" charset="0"/>
                <a:cs typeface="Times New Roman" charset="0"/>
              </a:rPr>
              <a:t>¿</a:t>
            </a:r>
            <a:r>
              <a:rPr lang="es-ES" sz="3900" b="1" dirty="0" smtClean="0">
                <a:solidFill>
                  <a:schemeClr val="bg1"/>
                </a:solidFill>
                <a:effectLst/>
                <a:ea typeface="Times New Roman" charset="0"/>
                <a:cs typeface="Times New Roman" charset="0"/>
              </a:rPr>
              <a:t>Qué aprendiste en esta sesión?</a:t>
            </a:r>
            <a:endParaRPr lang="es-ES" sz="2000" b="1" dirty="0">
              <a:solidFill>
                <a:schemeClr val="bg1"/>
              </a:solidFill>
              <a:effectLst/>
              <a:ea typeface="Times New Roman" charset="0"/>
              <a:cs typeface="Times New Roman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479376" y="404664"/>
            <a:ext cx="11233248" cy="6048672"/>
          </a:xfrm>
          <a:prstGeom prst="rect">
            <a:avLst/>
          </a:prstGeom>
          <a:noFill/>
          <a:ln w="28575">
            <a:solidFill>
              <a:srgbClr val="F92F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62690" y="4464884"/>
            <a:ext cx="1757574" cy="1757574"/>
          </a:xfrm>
          <a:prstGeom prst="rect">
            <a:avLst/>
          </a:prstGeom>
        </p:spPr>
      </p:pic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971399" y="1592796"/>
            <a:ext cx="8820980" cy="47859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82613" indent="-492125">
              <a:buFont typeface="STHeitiSC-Light" charset="-122"/>
              <a:buChar char="★"/>
            </a:pPr>
            <a:r>
              <a:rPr lang="es-ES_tradnl" sz="2500" b="0" dirty="0" smtClean="0">
                <a:solidFill>
                  <a:schemeClr val="bg1"/>
                </a:solidFill>
              </a:rPr>
              <a:t>3 </a:t>
            </a:r>
            <a:r>
              <a:rPr lang="es-ES_tradnl" sz="2500" b="0" dirty="0">
                <a:solidFill>
                  <a:schemeClr val="bg1"/>
                </a:solidFill>
              </a:rPr>
              <a:t>elementos de los cuales depende el tipo de reporte</a:t>
            </a:r>
          </a:p>
          <a:p>
            <a:pPr marL="582613" indent="-492125">
              <a:buFont typeface="STHeitiSC-Light" charset="-122"/>
              <a:buChar char="★"/>
            </a:pPr>
            <a:r>
              <a:rPr lang="es-ES_tradnl" sz="2500" b="0" dirty="0">
                <a:solidFill>
                  <a:schemeClr val="bg1"/>
                </a:solidFill>
              </a:rPr>
              <a:t>Secciones de un reporte de investigación</a:t>
            </a:r>
          </a:p>
          <a:p>
            <a:pPr marL="582613" indent="-492125">
              <a:buFont typeface="STHeitiSC-Light" charset="-122"/>
              <a:buChar char="★"/>
            </a:pPr>
            <a:r>
              <a:rPr lang="es-ES_tradnl" sz="2500" b="0" dirty="0">
                <a:solidFill>
                  <a:schemeClr val="bg1"/>
                </a:solidFill>
              </a:rPr>
              <a:t>Resumen: qué incluye, idioma, extensión sugerida</a:t>
            </a:r>
          </a:p>
          <a:p>
            <a:pPr marL="582613" indent="-492125">
              <a:buFont typeface="STHeitiSC-Light" charset="-122"/>
              <a:buChar char="★"/>
            </a:pPr>
            <a:r>
              <a:rPr lang="es-ES_tradnl" sz="2500" b="0" dirty="0">
                <a:solidFill>
                  <a:schemeClr val="bg1"/>
                </a:solidFill>
              </a:rPr>
              <a:t>7 partes de una introducción</a:t>
            </a:r>
          </a:p>
          <a:p>
            <a:pPr marL="582613" indent="-492125">
              <a:buFont typeface="STHeitiSC-Light" charset="-122"/>
              <a:buChar char="★"/>
            </a:pPr>
            <a:r>
              <a:rPr lang="es-ES_tradnl" sz="2500" b="0" dirty="0">
                <a:solidFill>
                  <a:schemeClr val="bg1"/>
                </a:solidFill>
              </a:rPr>
              <a:t>La revisión de la literatura</a:t>
            </a:r>
          </a:p>
          <a:p>
            <a:pPr marL="582613" indent="-492125">
              <a:buFont typeface="STHeitiSC-Light" charset="-122"/>
              <a:buChar char="★"/>
            </a:pPr>
            <a:r>
              <a:rPr lang="es-ES_tradnl" sz="2500" b="0" dirty="0">
                <a:solidFill>
                  <a:schemeClr val="bg1"/>
                </a:solidFill>
              </a:rPr>
              <a:t>6 elementos de la metodología</a:t>
            </a:r>
          </a:p>
          <a:p>
            <a:pPr marL="582613" indent="-492125">
              <a:buFont typeface="STHeitiSC-Light" charset="-122"/>
              <a:buChar char="★"/>
            </a:pPr>
            <a:r>
              <a:rPr lang="es-ES_tradnl" sz="2500" b="0" dirty="0">
                <a:solidFill>
                  <a:schemeClr val="bg1"/>
                </a:solidFill>
              </a:rPr>
              <a:t>Elementos de los resultados</a:t>
            </a:r>
          </a:p>
          <a:p>
            <a:pPr marL="582613" indent="-492125">
              <a:buFont typeface="STHeitiSC-Light" charset="-122"/>
              <a:buChar char="★"/>
            </a:pPr>
            <a:r>
              <a:rPr lang="es-ES_tradnl" sz="2500" b="0" dirty="0">
                <a:solidFill>
                  <a:schemeClr val="bg1"/>
                </a:solidFill>
              </a:rPr>
              <a:t>Alerta sobre tablas o figuras</a:t>
            </a:r>
          </a:p>
          <a:p>
            <a:pPr marL="582613" indent="-492125">
              <a:buFont typeface="STHeitiSC-Light" charset="-122"/>
              <a:buChar char="★"/>
            </a:pPr>
            <a:r>
              <a:rPr lang="es-ES_tradnl" sz="2500" b="0" dirty="0">
                <a:solidFill>
                  <a:schemeClr val="bg1"/>
                </a:solidFill>
              </a:rPr>
              <a:t>9 elementos de la discusión</a:t>
            </a:r>
          </a:p>
          <a:p>
            <a:endParaRPr lang="es-ES_tradnl" sz="2500" b="0" dirty="0">
              <a:solidFill>
                <a:schemeClr val="bg1"/>
              </a:solidFill>
            </a:endParaRPr>
          </a:p>
          <a:p>
            <a:pPr marL="582613" indent="-492125">
              <a:buFont typeface="STHeitiSC-Light" charset="-122"/>
              <a:buChar char="★"/>
            </a:pPr>
            <a:endParaRPr lang="es-ES" sz="25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24110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5780" y="2636912"/>
            <a:ext cx="3960440" cy="110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913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839416" y="1988840"/>
            <a:ext cx="10729192" cy="3384550"/>
          </a:xfrm>
        </p:spPr>
        <p:txBody>
          <a:bodyPr>
            <a:normAutofit/>
          </a:bodyPr>
          <a:lstStyle/>
          <a:p>
            <a:pPr algn="ctr" eaLnBrk="1" hangingPunct="1">
              <a:buFont typeface="Wingdings" charset="0"/>
              <a:buNone/>
            </a:pPr>
            <a:endParaRPr lang="es-CR" sz="2000" dirty="0">
              <a:solidFill>
                <a:srgbClr val="02467C"/>
              </a:solidFill>
              <a:effectLst/>
              <a:ea typeface="Times New Roman" charset="0"/>
              <a:cs typeface="Times New Roman" charset="0"/>
            </a:endParaRPr>
          </a:p>
          <a:p>
            <a:pPr algn="ctr" eaLnBrk="1" hangingPunct="1">
              <a:buFont typeface="Wingdings" charset="0"/>
              <a:buNone/>
            </a:pPr>
            <a:endParaRPr lang="es-ES_tradnl" sz="900" b="1" dirty="0">
              <a:solidFill>
                <a:srgbClr val="02467C"/>
              </a:solidFill>
              <a:effectLst/>
              <a:ea typeface="Times New Roman" charset="0"/>
              <a:cs typeface="Times New Roman" charset="0"/>
            </a:endParaRPr>
          </a:p>
          <a:p>
            <a:pPr algn="ctr" eaLnBrk="1" hangingPunct="1">
              <a:buNone/>
            </a:pPr>
            <a:r>
              <a:rPr lang="es-ES_tradnl" sz="3500" dirty="0">
                <a:solidFill>
                  <a:srgbClr val="02467C"/>
                </a:solidFill>
                <a:effectLst/>
                <a:ea typeface="Times New Roman" charset="0"/>
                <a:cs typeface="Times New Roman" charset="0"/>
              </a:rPr>
              <a:t>METODOLOGÍA DE LA INVESTIGACIÓN </a:t>
            </a:r>
          </a:p>
          <a:p>
            <a:pPr algn="ctr" eaLnBrk="1" hangingPunct="1">
              <a:buNone/>
            </a:pPr>
            <a:r>
              <a:rPr lang="es-ES_tradnl" sz="5000" b="1" dirty="0" smtClean="0">
                <a:solidFill>
                  <a:srgbClr val="F92F3F"/>
                </a:solidFill>
                <a:effectLst/>
                <a:ea typeface="Times New Roman" charset="0"/>
                <a:cs typeface="Times New Roman" charset="0"/>
              </a:rPr>
              <a:t>EL REPORTE DE </a:t>
            </a:r>
            <a:r>
              <a:rPr lang="es-ES_tradnl" sz="5000" b="1" dirty="0" smtClean="0">
                <a:solidFill>
                  <a:srgbClr val="F92F3F"/>
                </a:solidFill>
                <a:effectLst/>
                <a:ea typeface="Times New Roman" charset="0"/>
                <a:cs typeface="Times New Roman" charset="0"/>
              </a:rPr>
              <a:t>RESULTADOS</a:t>
            </a:r>
            <a:endParaRPr lang="es-ES_tradnl" sz="5000" b="1" dirty="0">
              <a:solidFill>
                <a:srgbClr val="F92F3F"/>
              </a:solidFill>
              <a:effectLst/>
              <a:ea typeface="Times New Roman" charset="0"/>
              <a:cs typeface="Times New Roman" charset="0"/>
            </a:endParaRPr>
          </a:p>
          <a:p>
            <a:pPr algn="ctr" eaLnBrk="1" hangingPunct="1">
              <a:buFont typeface="Wingdings" charset="0"/>
              <a:buNone/>
            </a:pPr>
            <a:endParaRPr lang="es-ES_tradnl" sz="4000" b="1" dirty="0">
              <a:solidFill>
                <a:srgbClr val="F92F3F"/>
              </a:solidFill>
              <a:effectLst/>
              <a:ea typeface="Times New Roman" charset="0"/>
              <a:cs typeface="Times New Roman" charset="0"/>
            </a:endParaRPr>
          </a:p>
          <a:p>
            <a:pPr algn="ctr" eaLnBrk="1" hangingPunct="1">
              <a:buFont typeface="Wingdings" charset="0"/>
              <a:buNone/>
            </a:pPr>
            <a:r>
              <a:rPr lang="es-ES_tradnl" sz="2000" b="1" dirty="0">
                <a:solidFill>
                  <a:srgbClr val="02467C"/>
                </a:solidFill>
                <a:effectLst/>
                <a:ea typeface="Times New Roman" charset="0"/>
                <a:cs typeface="Times New Roman" charset="0"/>
              </a:rPr>
              <a:t>Dr. Alan Henderson García</a:t>
            </a:r>
            <a:endParaRPr lang="es-ES" sz="2000" b="1" dirty="0">
              <a:solidFill>
                <a:srgbClr val="02467C"/>
              </a:solidFill>
              <a:effectLst/>
              <a:ea typeface="Times New Roman" charset="0"/>
              <a:cs typeface="Times New Roman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3912" y="980728"/>
            <a:ext cx="1656184" cy="459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8740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767408" y="1268760"/>
            <a:ext cx="10729192" cy="678801"/>
          </a:xfrm>
        </p:spPr>
        <p:txBody>
          <a:bodyPr>
            <a:normAutofit lnSpcReduction="10000"/>
          </a:bodyPr>
          <a:lstStyle/>
          <a:p>
            <a:pPr algn="ctr" eaLnBrk="1" hangingPunct="1">
              <a:buNone/>
            </a:pPr>
            <a:r>
              <a:rPr lang="es-ES_tradnl" sz="3900" b="1" dirty="0" err="1" smtClean="0">
                <a:solidFill>
                  <a:srgbClr val="F92F3F"/>
                </a:solidFill>
                <a:effectLst/>
                <a:ea typeface="Times New Roman" charset="0"/>
                <a:cs typeface="Times New Roman" charset="0"/>
              </a:rPr>
              <a:t>Recomendaci</a:t>
            </a:r>
            <a:r>
              <a:rPr lang="es-ES" sz="3900" b="1" dirty="0" err="1" smtClean="0">
                <a:solidFill>
                  <a:srgbClr val="F92F3F"/>
                </a:solidFill>
                <a:effectLst/>
                <a:ea typeface="Times New Roman" charset="0"/>
                <a:cs typeface="Times New Roman" charset="0"/>
              </a:rPr>
              <a:t>ón</a:t>
            </a:r>
            <a:endParaRPr lang="es-ES_tradnl" sz="4000" b="1" dirty="0">
              <a:solidFill>
                <a:srgbClr val="F92F3F"/>
              </a:solidFill>
              <a:effectLst/>
              <a:ea typeface="Times New Roman" charset="0"/>
              <a:cs typeface="Times New Roman" charset="0"/>
            </a:endParaRPr>
          </a:p>
          <a:p>
            <a:pPr algn="ctr" eaLnBrk="1" hangingPunct="1">
              <a:buFont typeface="Wingdings" charset="0"/>
              <a:buNone/>
            </a:pPr>
            <a:endParaRPr lang="es-ES" sz="2000" b="1" dirty="0">
              <a:solidFill>
                <a:srgbClr val="02467C"/>
              </a:solidFill>
              <a:effectLst/>
              <a:ea typeface="Times New Roman" charset="0"/>
              <a:cs typeface="Times New Roman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779084" y="2318102"/>
            <a:ext cx="8222888" cy="27364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0488" indent="0" algn="just" fontAlgn="auto">
              <a:spcAft>
                <a:spcPts val="0"/>
              </a:spcAft>
              <a:buNone/>
            </a:pPr>
            <a:r>
              <a:rPr lang="es-ES" sz="3000" b="0" dirty="0" smtClean="0">
                <a:solidFill>
                  <a:srgbClr val="02467C"/>
                </a:solidFill>
                <a:ea typeface="Times New Roman" charset="0"/>
                <a:cs typeface="Times New Roman" charset="0"/>
              </a:rPr>
              <a:t>Esta presentación puede verla en modo de “presentación”, para aprovechar las animaciones agregadas, las cuales pretenden hacer su estudio más dinámico y a la vez facilitar la comprensión de la materia. </a:t>
            </a:r>
          </a:p>
          <a:p>
            <a:pPr marL="90488" indent="0" algn="just" fontAlgn="auto">
              <a:spcAft>
                <a:spcPts val="0"/>
              </a:spcAft>
              <a:buNone/>
            </a:pPr>
            <a:endParaRPr lang="es-ES" sz="3000" b="0" dirty="0">
              <a:solidFill>
                <a:srgbClr val="02467C"/>
              </a:solidFill>
              <a:ea typeface="Times New Roman" charset="0"/>
              <a:cs typeface="Times New Roman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479376" y="404664"/>
            <a:ext cx="11233248" cy="6048672"/>
          </a:xfrm>
          <a:prstGeom prst="rect">
            <a:avLst/>
          </a:prstGeom>
          <a:noFill/>
          <a:ln w="28575">
            <a:solidFill>
              <a:srgbClr val="F92F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grpSp>
        <p:nvGrpSpPr>
          <p:cNvPr id="9" name="Agrupar 8"/>
          <p:cNvGrpSpPr/>
          <p:nvPr/>
        </p:nvGrpSpPr>
        <p:grpSpPr>
          <a:xfrm>
            <a:off x="5008892" y="4549291"/>
            <a:ext cx="1763272" cy="1060564"/>
            <a:chOff x="9462764" y="2204864"/>
            <a:chExt cx="1371600" cy="824983"/>
          </a:xfrm>
        </p:grpSpPr>
        <p:grpSp>
          <p:nvGrpSpPr>
            <p:cNvPr id="8" name="Agrupar 7"/>
            <p:cNvGrpSpPr/>
            <p:nvPr/>
          </p:nvGrpSpPr>
          <p:grpSpPr>
            <a:xfrm>
              <a:off x="9462764" y="2492896"/>
              <a:ext cx="1371600" cy="536951"/>
              <a:chOff x="9624392" y="2564904"/>
              <a:chExt cx="1371600" cy="536951"/>
            </a:xfrm>
          </p:grpSpPr>
          <p:pic>
            <p:nvPicPr>
              <p:cNvPr id="2" name="Imagen 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624392" y="2564904"/>
                <a:ext cx="1371600" cy="457200"/>
              </a:xfrm>
              <a:prstGeom prst="rect">
                <a:avLst/>
              </a:prstGeom>
            </p:spPr>
          </p:pic>
          <p:sp>
            <p:nvSpPr>
              <p:cNvPr id="7" name="Anillo 6"/>
              <p:cNvSpPr/>
              <p:nvPr/>
            </p:nvSpPr>
            <p:spPr>
              <a:xfrm>
                <a:off x="10017447" y="2597561"/>
                <a:ext cx="504294" cy="504294"/>
              </a:xfrm>
              <a:prstGeom prst="donut">
                <a:avLst>
                  <a:gd name="adj" fmla="val 5629"/>
                </a:avLst>
              </a:prstGeom>
              <a:solidFill>
                <a:srgbClr val="F92F3F"/>
              </a:solidFill>
              <a:ln>
                <a:solidFill>
                  <a:srgbClr val="F92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4" name="Conector recto de flecha 3"/>
            <p:cNvCxnSpPr/>
            <p:nvPr/>
          </p:nvCxnSpPr>
          <p:spPr>
            <a:xfrm flipH="1">
              <a:off x="10272464" y="2204864"/>
              <a:ext cx="360040" cy="320689"/>
            </a:xfrm>
            <a:prstGeom prst="straightConnector1">
              <a:avLst/>
            </a:prstGeom>
            <a:ln w="38100">
              <a:solidFill>
                <a:srgbClr val="F92F3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885841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0" y="-99392"/>
            <a:ext cx="12192000" cy="6984667"/>
          </a:xfrm>
          <a:prstGeom prst="rect">
            <a:avLst/>
          </a:prstGeom>
          <a:solidFill>
            <a:srgbClr val="0147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479376" y="877453"/>
            <a:ext cx="11233248" cy="936104"/>
          </a:xfrm>
        </p:spPr>
        <p:txBody>
          <a:bodyPr>
            <a:normAutofit/>
          </a:bodyPr>
          <a:lstStyle/>
          <a:p>
            <a:pPr algn="ctr" eaLnBrk="1" hangingPunct="1">
              <a:buNone/>
            </a:pPr>
            <a:r>
              <a:rPr lang="es-ES_tradnl" sz="3900" b="1" dirty="0" smtClean="0">
                <a:solidFill>
                  <a:schemeClr val="bg1"/>
                </a:solidFill>
                <a:effectLst/>
                <a:ea typeface="Times New Roman" charset="0"/>
                <a:cs typeface="Times New Roman" charset="0"/>
              </a:rPr>
              <a:t>¿Sobre </a:t>
            </a:r>
            <a:r>
              <a:rPr lang="es-ES_tradnl" sz="3900" b="1" dirty="0" err="1" smtClean="0">
                <a:solidFill>
                  <a:schemeClr val="bg1"/>
                </a:solidFill>
                <a:effectLst/>
                <a:ea typeface="Times New Roman" charset="0"/>
                <a:cs typeface="Times New Roman" charset="0"/>
              </a:rPr>
              <a:t>qu</a:t>
            </a:r>
            <a:r>
              <a:rPr lang="es-ES" sz="3900" b="1" dirty="0" smtClean="0">
                <a:solidFill>
                  <a:schemeClr val="bg1"/>
                </a:solidFill>
                <a:effectLst/>
                <a:ea typeface="Times New Roman" charset="0"/>
                <a:cs typeface="Times New Roman" charset="0"/>
              </a:rPr>
              <a:t>é aprenderás en esta sesión?</a:t>
            </a:r>
            <a:endParaRPr lang="es-ES" sz="2000" b="1" dirty="0">
              <a:solidFill>
                <a:schemeClr val="bg1"/>
              </a:solidFill>
              <a:effectLst/>
              <a:ea typeface="Times New Roman" charset="0"/>
              <a:cs typeface="Times New Roman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415480" y="2132856"/>
            <a:ext cx="8280920" cy="338455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9438" indent="-488950" fontAlgn="auto">
              <a:spcAft>
                <a:spcPts val="0"/>
              </a:spcAft>
              <a:buFont typeface="STHeitiSC-Light" charset="-122"/>
              <a:buChar char="★"/>
            </a:pPr>
            <a:r>
              <a:rPr lang="es-ES_tradnl" sz="2500" b="0" dirty="0" smtClean="0">
                <a:solidFill>
                  <a:schemeClr val="bg1"/>
                </a:solidFill>
              </a:rPr>
              <a:t>De </a:t>
            </a:r>
            <a:r>
              <a:rPr lang="es-ES_tradnl" sz="2500" b="0" dirty="0">
                <a:solidFill>
                  <a:schemeClr val="bg1"/>
                </a:solidFill>
              </a:rPr>
              <a:t>qué depende el tipo de reporte. </a:t>
            </a:r>
          </a:p>
          <a:p>
            <a:pPr marL="579438" indent="-488950" fontAlgn="auto">
              <a:spcAft>
                <a:spcPts val="0"/>
              </a:spcAft>
              <a:buFont typeface="STHeitiSC-Light" charset="-122"/>
              <a:buChar char="★"/>
            </a:pPr>
            <a:r>
              <a:rPr lang="es-ES_tradnl" sz="2500" b="0" dirty="0">
                <a:solidFill>
                  <a:schemeClr val="bg1"/>
                </a:solidFill>
              </a:rPr>
              <a:t>El reporte de investigación</a:t>
            </a:r>
          </a:p>
          <a:p>
            <a:pPr marL="579438" indent="-488950" fontAlgn="auto">
              <a:spcAft>
                <a:spcPts val="0"/>
              </a:spcAft>
              <a:buFont typeface="STHeitiSC-Light" charset="-122"/>
              <a:buChar char="★"/>
            </a:pPr>
            <a:r>
              <a:rPr lang="es-ES_tradnl" sz="2500" b="0" dirty="0">
                <a:solidFill>
                  <a:schemeClr val="bg1"/>
                </a:solidFill>
              </a:rPr>
              <a:t>El resumen</a:t>
            </a:r>
          </a:p>
          <a:p>
            <a:pPr marL="579438" indent="-488950" fontAlgn="auto">
              <a:spcAft>
                <a:spcPts val="0"/>
              </a:spcAft>
              <a:buFont typeface="STHeitiSC-Light" charset="-122"/>
              <a:buChar char="★"/>
            </a:pPr>
            <a:r>
              <a:rPr lang="es-ES_tradnl" sz="2500" b="0" dirty="0">
                <a:solidFill>
                  <a:schemeClr val="bg1"/>
                </a:solidFill>
              </a:rPr>
              <a:t>La introducción</a:t>
            </a:r>
          </a:p>
          <a:p>
            <a:pPr marL="579438" indent="-488950" fontAlgn="auto">
              <a:spcAft>
                <a:spcPts val="0"/>
              </a:spcAft>
              <a:buFont typeface="STHeitiSC-Light" charset="-122"/>
              <a:buChar char="★"/>
            </a:pPr>
            <a:r>
              <a:rPr lang="es-ES_tradnl" sz="2500" b="0" dirty="0">
                <a:solidFill>
                  <a:schemeClr val="bg1"/>
                </a:solidFill>
              </a:rPr>
              <a:t>Revisión de la literatura</a:t>
            </a:r>
          </a:p>
          <a:p>
            <a:pPr marL="579438" indent="-488950" fontAlgn="auto">
              <a:spcAft>
                <a:spcPts val="0"/>
              </a:spcAft>
              <a:buFont typeface="STHeitiSC-Light" charset="-122"/>
              <a:buChar char="★"/>
            </a:pPr>
            <a:r>
              <a:rPr lang="es-ES_tradnl" sz="2500" b="0" dirty="0">
                <a:solidFill>
                  <a:schemeClr val="bg1"/>
                </a:solidFill>
              </a:rPr>
              <a:t>La metodología</a:t>
            </a:r>
          </a:p>
          <a:p>
            <a:pPr marL="579438" indent="-488950" fontAlgn="auto">
              <a:spcAft>
                <a:spcPts val="0"/>
              </a:spcAft>
              <a:buFont typeface="STHeitiSC-Light" charset="-122"/>
              <a:buChar char="★"/>
            </a:pPr>
            <a:r>
              <a:rPr lang="es-ES_tradnl" sz="2500" b="0" dirty="0">
                <a:solidFill>
                  <a:schemeClr val="bg1"/>
                </a:solidFill>
              </a:rPr>
              <a:t>Resultados</a:t>
            </a:r>
          </a:p>
          <a:p>
            <a:pPr marL="579438" indent="-488950" fontAlgn="auto">
              <a:spcAft>
                <a:spcPts val="0"/>
              </a:spcAft>
              <a:buFont typeface="STHeitiSC-Light" charset="-122"/>
              <a:buChar char="★"/>
            </a:pPr>
            <a:r>
              <a:rPr lang="es-ES_tradnl" sz="2500" b="0" dirty="0">
                <a:solidFill>
                  <a:schemeClr val="bg1"/>
                </a:solidFill>
              </a:rPr>
              <a:t>La </a:t>
            </a:r>
            <a:r>
              <a:rPr lang="es-ES_tradnl" sz="2500" b="0" dirty="0" smtClean="0">
                <a:solidFill>
                  <a:schemeClr val="bg1"/>
                </a:solidFill>
              </a:rPr>
              <a:t>discusión</a:t>
            </a:r>
            <a:endParaRPr lang="es-ES" sz="2500" b="0" dirty="0">
              <a:solidFill>
                <a:schemeClr val="bg1"/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479376" y="404664"/>
            <a:ext cx="11233248" cy="6048672"/>
          </a:xfrm>
          <a:prstGeom prst="rect">
            <a:avLst/>
          </a:prstGeom>
          <a:noFill/>
          <a:ln w="28575">
            <a:solidFill>
              <a:srgbClr val="F92F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9416" y="-3583244"/>
            <a:ext cx="2032000" cy="203200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72008" y="3717032"/>
            <a:ext cx="2741936" cy="2741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084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redondeado 6"/>
          <p:cNvSpPr/>
          <p:nvPr/>
        </p:nvSpPr>
        <p:spPr bwMode="auto">
          <a:xfrm>
            <a:off x="2178790" y="3595594"/>
            <a:ext cx="7704856" cy="2664296"/>
          </a:xfrm>
          <a:prstGeom prst="roundRect">
            <a:avLst>
              <a:gd name="adj" fmla="val 4625"/>
            </a:avLst>
          </a:prstGeom>
          <a:noFill/>
          <a:ln w="57150" cap="flat" cmpd="sng" algn="ctr">
            <a:solidFill>
              <a:srgbClr val="4E8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_tradn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Rectángulo redondeado 5"/>
          <p:cNvSpPr/>
          <p:nvPr/>
        </p:nvSpPr>
        <p:spPr bwMode="auto">
          <a:xfrm>
            <a:off x="2999341" y="3398440"/>
            <a:ext cx="6063754" cy="504056"/>
          </a:xfrm>
          <a:prstGeom prst="roundRect">
            <a:avLst>
              <a:gd name="adj" fmla="val 50000"/>
            </a:avLst>
          </a:prstGeom>
          <a:solidFill>
            <a:srgbClr val="92D050"/>
          </a:solidFill>
          <a:ln w="57150" cap="flat" cmpd="sng" algn="ctr">
            <a:solidFill>
              <a:srgbClr val="4E8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_tradn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-18269" y="886993"/>
            <a:ext cx="12192000" cy="558899"/>
          </a:xfrm>
        </p:spPr>
        <p:txBody>
          <a:bodyPr/>
          <a:lstStyle/>
          <a:p>
            <a:r>
              <a:rPr lang="es-CR" sz="3600" b="1" dirty="0" smtClean="0">
                <a:solidFill>
                  <a:srgbClr val="05457C"/>
                </a:solidFill>
                <a:effectLst/>
              </a:rPr>
              <a:t>EL TIPO DE REPORTE DEPENDE DE:</a:t>
            </a:r>
            <a:endParaRPr lang="es-CR" sz="3600" b="1" dirty="0">
              <a:solidFill>
                <a:srgbClr val="05457C"/>
              </a:solidFill>
              <a:effectLst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199456" y="1624821"/>
            <a:ext cx="9516692" cy="1728772"/>
          </a:xfrm>
        </p:spPr>
        <p:txBody>
          <a:bodyPr/>
          <a:lstStyle/>
          <a:p>
            <a:pPr>
              <a:buClr>
                <a:srgbClr val="FF0000"/>
              </a:buClr>
              <a:buSzPct val="130000"/>
              <a:buFont typeface="Arial" charset="0"/>
              <a:buChar char="•"/>
            </a:pPr>
            <a:r>
              <a:rPr lang="es-CR" sz="2800" dirty="0">
                <a:solidFill>
                  <a:schemeClr val="bg2">
                    <a:lumMod val="25000"/>
                  </a:schemeClr>
                </a:solidFill>
                <a:effectLst/>
              </a:rPr>
              <a:t>La razones por las cuales surgió la investigación.</a:t>
            </a:r>
          </a:p>
          <a:p>
            <a:pPr>
              <a:buClr>
                <a:srgbClr val="FF0000"/>
              </a:buClr>
              <a:buSzPct val="130000"/>
              <a:buFont typeface="Arial" charset="0"/>
              <a:buChar char="•"/>
            </a:pPr>
            <a:r>
              <a:rPr lang="es-CR" sz="2800" dirty="0">
                <a:solidFill>
                  <a:schemeClr val="bg2">
                    <a:lumMod val="25000"/>
                  </a:schemeClr>
                </a:solidFill>
                <a:effectLst/>
              </a:rPr>
              <a:t>Los usuarios del </a:t>
            </a:r>
            <a:r>
              <a:rPr lang="es-CR" sz="2800" dirty="0" smtClean="0">
                <a:solidFill>
                  <a:schemeClr val="bg2">
                    <a:lumMod val="25000"/>
                  </a:schemeClr>
                </a:solidFill>
                <a:effectLst/>
              </a:rPr>
              <a:t>estudio.</a:t>
            </a:r>
            <a:endParaRPr lang="es-CR" sz="2800" dirty="0"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>
              <a:buClr>
                <a:srgbClr val="FF0000"/>
              </a:buClr>
              <a:buSzPct val="130000"/>
              <a:buFont typeface="Arial" charset="0"/>
              <a:buChar char="•"/>
            </a:pPr>
            <a:r>
              <a:rPr lang="es-CR" sz="2800" dirty="0">
                <a:solidFill>
                  <a:schemeClr val="bg2">
                    <a:lumMod val="25000"/>
                  </a:schemeClr>
                </a:solidFill>
                <a:effectLst/>
              </a:rPr>
              <a:t>El contexto en el cual se habrá de </a:t>
            </a:r>
            <a:r>
              <a:rPr lang="es-CR" sz="2800" dirty="0" smtClean="0">
                <a:solidFill>
                  <a:schemeClr val="bg2">
                    <a:lumMod val="25000"/>
                  </a:schemeClr>
                </a:solidFill>
                <a:effectLst/>
              </a:rPr>
              <a:t>presentar.</a:t>
            </a:r>
          </a:p>
          <a:p>
            <a:pPr>
              <a:buClr>
                <a:srgbClr val="FF0000"/>
              </a:buClr>
              <a:buSzPct val="130000"/>
              <a:buFont typeface="Arial" charset="0"/>
              <a:buChar char="•"/>
            </a:pPr>
            <a:endParaRPr lang="es-CR" sz="1600" dirty="0">
              <a:solidFill>
                <a:schemeClr val="bg2">
                  <a:lumMod val="25000"/>
                </a:schemeClr>
              </a:solidFill>
              <a:effectLst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3158124" y="3410928"/>
            <a:ext cx="57461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>
              <a:buNone/>
            </a:pPr>
            <a:r>
              <a:rPr lang="es-CR" i="1" dirty="0" smtClean="0">
                <a:solidFill>
                  <a:schemeClr val="bg1"/>
                </a:solidFill>
              </a:rPr>
              <a:t>EXTENSIÓN SUGERIDA POR ALGUNOS AUTORES</a:t>
            </a:r>
            <a:endParaRPr lang="es-CR" i="1" dirty="0">
              <a:solidFill>
                <a:schemeClr val="bg1"/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2034774" y="3964926"/>
            <a:ext cx="7603846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457200">
              <a:buClr>
                <a:srgbClr val="4E8F00"/>
              </a:buClr>
              <a:buSzPct val="80000"/>
              <a:buFont typeface="Wingdings" charset="2"/>
              <a:buChar char="q"/>
            </a:pPr>
            <a:r>
              <a:rPr lang="es-CR" sz="2600" b="0" dirty="0">
                <a:solidFill>
                  <a:schemeClr val="bg2">
                    <a:lumMod val="25000"/>
                  </a:schemeClr>
                </a:solidFill>
              </a:rPr>
              <a:t>Tesis de licenciatura y maestría: 50 a 125 p.</a:t>
            </a:r>
          </a:p>
          <a:p>
            <a:pPr marL="914400" lvl="1" indent="-457200">
              <a:buClr>
                <a:srgbClr val="4E8F00"/>
              </a:buClr>
              <a:buSzPct val="80000"/>
              <a:buFont typeface="Wingdings" charset="2"/>
              <a:buChar char="q"/>
            </a:pPr>
            <a:r>
              <a:rPr lang="es-CR" sz="2600" b="0" dirty="0">
                <a:solidFill>
                  <a:schemeClr val="bg2">
                    <a:lumMod val="25000"/>
                  </a:schemeClr>
                </a:solidFill>
              </a:rPr>
              <a:t>Disertación doctoral: 100 a 300 p.</a:t>
            </a:r>
          </a:p>
          <a:p>
            <a:pPr marL="914400" lvl="1" indent="-457200">
              <a:buClr>
                <a:srgbClr val="4E8F00"/>
              </a:buClr>
              <a:buSzPct val="80000"/>
              <a:buFont typeface="Wingdings" charset="2"/>
              <a:buChar char="q"/>
            </a:pPr>
            <a:r>
              <a:rPr lang="es-CR" sz="2600" b="0" dirty="0">
                <a:solidFill>
                  <a:schemeClr val="bg2">
                    <a:lumMod val="25000"/>
                  </a:schemeClr>
                </a:solidFill>
              </a:rPr>
              <a:t>Informe ejecutivo: 3 a 10 p.</a:t>
            </a:r>
          </a:p>
          <a:p>
            <a:pPr marL="914400" lvl="1" indent="-457200">
              <a:buClr>
                <a:srgbClr val="4E8F00"/>
              </a:buClr>
              <a:buSzPct val="80000"/>
              <a:buFont typeface="Wingdings" charset="2"/>
              <a:buChar char="q"/>
            </a:pPr>
            <a:r>
              <a:rPr lang="es-CR" sz="2600" b="0" dirty="0">
                <a:solidFill>
                  <a:schemeClr val="bg2">
                    <a:lumMod val="25000"/>
                  </a:schemeClr>
                </a:solidFill>
              </a:rPr>
              <a:t>Artículos revistas científicas: máximo 30 p.</a:t>
            </a:r>
          </a:p>
          <a:p>
            <a:pPr marL="914400" lvl="1" indent="-457200">
              <a:buClr>
                <a:srgbClr val="4E8F00"/>
              </a:buClr>
              <a:buSzPct val="80000"/>
              <a:buFont typeface="Wingdings" charset="2"/>
              <a:buChar char="q"/>
            </a:pPr>
            <a:r>
              <a:rPr lang="es-CR" sz="2600" b="0" dirty="0">
                <a:solidFill>
                  <a:schemeClr val="bg2">
                    <a:lumMod val="25000"/>
                  </a:schemeClr>
                </a:solidFill>
              </a:rPr>
              <a:t>Artículos periodístico: 1 p.</a:t>
            </a:r>
          </a:p>
        </p:txBody>
      </p:sp>
    </p:spTree>
    <p:extLst>
      <p:ext uri="{BB962C8B-B14F-4D97-AF65-F5344CB8AC3E}">
        <p14:creationId xmlns:p14="http://schemas.microsoft.com/office/powerpoint/2010/main" val="22104351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701824"/>
            <a:ext cx="12192000" cy="710952"/>
          </a:xfrm>
        </p:spPr>
        <p:txBody>
          <a:bodyPr/>
          <a:lstStyle/>
          <a:p>
            <a:r>
              <a:rPr lang="es-CR" sz="4000" b="1" dirty="0" smtClean="0">
                <a:solidFill>
                  <a:srgbClr val="05457C"/>
                </a:solidFill>
                <a:effectLst/>
              </a:rPr>
              <a:t>EL REPORTE DE INVESTIGACIÓN</a:t>
            </a:r>
            <a:endParaRPr lang="es-CR" sz="4000" b="1" dirty="0">
              <a:solidFill>
                <a:srgbClr val="05457C"/>
              </a:solidFill>
              <a:effectLst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11424" y="1700975"/>
            <a:ext cx="10657184" cy="4836618"/>
          </a:xfrm>
        </p:spPr>
        <p:txBody>
          <a:bodyPr/>
          <a:lstStyle/>
          <a:p>
            <a:pPr marL="492125" indent="-444500" algn="just">
              <a:buClr>
                <a:srgbClr val="FF0000"/>
              </a:buClr>
              <a:buFont typeface="LucidaGrande" charset="0"/>
              <a:buChar char="◆"/>
            </a:pPr>
            <a:r>
              <a:rPr lang="es-CR" sz="2800" b="1" dirty="0" smtClean="0">
                <a:solidFill>
                  <a:schemeClr val="bg2">
                    <a:lumMod val="25000"/>
                  </a:schemeClr>
                </a:solidFill>
                <a:effectLst/>
              </a:rPr>
              <a:t>Portada</a:t>
            </a:r>
          </a:p>
          <a:p>
            <a:pPr marL="492125" indent="-444500" algn="just">
              <a:buClr>
                <a:srgbClr val="FF0000"/>
              </a:buClr>
              <a:buFont typeface="LucidaGrande" charset="0"/>
              <a:buChar char="◆"/>
            </a:pPr>
            <a:r>
              <a:rPr lang="es-CR" sz="2800" b="1" dirty="0" smtClean="0">
                <a:solidFill>
                  <a:schemeClr val="bg2">
                    <a:lumMod val="25000"/>
                  </a:schemeClr>
                </a:solidFill>
                <a:effectLst/>
              </a:rPr>
              <a:t>Índices: </a:t>
            </a:r>
            <a:r>
              <a:rPr lang="es-CR" sz="2800" dirty="0" smtClean="0">
                <a:solidFill>
                  <a:schemeClr val="bg2">
                    <a:lumMod val="25000"/>
                  </a:schemeClr>
                </a:solidFill>
                <a:effectLst/>
              </a:rPr>
              <a:t>Tabla </a:t>
            </a:r>
            <a:r>
              <a:rPr lang="es-CR" sz="2800" dirty="0">
                <a:solidFill>
                  <a:schemeClr val="bg2">
                    <a:lumMod val="25000"/>
                  </a:schemeClr>
                </a:solidFill>
                <a:effectLst/>
              </a:rPr>
              <a:t>de contenidos, índice de tablas, índices de figuras (diagramas, gráficos, esquemas, dibujos, fotografías)</a:t>
            </a:r>
          </a:p>
          <a:p>
            <a:pPr marL="492125" indent="-444500" algn="just">
              <a:buClr>
                <a:srgbClr val="FF0000"/>
              </a:buClr>
              <a:buFont typeface="LucidaGrande" charset="0"/>
              <a:buChar char="◆"/>
            </a:pPr>
            <a:r>
              <a:rPr lang="es-CR" sz="2800" b="1" dirty="0" smtClean="0">
                <a:solidFill>
                  <a:schemeClr val="bg2">
                    <a:lumMod val="25000"/>
                  </a:schemeClr>
                </a:solidFill>
                <a:effectLst/>
              </a:rPr>
              <a:t>Resumen</a:t>
            </a:r>
          </a:p>
          <a:p>
            <a:pPr marL="492125" indent="-444500" algn="just">
              <a:buClr>
                <a:srgbClr val="FF0000"/>
              </a:buClr>
              <a:buFont typeface="LucidaGrande" charset="0"/>
              <a:buChar char="◆"/>
            </a:pPr>
            <a:r>
              <a:rPr lang="es-CR" sz="2800" b="1" dirty="0" smtClean="0">
                <a:solidFill>
                  <a:schemeClr val="bg2">
                    <a:lumMod val="25000"/>
                  </a:schemeClr>
                </a:solidFill>
                <a:effectLst/>
              </a:rPr>
              <a:t>Términos clave </a:t>
            </a:r>
            <a:r>
              <a:rPr lang="es-CR" sz="2800" dirty="0" smtClean="0">
                <a:solidFill>
                  <a:schemeClr val="bg2">
                    <a:lumMod val="25000"/>
                  </a:schemeClr>
                </a:solidFill>
                <a:effectLst/>
              </a:rPr>
              <a:t>(entre 3 y 5)</a:t>
            </a:r>
          </a:p>
          <a:p>
            <a:pPr marL="492125" indent="-444500" algn="just">
              <a:buClr>
                <a:srgbClr val="FF0000"/>
              </a:buClr>
              <a:buFont typeface="LucidaGrande" charset="0"/>
              <a:buChar char="◆"/>
            </a:pPr>
            <a:r>
              <a:rPr lang="es-CR" sz="2800" b="1" dirty="0" smtClean="0">
                <a:solidFill>
                  <a:schemeClr val="bg2">
                    <a:lumMod val="25000"/>
                  </a:schemeClr>
                </a:solidFill>
                <a:effectLst/>
              </a:rPr>
              <a:t>Cuerpo del documento: </a:t>
            </a:r>
            <a:r>
              <a:rPr lang="es-CR" sz="2800" dirty="0">
                <a:solidFill>
                  <a:schemeClr val="bg2">
                    <a:lumMod val="25000"/>
                  </a:schemeClr>
                </a:solidFill>
                <a:effectLst/>
              </a:rPr>
              <a:t>introducción, revisión literaria (marco teórico), metodología, resultados, discusión</a:t>
            </a:r>
            <a:endParaRPr lang="es-CR" sz="2800" dirty="0" smtClean="0"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492125" indent="-444500" algn="just">
              <a:buClr>
                <a:srgbClr val="FF0000"/>
              </a:buClr>
              <a:buFont typeface="LucidaGrande" charset="0"/>
              <a:buChar char="◆"/>
            </a:pPr>
            <a:r>
              <a:rPr lang="es-CR" sz="2800" b="1" dirty="0" smtClean="0">
                <a:solidFill>
                  <a:schemeClr val="bg2">
                    <a:lumMod val="25000"/>
                  </a:schemeClr>
                </a:solidFill>
                <a:effectLst/>
              </a:rPr>
              <a:t>Referencias, bibliografía</a:t>
            </a:r>
          </a:p>
          <a:p>
            <a:pPr marL="492125" indent="-444500" algn="just">
              <a:buClr>
                <a:srgbClr val="FF0000"/>
              </a:buClr>
              <a:buFont typeface="LucidaGrande" charset="0"/>
              <a:buChar char="◆"/>
            </a:pPr>
            <a:r>
              <a:rPr lang="es-CR" sz="2800" b="1" dirty="0" smtClean="0">
                <a:solidFill>
                  <a:schemeClr val="bg2">
                    <a:lumMod val="25000"/>
                  </a:schemeClr>
                </a:solidFill>
                <a:effectLst/>
              </a:rPr>
              <a:t>Apéndices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0528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-7114" y="578165"/>
            <a:ext cx="12192000" cy="774923"/>
          </a:xfrm>
        </p:spPr>
        <p:txBody>
          <a:bodyPr/>
          <a:lstStyle/>
          <a:p>
            <a:r>
              <a:rPr lang="es-CR" b="1" dirty="0" smtClean="0">
                <a:solidFill>
                  <a:srgbClr val="05457C"/>
                </a:solidFill>
                <a:effectLst/>
              </a:rPr>
              <a:t>RESUMEN</a:t>
            </a:r>
            <a:endParaRPr lang="es-CR" b="1" dirty="0">
              <a:solidFill>
                <a:srgbClr val="05457C"/>
              </a:solidFill>
              <a:effectLst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15380" y="1556792"/>
            <a:ext cx="11161239" cy="4968552"/>
          </a:xfrm>
        </p:spPr>
        <p:txBody>
          <a:bodyPr/>
          <a:lstStyle/>
          <a:p>
            <a:pPr marL="460375" indent="-444500" algn="just">
              <a:buClr>
                <a:srgbClr val="FF0000"/>
              </a:buClr>
              <a:buSzPct val="75000"/>
              <a:buFont typeface="LucidaGrande" charset="0"/>
              <a:buChar char="▶"/>
            </a:pPr>
            <a:r>
              <a:rPr lang="es-CR" sz="2800" b="1" u="sng" dirty="0" smtClean="0">
                <a:solidFill>
                  <a:srgbClr val="FF0000"/>
                </a:solidFill>
                <a:effectLst/>
              </a:rPr>
              <a:t>Incluye:</a:t>
            </a:r>
            <a:r>
              <a:rPr lang="es-CR" sz="2800" dirty="0" smtClean="0">
                <a:solidFill>
                  <a:srgbClr val="FF0000"/>
                </a:solidFill>
                <a:effectLst/>
              </a:rPr>
              <a:t> </a:t>
            </a:r>
            <a:r>
              <a:rPr lang="es-CR" sz="2800" dirty="0">
                <a:solidFill>
                  <a:schemeClr val="bg2">
                    <a:lumMod val="25000"/>
                  </a:schemeClr>
                </a:solidFill>
                <a:effectLst/>
              </a:rPr>
              <a:t>planteamiento del problema (expresado en una o dos oraciones: propósito u objetivo), método (unidad de análisis, diseño, muestra, instrumentos), resultados o descubrimientos más importantes (dos o tres, en las </a:t>
            </a:r>
            <a:r>
              <a:rPr lang="es-CR" sz="2800" dirty="0" err="1">
                <a:solidFill>
                  <a:schemeClr val="bg2">
                    <a:lumMod val="25000"/>
                  </a:schemeClr>
                </a:solidFill>
                <a:effectLst/>
              </a:rPr>
              <a:t>cuanti</a:t>
            </a:r>
            <a:r>
              <a:rPr lang="es-CR" sz="2800" dirty="0">
                <a:solidFill>
                  <a:schemeClr val="bg2">
                    <a:lumMod val="25000"/>
                  </a:schemeClr>
                </a:solidFill>
                <a:effectLst/>
              </a:rPr>
              <a:t> uno de estos es la prueba de hipótesis), principales conclusiones e implicaciones.</a:t>
            </a:r>
          </a:p>
          <a:p>
            <a:pPr marL="460375" indent="-444500" algn="just">
              <a:buClr>
                <a:srgbClr val="FF0000"/>
              </a:buClr>
              <a:buSzPct val="75000"/>
              <a:buFont typeface="LucidaGrande" charset="0"/>
              <a:buChar char="▶"/>
            </a:pPr>
            <a:r>
              <a:rPr lang="es-CR" sz="2800" b="1" u="sng" dirty="0" smtClean="0">
                <a:solidFill>
                  <a:srgbClr val="FF0000"/>
                </a:solidFill>
                <a:effectLst/>
              </a:rPr>
              <a:t>Idioma:</a:t>
            </a:r>
            <a:r>
              <a:rPr lang="es-CR" sz="2800" dirty="0">
                <a:solidFill>
                  <a:schemeClr val="bg2">
                    <a:lumMod val="25000"/>
                  </a:schemeClr>
                </a:solidFill>
                <a:effectLst/>
              </a:rPr>
              <a:t> el original en que se produjo el estudio e inglés</a:t>
            </a:r>
          </a:p>
          <a:p>
            <a:pPr marL="460375" indent="-444500" algn="just">
              <a:buClr>
                <a:srgbClr val="FF0000"/>
              </a:buClr>
              <a:buSzPct val="75000"/>
              <a:buFont typeface="LucidaGrande" charset="0"/>
              <a:buChar char="▶"/>
            </a:pPr>
            <a:r>
              <a:rPr lang="es-CR" sz="2800" b="1" u="sng" dirty="0" smtClean="0">
                <a:solidFill>
                  <a:srgbClr val="FF0000"/>
                </a:solidFill>
                <a:effectLst/>
              </a:rPr>
              <a:t>Extensión sugerida:</a:t>
            </a:r>
          </a:p>
          <a:p>
            <a:pPr lvl="1" algn="just">
              <a:buClr>
                <a:srgbClr val="FF0000"/>
              </a:buClr>
              <a:buSzPct val="40000"/>
              <a:buFont typeface="LucidaGrande" charset="0"/>
              <a:buChar char="►"/>
            </a:pPr>
            <a:r>
              <a:rPr lang="es-CR" dirty="0">
                <a:solidFill>
                  <a:schemeClr val="bg2">
                    <a:lumMod val="25000"/>
                  </a:schemeClr>
                </a:solidFill>
                <a:effectLst/>
              </a:rPr>
              <a:t>Tesis y disertaciones: máximo 320 </a:t>
            </a:r>
            <a:r>
              <a:rPr lang="es-C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palabras.</a:t>
            </a:r>
            <a:endParaRPr lang="es-CR" dirty="0"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lvl="1" algn="just">
              <a:buClr>
                <a:srgbClr val="FF0000"/>
              </a:buClr>
              <a:buSzPct val="40000"/>
              <a:buFont typeface="LucidaGrande" charset="0"/>
              <a:buChar char="►"/>
            </a:pPr>
            <a:r>
              <a:rPr lang="es-CR" dirty="0">
                <a:solidFill>
                  <a:schemeClr val="bg2">
                    <a:lumMod val="25000"/>
                  </a:schemeClr>
                </a:solidFill>
                <a:effectLst/>
              </a:rPr>
              <a:t>Reportes técnicos: de 200 a 350 </a:t>
            </a:r>
            <a:r>
              <a:rPr lang="es-C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palabras.</a:t>
            </a:r>
            <a:endParaRPr lang="es-CR" dirty="0"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lvl="1" algn="just">
              <a:buClr>
                <a:srgbClr val="FF0000"/>
              </a:buClr>
              <a:buSzPct val="40000"/>
              <a:buFont typeface="LucidaGrande" charset="0"/>
              <a:buChar char="►"/>
            </a:pPr>
            <a:r>
              <a:rPr lang="es-CR" dirty="0">
                <a:solidFill>
                  <a:schemeClr val="bg2">
                    <a:lumMod val="25000"/>
                  </a:schemeClr>
                </a:solidFill>
                <a:effectLst/>
              </a:rPr>
              <a:t>Artículos revistas científicas: máximo 120 </a:t>
            </a:r>
            <a:r>
              <a:rPr lang="es-C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palabras.</a:t>
            </a:r>
            <a:endParaRPr lang="es-CR" dirty="0">
              <a:solidFill>
                <a:schemeClr val="bg2">
                  <a:lumMod val="25000"/>
                </a:schemeClr>
              </a:solidFill>
              <a:effectLst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6566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576223"/>
            <a:ext cx="12192000" cy="846931"/>
          </a:xfrm>
        </p:spPr>
        <p:txBody>
          <a:bodyPr/>
          <a:lstStyle/>
          <a:p>
            <a:r>
              <a:rPr lang="es-CR" b="1" dirty="0" smtClean="0">
                <a:solidFill>
                  <a:srgbClr val="05457C"/>
                </a:solidFill>
                <a:effectLst/>
              </a:rPr>
              <a:t>INTRODUCCIÓN</a:t>
            </a:r>
            <a:endParaRPr lang="es-CR" b="1" dirty="0">
              <a:solidFill>
                <a:srgbClr val="05457C"/>
              </a:solidFill>
              <a:effectLst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51384" y="1556792"/>
            <a:ext cx="11089232" cy="4530725"/>
          </a:xfrm>
        </p:spPr>
        <p:txBody>
          <a:bodyPr/>
          <a:lstStyle/>
          <a:p>
            <a:pPr marL="492125" indent="-476250" algn="just">
              <a:buClr>
                <a:srgbClr val="FF0000"/>
              </a:buClr>
              <a:buFont typeface="ZapfDingbatsITC" charset="0"/>
              <a:buChar char="✦"/>
            </a:pPr>
            <a:r>
              <a:rPr lang="es-CR" sz="2800" dirty="0" smtClean="0">
                <a:solidFill>
                  <a:schemeClr val="bg2">
                    <a:lumMod val="25000"/>
                  </a:schemeClr>
                </a:solidFill>
                <a:effectLst/>
              </a:rPr>
              <a:t>Antecedentes.</a:t>
            </a:r>
            <a:endParaRPr lang="es-CR" sz="2800" dirty="0"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492125" indent="-476250" algn="just">
              <a:buClr>
                <a:srgbClr val="FF0000"/>
              </a:buClr>
              <a:buFont typeface="ZapfDingbatsITC" charset="0"/>
              <a:buChar char="✦"/>
            </a:pPr>
            <a:r>
              <a:rPr lang="es-CR" sz="2800" dirty="0">
                <a:solidFill>
                  <a:schemeClr val="bg2">
                    <a:lumMod val="25000"/>
                  </a:schemeClr>
                </a:solidFill>
                <a:effectLst/>
              </a:rPr>
              <a:t>Planteamiento del problema: objetivos, pregunta de investigación, justificación del </a:t>
            </a:r>
            <a:r>
              <a:rPr lang="es-CR" sz="2800" dirty="0" smtClean="0">
                <a:solidFill>
                  <a:schemeClr val="bg2">
                    <a:lumMod val="25000"/>
                  </a:schemeClr>
                </a:solidFill>
                <a:effectLst/>
              </a:rPr>
              <a:t>estudio.</a:t>
            </a:r>
            <a:endParaRPr lang="es-CR" sz="2800" dirty="0"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492125" indent="-476250" algn="just">
              <a:buClr>
                <a:srgbClr val="FF0000"/>
              </a:buClr>
              <a:buFont typeface="ZapfDingbatsITC" charset="0"/>
              <a:buChar char="✦"/>
            </a:pPr>
            <a:r>
              <a:rPr lang="es-CR" sz="2800" dirty="0">
                <a:solidFill>
                  <a:schemeClr val="bg2">
                    <a:lumMod val="25000"/>
                  </a:schemeClr>
                </a:solidFill>
                <a:effectLst/>
              </a:rPr>
              <a:t>Sumario de la revisión de la </a:t>
            </a:r>
            <a:r>
              <a:rPr lang="es-CR" sz="2800" dirty="0" smtClean="0">
                <a:solidFill>
                  <a:schemeClr val="bg2">
                    <a:lumMod val="25000"/>
                  </a:schemeClr>
                </a:solidFill>
                <a:effectLst/>
              </a:rPr>
              <a:t>literatura.</a:t>
            </a:r>
            <a:endParaRPr lang="es-CR" sz="2800" dirty="0"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492125" indent="-476250" algn="just">
              <a:buClr>
                <a:srgbClr val="FF0000"/>
              </a:buClr>
              <a:buFont typeface="ZapfDingbatsITC" charset="0"/>
              <a:buChar char="✦"/>
            </a:pPr>
            <a:r>
              <a:rPr lang="es-CR" sz="2800" dirty="0">
                <a:solidFill>
                  <a:schemeClr val="bg2">
                    <a:lumMod val="25000"/>
                  </a:schemeClr>
                </a:solidFill>
                <a:effectLst/>
              </a:rPr>
              <a:t>Contexto de la investigación: cómo, cuándo y dónde se </a:t>
            </a:r>
            <a:r>
              <a:rPr lang="es-CR" sz="2800" dirty="0" smtClean="0">
                <a:solidFill>
                  <a:schemeClr val="bg2">
                    <a:lumMod val="25000"/>
                  </a:schemeClr>
                </a:solidFill>
                <a:effectLst/>
              </a:rPr>
              <a:t>realizó.</a:t>
            </a:r>
            <a:endParaRPr lang="es-CR" sz="2800" dirty="0"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492125" indent="-476250" algn="just">
              <a:buClr>
                <a:srgbClr val="FF0000"/>
              </a:buClr>
              <a:buFont typeface="ZapfDingbatsITC" charset="0"/>
              <a:buChar char="✦"/>
            </a:pPr>
            <a:r>
              <a:rPr lang="es-CR" sz="2800" dirty="0">
                <a:solidFill>
                  <a:schemeClr val="bg2">
                    <a:lumMod val="25000"/>
                  </a:schemeClr>
                </a:solidFill>
                <a:effectLst/>
              </a:rPr>
              <a:t>Variables de la investigación: </a:t>
            </a:r>
            <a:r>
              <a:rPr lang="es-CR" sz="2800" dirty="0" err="1">
                <a:solidFill>
                  <a:schemeClr val="bg2">
                    <a:lumMod val="25000"/>
                  </a:schemeClr>
                </a:solidFill>
                <a:effectLst/>
              </a:rPr>
              <a:t>cuanti</a:t>
            </a:r>
            <a:r>
              <a:rPr lang="es-CR" sz="2800" dirty="0">
                <a:solidFill>
                  <a:schemeClr val="bg2">
                    <a:lumMod val="25000"/>
                  </a:schemeClr>
                </a:solidFill>
                <a:effectLst/>
              </a:rPr>
              <a:t>. Categorías, temas y patrones emergentes más relevantes (hallazgos): </a:t>
            </a:r>
            <a:r>
              <a:rPr lang="es-CR" sz="2800" dirty="0" err="1">
                <a:solidFill>
                  <a:schemeClr val="bg2">
                    <a:lumMod val="25000"/>
                  </a:schemeClr>
                </a:solidFill>
                <a:effectLst/>
              </a:rPr>
              <a:t>cuali</a:t>
            </a:r>
            <a:r>
              <a:rPr lang="es-CR" sz="2800" dirty="0">
                <a:solidFill>
                  <a:schemeClr val="bg2">
                    <a:lumMod val="25000"/>
                  </a:schemeClr>
                </a:solidFill>
                <a:effectLst/>
              </a:rPr>
              <a:t>.</a:t>
            </a:r>
          </a:p>
          <a:p>
            <a:pPr marL="492125" indent="-476250" algn="just">
              <a:buClr>
                <a:srgbClr val="FF0000"/>
              </a:buClr>
              <a:buFont typeface="ZapfDingbatsITC" charset="0"/>
              <a:buChar char="✦"/>
            </a:pPr>
            <a:r>
              <a:rPr lang="es-CR" sz="2800" dirty="0" smtClean="0">
                <a:solidFill>
                  <a:schemeClr val="bg2">
                    <a:lumMod val="25000"/>
                  </a:schemeClr>
                </a:solidFill>
                <a:effectLst/>
              </a:rPr>
              <a:t>Limitaciones.</a:t>
            </a:r>
            <a:endParaRPr lang="es-CR" sz="2800" dirty="0"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492125" indent="-476250" algn="just">
              <a:buClr>
                <a:srgbClr val="FF0000"/>
              </a:buClr>
              <a:buFont typeface="ZapfDingbatsITC" charset="0"/>
              <a:buChar char="✦"/>
            </a:pPr>
            <a:r>
              <a:rPr lang="es-CR" sz="2800" dirty="0">
                <a:solidFill>
                  <a:schemeClr val="bg2">
                    <a:lumMod val="25000"/>
                  </a:schemeClr>
                </a:solidFill>
                <a:effectLst/>
              </a:rPr>
              <a:t>Utilidad del estudio </a:t>
            </a:r>
            <a:r>
              <a:rPr lang="es-CR" sz="2400" dirty="0">
                <a:solidFill>
                  <a:schemeClr val="bg2">
                    <a:lumMod val="25000"/>
                  </a:schemeClr>
                </a:solidFill>
                <a:effectLst/>
              </a:rPr>
              <a:t>(académica y profesional</a:t>
            </a:r>
            <a:r>
              <a:rPr lang="es-CR" sz="2400" dirty="0" smtClean="0">
                <a:solidFill>
                  <a:schemeClr val="bg2">
                    <a:lumMod val="25000"/>
                  </a:schemeClr>
                </a:solidFill>
                <a:effectLst/>
              </a:rPr>
              <a:t>).</a:t>
            </a:r>
            <a:endParaRPr lang="es-CR" sz="2800" dirty="0"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algn="just">
              <a:buClr>
                <a:srgbClr val="FF0000"/>
              </a:buClr>
              <a:buFont typeface="ZapfDingbatsITC" charset="0"/>
              <a:buChar char="✦"/>
            </a:pPr>
            <a:endParaRPr lang="es-CR" sz="2800" dirty="0">
              <a:solidFill>
                <a:schemeClr val="bg2">
                  <a:lumMod val="25000"/>
                </a:schemeClr>
              </a:solidFill>
              <a:effectLst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989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807132"/>
            <a:ext cx="12192000" cy="715797"/>
          </a:xfrm>
        </p:spPr>
        <p:txBody>
          <a:bodyPr/>
          <a:lstStyle/>
          <a:p>
            <a:r>
              <a:rPr lang="es-CR" sz="4000" b="1" dirty="0" smtClean="0">
                <a:solidFill>
                  <a:srgbClr val="05457C"/>
                </a:solidFill>
                <a:effectLst/>
              </a:rPr>
              <a:t>REVISIÓN DE LA LITERATURA</a:t>
            </a:r>
            <a:endParaRPr lang="es-CR" sz="4000" b="1" dirty="0">
              <a:solidFill>
                <a:srgbClr val="05457C"/>
              </a:solidFill>
              <a:effectLst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55840" y="1965911"/>
            <a:ext cx="6984776" cy="4116451"/>
          </a:xfrm>
        </p:spPr>
        <p:txBody>
          <a:bodyPr/>
          <a:lstStyle/>
          <a:p>
            <a:pPr marL="635000" indent="-539750" algn="just">
              <a:buClr>
                <a:srgbClr val="FF0000"/>
              </a:buClr>
              <a:buFont typeface="PingFangSC-Regular" charset="-122"/>
              <a:buChar char="✽"/>
            </a:pPr>
            <a:r>
              <a:rPr lang="es-C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Se incluyen y comentan las teorías que se manejaron.</a:t>
            </a:r>
          </a:p>
          <a:p>
            <a:pPr marL="635000" indent="-539750" algn="just">
              <a:buClr>
                <a:srgbClr val="FF0000"/>
              </a:buClr>
              <a:buFont typeface="PingFangSC-Regular" charset="-122"/>
              <a:buChar char="✽"/>
            </a:pPr>
            <a:r>
              <a:rPr lang="es-C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Estudio previos relacionados.</a:t>
            </a:r>
          </a:p>
          <a:p>
            <a:pPr marL="635000" indent="-539750" algn="just">
              <a:buClr>
                <a:srgbClr val="FF0000"/>
              </a:buClr>
              <a:buFont typeface="PingFangSC-Regular" charset="-122"/>
              <a:buChar char="✽"/>
            </a:pPr>
            <a:r>
              <a:rPr lang="es-C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Sumario de temas y hallazgos más importantes.</a:t>
            </a:r>
          </a:p>
          <a:p>
            <a:pPr marL="635000" indent="-539750" algn="just">
              <a:buClr>
                <a:srgbClr val="FF0000"/>
              </a:buClr>
              <a:buFont typeface="PingFangSC-Regular" charset="-122"/>
              <a:buChar char="✽"/>
            </a:pPr>
            <a:r>
              <a:rPr lang="es-C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Cómo la investigación amplia la literatura actual.</a:t>
            </a:r>
            <a:endParaRPr lang="es-CR" dirty="0">
              <a:solidFill>
                <a:schemeClr val="bg2">
                  <a:lumMod val="25000"/>
                </a:schemeClr>
              </a:solidFill>
              <a:effectLst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376" y="2132856"/>
            <a:ext cx="3993540" cy="3184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9807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az de luz">
  <a:themeElements>
    <a:clrScheme name="Escala de grises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Haz de luz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Beam</Template>
  <TotalTime>15627</TotalTime>
  <Words>855</Words>
  <Application>Microsoft Macintosh PowerPoint</Application>
  <PresentationFormat>Panorámica</PresentationFormat>
  <Paragraphs>113</Paragraphs>
  <Slides>16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7" baseType="lpstr">
      <vt:lpstr>AppleSDGothicNeo-Regular</vt:lpstr>
      <vt:lpstr>Calibri</vt:lpstr>
      <vt:lpstr>LucidaGrande</vt:lpstr>
      <vt:lpstr>ＭＳ Ｐゴシック</vt:lpstr>
      <vt:lpstr>PingFangSC-Regular</vt:lpstr>
      <vt:lpstr>STHeitiSC-Light</vt:lpstr>
      <vt:lpstr>Times New Roman</vt:lpstr>
      <vt:lpstr>Wingdings</vt:lpstr>
      <vt:lpstr>ZapfDingbatsITC</vt:lpstr>
      <vt:lpstr>Arial</vt:lpstr>
      <vt:lpstr>Haz de luz</vt:lpstr>
      <vt:lpstr>Presentación de PowerPoint</vt:lpstr>
      <vt:lpstr>Presentación de PowerPoint</vt:lpstr>
      <vt:lpstr>Presentación de PowerPoint</vt:lpstr>
      <vt:lpstr>Presentación de PowerPoint</vt:lpstr>
      <vt:lpstr>EL TIPO DE REPORTE DEPENDE DE:</vt:lpstr>
      <vt:lpstr>EL REPORTE DE INVESTIGACIÓN</vt:lpstr>
      <vt:lpstr>RESUMEN</vt:lpstr>
      <vt:lpstr>INTRODUCCIÓN</vt:lpstr>
      <vt:lpstr>REVISIÓN DE LA LITERATURA</vt:lpstr>
      <vt:lpstr>METODOLOGÍA</vt:lpstr>
      <vt:lpstr>RESULTADOS</vt:lpstr>
      <vt:lpstr>OJO</vt:lpstr>
      <vt:lpstr>DISCUSIÓN</vt:lpstr>
      <vt:lpstr>PRÁCTICA </vt:lpstr>
      <vt:lpstr>Presentación de PowerPoint</vt:lpstr>
      <vt:lpstr>Presentación de PowerPoint</vt:lpstr>
    </vt:vector>
  </TitlesOfParts>
  <Company>..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Enfoque de procesos</dc:title>
  <dc:subject>Curso Rediseño de Procesos</dc:subject>
  <dc:creator>Alan Henderson</dc:creator>
  <cp:lastModifiedBy>Del Rosario Nunez Alvarez Catalina</cp:lastModifiedBy>
  <cp:revision>341</cp:revision>
  <dcterms:created xsi:type="dcterms:W3CDTF">2001-10-27T11:21:57Z</dcterms:created>
  <dcterms:modified xsi:type="dcterms:W3CDTF">2018-05-29T06:40:33Z</dcterms:modified>
</cp:coreProperties>
</file>