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9"/>
  </p:notesMasterIdLst>
  <p:handoutMasterIdLst>
    <p:handoutMasterId r:id="rId10"/>
  </p:handoutMasterIdLst>
  <p:sldIdLst>
    <p:sldId id="260" r:id="rId4"/>
    <p:sldId id="263" r:id="rId5"/>
    <p:sldId id="264" r:id="rId6"/>
    <p:sldId id="265" r:id="rId7"/>
    <p:sldId id="261" r:id="rId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68FF"/>
    <a:srgbClr val="CDDAFF"/>
    <a:srgbClr val="666666"/>
    <a:srgbClr val="150D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62" autoAdjust="0"/>
    <p:restoredTop sz="94607"/>
  </p:normalViewPr>
  <p:slideViewPr>
    <p:cSldViewPr snapToGrid="0">
      <p:cViewPr varScale="1">
        <p:scale>
          <a:sx n="73" d="100"/>
          <a:sy n="73" d="100"/>
        </p:scale>
        <p:origin x="84" y="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berto Oviedo Ugalde" userId="f6dd41cc-30ac-40c0-95f2-225f08fe1ba3" providerId="ADAL" clId="{0898ACF7-C347-40BD-AFDA-D20DD0BC63AB}"/>
    <pc:docChg chg="custSel modSld">
      <pc:chgData name="Norberto Oviedo Ugalde" userId="f6dd41cc-30ac-40c0-95f2-225f08fe1ba3" providerId="ADAL" clId="{0898ACF7-C347-40BD-AFDA-D20DD0BC63AB}" dt="2018-03-09T02:00:35.806" v="214" actId="113"/>
      <pc:docMkLst>
        <pc:docMk/>
      </pc:docMkLst>
      <pc:sldChg chg="modSp">
        <pc:chgData name="Norberto Oviedo Ugalde" userId="f6dd41cc-30ac-40c0-95f2-225f08fe1ba3" providerId="ADAL" clId="{0898ACF7-C347-40BD-AFDA-D20DD0BC63AB}" dt="2018-03-06T18:58:22.161" v="213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0898ACF7-C347-40BD-AFDA-D20DD0BC63AB}" dt="2018-03-06T18:58:22.161" v="213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0898ACF7-C347-40BD-AFDA-D20DD0BC63AB}" dt="2018-03-09T02:00:35.806" v="214" actId="113"/>
        <pc:sldMkLst>
          <pc:docMk/>
          <pc:sldMk cId="946608536" sldId="261"/>
        </pc:sldMkLst>
        <pc:spChg chg="mod">
          <ac:chgData name="Norberto Oviedo Ugalde" userId="f6dd41cc-30ac-40c0-95f2-225f08fe1ba3" providerId="ADAL" clId="{0898ACF7-C347-40BD-AFDA-D20DD0BC63AB}" dt="2018-03-09T02:00:35.806" v="214" actId="113"/>
          <ac:spMkLst>
            <pc:docMk/>
            <pc:sldMk cId="946608536" sldId="261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0898ACF7-C347-40BD-AFDA-D20DD0BC63AB}" dt="2018-02-23T23:08:59.010" v="29" actId="20577"/>
        <pc:sldMkLst>
          <pc:docMk/>
          <pc:sldMk cId="1580782875" sldId="263"/>
        </pc:sldMkLst>
        <pc:spChg chg="mod">
          <ac:chgData name="Norberto Oviedo Ugalde" userId="f6dd41cc-30ac-40c0-95f2-225f08fe1ba3" providerId="ADAL" clId="{0898ACF7-C347-40BD-AFDA-D20DD0BC63AB}" dt="2018-02-23T23:08:59.010" v="29" actId="20577"/>
          <ac:spMkLst>
            <pc:docMk/>
            <pc:sldMk cId="1580782875" sldId="263"/>
            <ac:spMk id="2" creationId="{00000000-0000-0000-0000-000000000000}"/>
          </ac:spMkLst>
        </pc:spChg>
      </pc:sldChg>
      <pc:sldChg chg="addSp modSp modAnim">
        <pc:chgData name="Norberto Oviedo Ugalde" userId="f6dd41cc-30ac-40c0-95f2-225f08fe1ba3" providerId="ADAL" clId="{0898ACF7-C347-40BD-AFDA-D20DD0BC63AB}" dt="2018-02-23T23:33:34.518" v="208" actId="12"/>
        <pc:sldMkLst>
          <pc:docMk/>
          <pc:sldMk cId="83991214" sldId="264"/>
        </pc:sldMkLst>
        <pc:spChg chg="mod">
          <ac:chgData name="Norberto Oviedo Ugalde" userId="f6dd41cc-30ac-40c0-95f2-225f08fe1ba3" providerId="ADAL" clId="{0898ACF7-C347-40BD-AFDA-D20DD0BC63AB}" dt="2018-02-23T23:33:26.514" v="207" actId="12"/>
          <ac:spMkLst>
            <pc:docMk/>
            <pc:sldMk cId="83991214" sldId="264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0898ACF7-C347-40BD-AFDA-D20DD0BC63AB}" dt="2018-02-23T23:33:34.518" v="208" actId="12"/>
          <ac:spMkLst>
            <pc:docMk/>
            <pc:sldMk cId="83991214" sldId="264"/>
            <ac:spMk id="3" creationId="{51E887B6-336C-4A09-9A10-327B1B45EAF0}"/>
          </ac:spMkLst>
        </pc:spChg>
        <pc:spChg chg="mod">
          <ac:chgData name="Norberto Oviedo Ugalde" userId="f6dd41cc-30ac-40c0-95f2-225f08fe1ba3" providerId="ADAL" clId="{0898ACF7-C347-40BD-AFDA-D20DD0BC63AB}" dt="2018-02-23T23:16:22.342" v="73" actId="20577"/>
          <ac:spMkLst>
            <pc:docMk/>
            <pc:sldMk cId="83991214" sldId="264"/>
            <ac:spMk id="6" creationId="{B6F8ADEE-FAE6-419B-8EA3-72C469F4B674}"/>
          </ac:spMkLst>
        </pc:spChg>
        <pc:spChg chg="add mod">
          <ac:chgData name="Norberto Oviedo Ugalde" userId="f6dd41cc-30ac-40c0-95f2-225f08fe1ba3" providerId="ADAL" clId="{0898ACF7-C347-40BD-AFDA-D20DD0BC63AB}" dt="2018-02-23T23:18:06.223" v="78" actId="14100"/>
          <ac:spMkLst>
            <pc:docMk/>
            <pc:sldMk cId="83991214" sldId="264"/>
            <ac:spMk id="7" creationId="{EBFFB90E-D866-413E-B9CD-A504AFD789FC}"/>
          </ac:spMkLst>
        </pc:spChg>
        <pc:spChg chg="add mod">
          <ac:chgData name="Norberto Oviedo Ugalde" userId="f6dd41cc-30ac-40c0-95f2-225f08fe1ba3" providerId="ADAL" clId="{0898ACF7-C347-40BD-AFDA-D20DD0BC63AB}" dt="2018-02-23T23:18:18.759" v="81" actId="14100"/>
          <ac:spMkLst>
            <pc:docMk/>
            <pc:sldMk cId="83991214" sldId="264"/>
            <ac:spMk id="8" creationId="{0F7C593A-564A-466C-A85C-B0911AF41103}"/>
          </ac:spMkLst>
        </pc:spChg>
        <pc:spChg chg="add mod">
          <ac:chgData name="Norberto Oviedo Ugalde" userId="f6dd41cc-30ac-40c0-95f2-225f08fe1ba3" providerId="ADAL" clId="{0898ACF7-C347-40BD-AFDA-D20DD0BC63AB}" dt="2018-02-23T23:18:58.967" v="86" actId="1076"/>
          <ac:spMkLst>
            <pc:docMk/>
            <pc:sldMk cId="83991214" sldId="264"/>
            <ac:spMk id="9" creationId="{ABC0A400-0485-41AA-B048-8DCD84F41672}"/>
          </ac:spMkLst>
        </pc:spChg>
        <pc:spChg chg="add mod">
          <ac:chgData name="Norberto Oviedo Ugalde" userId="f6dd41cc-30ac-40c0-95f2-225f08fe1ba3" providerId="ADAL" clId="{0898ACF7-C347-40BD-AFDA-D20DD0BC63AB}" dt="2018-02-23T23:19:23.431" v="91" actId="14100"/>
          <ac:spMkLst>
            <pc:docMk/>
            <pc:sldMk cId="83991214" sldId="264"/>
            <ac:spMk id="10" creationId="{FE58D174-3849-4D7A-BCF9-65B31DE9EDB7}"/>
          </ac:spMkLst>
        </pc:spChg>
      </pc:sldChg>
      <pc:sldChg chg="modSp">
        <pc:chgData name="Norberto Oviedo Ugalde" userId="f6dd41cc-30ac-40c0-95f2-225f08fe1ba3" providerId="ADAL" clId="{0898ACF7-C347-40BD-AFDA-D20DD0BC63AB}" dt="2018-02-23T23:33:17.645" v="206" actId="12"/>
        <pc:sldMkLst>
          <pc:docMk/>
          <pc:sldMk cId="2878984884" sldId="265"/>
        </pc:sldMkLst>
        <pc:spChg chg="mod">
          <ac:chgData name="Norberto Oviedo Ugalde" userId="f6dd41cc-30ac-40c0-95f2-225f08fe1ba3" providerId="ADAL" clId="{0898ACF7-C347-40BD-AFDA-D20DD0BC63AB}" dt="2018-02-23T23:33:17.645" v="206" actId="12"/>
          <ac:spMkLst>
            <pc:docMk/>
            <pc:sldMk cId="2878984884" sldId="265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08/03/2018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_tradnl" dirty="0"/>
              <a:t>Ecuación diferencial con cambio de variable</a:t>
            </a:r>
            <a:br>
              <a:rPr lang="es-ES_tradnl"/>
            </a:br>
            <a:br>
              <a:rPr lang="es-ES_tradnl"/>
            </a:br>
            <a:br>
              <a:rPr lang="es-ES_tradnl" dirty="0"/>
            </a:br>
            <a:r>
              <a:rPr lang="es-ES_tradnl" sz="4000" dirty="0" err="1">
                <a:solidFill>
                  <a:schemeClr val="accent5">
                    <a:lumMod val="75000"/>
                  </a:schemeClr>
                </a:solidFill>
              </a:rPr>
              <a:t>MSc</a:t>
            </a:r>
            <a:r>
              <a:rPr lang="es-ES_tradnl" sz="4000" dirty="0">
                <a:solidFill>
                  <a:schemeClr val="accent5">
                    <a:lumMod val="75000"/>
                  </a:schemeClr>
                </a:solidFill>
              </a:rPr>
              <a:t>. Norberto Oviedo Ugalde</a:t>
            </a:r>
            <a:endParaRPr lang="es-ES_tradnl" sz="4000" dirty="0"/>
          </a:p>
        </p:txBody>
      </p:sp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23863" y="694268"/>
                <a:ext cx="11310937" cy="5706002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EJERCICIO</a:t>
                </a:r>
                <a:endParaRPr lang="es-CR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s-CR" dirty="0">
                    <a:latin typeface="Arial" panose="020B0604020202020204" pitchFamily="34" charset="0"/>
                    <a:cs typeface="Arial" panose="020B0604020202020204" pitchFamily="34" charset="0"/>
                  </a:rPr>
                  <a:t>Usando la sustitución </a:t>
                </a:r>
                <a14:m>
                  <m:oMath xmlns:m="http://schemas.openxmlformats.org/officeDocument/2006/math">
                    <m:r>
                      <a:rPr lang="es-CR" b="1" i="1" dirty="0">
                        <a:latin typeface="Cambria Math" panose="02040503050406030204" pitchFamily="18" charset="0"/>
                      </a:rPr>
                      <m:t>𝒖</m:t>
                    </m:r>
                    <m:r>
                      <a:rPr lang="es-CR" b="1" i="1" dirty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es-CR" b="1" i="1" dirty="0" err="1">
                        <a:latin typeface="Cambria Math" panose="02040503050406030204" pitchFamily="18" charset="0"/>
                      </a:rPr>
                      <m:t>𝒍𝒏</m:t>
                    </m:r>
                    <m:r>
                      <a:rPr lang="es-CR" b="1" i="1" dirty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s-CR" b="1" i="1" dirty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s-CR" b="1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s-CR" dirty="0">
                    <a:latin typeface="Arial" panose="020B0604020202020204" pitchFamily="34" charset="0"/>
                    <a:cs typeface="Arial" panose="020B0604020202020204" pitchFamily="34" charset="0"/>
                  </a:rPr>
                  <a:t>, determine la solución de la siguiente ecuación diferencial: </a:t>
                </a:r>
              </a:p>
              <a:p>
                <a:pPr algn="just"/>
                <a:endParaRPr lang="es-CR" dirty="0">
                  <a:latin typeface="LM Roman 10" panose="00000500000000000000" pitchFamily="50" charset="0"/>
                </a:endParaRPr>
              </a:p>
              <a:p>
                <a:pPr algn="just"/>
                <a:endParaRPr lang="es-CR" dirty="0">
                  <a:latin typeface="LM Roman 10" panose="00000500000000000000" pitchFamily="50" charset="0"/>
                </a:endParaRPr>
              </a:p>
              <a:p>
                <a:pPr algn="just"/>
                <a:endParaRPr lang="es-CR" dirty="0">
                  <a:latin typeface="LM Roman 10" panose="00000500000000000000" pitchFamily="50" charset="0"/>
                </a:endParaRPr>
              </a:p>
              <a:p>
                <a:pPr algn="just"/>
                <a:endParaRPr lang="es-CR" dirty="0">
                  <a:latin typeface="LM Roman 10" panose="00000500000000000000" pitchFamily="50" charset="0"/>
                </a:endParaRPr>
              </a:p>
              <a:p>
                <a:pPr marL="0" indent="0" algn="ctr">
                  <a:buNone/>
                </a:pPr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23863" y="694268"/>
                <a:ext cx="11310937" cy="5706002"/>
              </a:xfrm>
              <a:blipFill>
                <a:blip r:embed="rId2"/>
                <a:stretch>
                  <a:fillRect l="-1132" r="-1078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674232" y="3368861"/>
                <a:ext cx="10810198" cy="1872343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𝒙</m:t>
                      </m:r>
                      <m:f>
                        <m:fPr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CR" sz="2800" b="1" i="1" dirty="0" err="1"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s-CR" sz="2800" b="1" i="1" dirty="0"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  − 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8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CR" sz="28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𝒚</m:t>
                      </m:r>
                      <m:func>
                        <m:funcPr>
                          <m:ctrlPr>
                            <a:rPr lang="es-419" sz="2800" b="1" i="1" dirty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s-419" sz="2800" b="1" i="1" dirty="0">
                              <a:latin typeface="Cambria Math" panose="02040503050406030204" pitchFamily="18" charset="0"/>
                            </a:rPr>
                            <m:t>𝒍𝒏</m:t>
                          </m:r>
                        </m:fName>
                        <m:e>
                          <m:r>
                            <a:rPr lang="es-419" sz="2800" b="1" i="1" dirty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func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x-none" sz="28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232" y="3368861"/>
                <a:ext cx="10810198" cy="1872343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lipse 3"/>
          <p:cNvSpPr/>
          <p:nvPr/>
        </p:nvSpPr>
        <p:spPr>
          <a:xfrm>
            <a:off x="1306286" y="396757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8078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343400" y="555695"/>
                <a:ext cx="7391400" cy="2351315"/>
              </a:xfrm>
            </p:spPr>
            <p:txBody>
              <a:bodyPr numCol="1">
                <a:normAutofit/>
              </a:bodyPr>
              <a:lstStyle/>
              <a:p>
                <a:r>
                  <a:rPr lang="x-none" sz="3300" b="1" dirty="0">
                    <a:latin typeface="Arial" charset="0"/>
                    <a:ea typeface="Arial" charset="0"/>
                    <a:cs typeface="Arial" charset="0"/>
                  </a:rPr>
                  <a:t>Solució</a:t>
                </a:r>
                <a:r>
                  <a:rPr lang="es-419" sz="3300" b="1" dirty="0">
                    <a:latin typeface="Arial" charset="0"/>
                    <a:ea typeface="Arial" charset="0"/>
                    <a:cs typeface="Arial" charset="0"/>
                  </a:rPr>
                  <a:t>n</a:t>
                </a: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s-419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Haciendo el cambio de variable </a:t>
                </a:r>
                <a:endParaRPr lang="es-419" sz="2200" b="1" i="1" dirty="0">
                  <a:latin typeface="Cambria Math" panose="02040503050406030204" pitchFamily="18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s-CR" sz="2400" b="1" i="1" dirty="0">
                        <a:latin typeface="Cambria Math" panose="02040503050406030204" pitchFamily="18" charset="0"/>
                      </a:rPr>
                      <m:t>𝒖</m:t>
                    </m:r>
                    <m:r>
                      <a:rPr lang="es-CR" sz="2400" b="1" i="1" dirty="0">
                        <a:latin typeface="Cambria Math" panose="02040503050406030204" pitchFamily="18" charset="0"/>
                      </a:rPr>
                      <m:t> =</m:t>
                    </m:r>
                    <m:func>
                      <m:funcPr>
                        <m:ctrlPr>
                          <a:rPr lang="es-CR" sz="2400" b="1" i="1" dirty="0" err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s-CR" sz="2400" b="1" i="1" dirty="0" err="1">
                            <a:latin typeface="Cambria Math" panose="02040503050406030204" pitchFamily="18" charset="0"/>
                          </a:rPr>
                          <m:t>𝒍𝒏</m:t>
                        </m:r>
                      </m:fName>
                      <m:e>
                        <m:d>
                          <m:dPr>
                            <m:ctrlPr>
                              <a:rPr lang="es-CR" sz="2400" b="1" i="1" dirty="0" err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s-CR" sz="2400" b="1" i="1" dirty="0"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</m:d>
                      </m:e>
                    </m:func>
                  </m:oMath>
                </a14:m>
                <a:r>
                  <a:rPr lang="es-CR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endParaRPr lang="es-C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343400" y="555695"/>
                <a:ext cx="7391400" cy="2351315"/>
              </a:xfrm>
              <a:blipFill>
                <a:blip r:embed="rId2"/>
                <a:stretch>
                  <a:fillRect l="-990" t="-1813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46317" y="685801"/>
                <a:ext cx="3570513" cy="1858004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𝒙</m:t>
                      </m:r>
                      <m:f>
                        <m:fPr>
                          <m:ctrlPr>
                            <a:rPr lang="es-CR" sz="20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CR" sz="2000" b="1" i="1" dirty="0" err="1"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s-CR" sz="2000" b="1" i="1" dirty="0"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  − 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s-CR" sz="20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0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CR" sz="20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𝒚</m:t>
                      </m:r>
                      <m:func>
                        <m:funcPr>
                          <m:ctrlPr>
                            <a:rPr lang="es-419" sz="2000" b="1" i="1" dirty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s-419" sz="2000" b="1" i="1" dirty="0">
                              <a:latin typeface="Cambria Math" panose="02040503050406030204" pitchFamily="18" charset="0"/>
                            </a:rPr>
                            <m:t>𝒍𝒏</m:t>
                          </m:r>
                        </m:fName>
                        <m:e>
                          <m:r>
                            <a:rPr lang="es-419" sz="2000" b="1" i="1" dirty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func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7" y="685801"/>
                <a:ext cx="3570513" cy="1858004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3668486" y="44631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B6F8ADEE-FAE6-419B-8EA3-72C469F4B674}"/>
                  </a:ext>
                </a:extLst>
              </p:cNvPr>
              <p:cNvSpPr txBox="1"/>
              <p:nvPr/>
            </p:nvSpPr>
            <p:spPr>
              <a:xfrm>
                <a:off x="6096000" y="1796617"/>
                <a:ext cx="431893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s-CR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𝒚</m:t>
                    </m:r>
                    <m:r>
                      <a:rPr lang="es-419" sz="24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𝒖</m:t>
                        </m:r>
                      </m:sup>
                    </m:sSup>
                    <m:r>
                      <a:rPr lang="es-CR" sz="24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  <m:sSup>
                      <m:sSupPr>
                        <m:ctrlPr>
                          <a:rPr lang="en-US" sz="24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sz="2400" b="1" i="1" dirty="0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 dirty="0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𝒚</m:t>
                            </m:r>
                          </m:e>
                          <m:sup>
                            <m:r>
                              <a:rPr lang="en-US" sz="2400" b="1" i="1" dirty="0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4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𝒖</m:t>
                        </m:r>
                      </m:e>
                      <m:sup>
                        <m:r>
                          <a:rPr lang="en-US" sz="24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1" i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sSup>
                      <m:sSupPr>
                        <m:ctrlPr>
                          <a:rPr lang="en-US" sz="24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sz="24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𝒖</m:t>
                        </m:r>
                      </m:sup>
                    </m:sSup>
                  </m:oMath>
                </a14:m>
                <a:r>
                  <a:rPr lang="es-419" sz="2400" b="1" dirty="0"/>
                  <a:t>      [*]</a:t>
                </a:r>
              </a:p>
            </p:txBody>
          </p:sp>
        </mc:Choice>
        <mc:Fallback xmlns="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B6F8ADEE-FAE6-419B-8EA3-72C469F4B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796617"/>
                <a:ext cx="4318939" cy="461665"/>
              </a:xfrm>
              <a:prstGeom prst="rect">
                <a:avLst/>
              </a:prstGeom>
              <a:blipFill>
                <a:blip r:embed="rId4"/>
                <a:stretch>
                  <a:fillRect t="-9333" r="-1271" b="-32000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51E887B6-336C-4A09-9A10-327B1B45EAF0}"/>
                  </a:ext>
                </a:extLst>
              </p:cNvPr>
              <p:cNvSpPr txBox="1"/>
              <p:nvPr/>
            </p:nvSpPr>
            <p:spPr>
              <a:xfrm>
                <a:off x="681926" y="2585372"/>
                <a:ext cx="11691257" cy="41224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s-CR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la ecuación </a:t>
                </a:r>
                <a:r>
                  <a:rPr lang="es-CR" sz="2400" b="1" dirty="0">
                    <a:solidFill>
                      <a:srgbClr val="3268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s-CR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se transforma en la ecuación diferencial: </a:t>
                </a:r>
              </a:p>
              <a:p>
                <a:pPr algn="just"/>
                <a:endParaRPr lang="es-CR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𝒖</m:t>
                          </m:r>
                        </m:sup>
                      </m:sSup>
                      <m:f>
                        <m:fPr>
                          <m:ctrlPr>
                            <a:rPr lang="es-419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𝒅𝒖</m:t>
                          </m:r>
                        </m:num>
                        <m:den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 − </m:t>
                      </m:r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𝒖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𝒖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s-419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s-419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f>
                        <m:f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𝒅𝒖</m:t>
                          </m:r>
                        </m:num>
                        <m:den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−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+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𝒖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s-419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Dividiendo por </a:t>
                </a:r>
                <a14:m>
                  <m:oMath xmlns:m="http://schemas.openxmlformats.org/officeDocument/2006/math">
                    <m:r>
                      <a:rPr lang="es-419" sz="22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s-419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s-419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        </m:t>
                    </m:r>
                    <m:f>
                      <m:fPr>
                        <m:ctrlPr>
                          <a:rPr lang="es-419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419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𝒅𝒖</m:t>
                        </m:r>
                      </m:num>
                      <m:den>
                        <m:r>
                          <a:rPr lang="es-419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𝒅𝒙</m:t>
                        </m:r>
                      </m:den>
                    </m:f>
                    <m:r>
                      <a:rPr lang="es-419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+</m:t>
                    </m:r>
                    <m:f>
                      <m:fPr>
                        <m:ctrlPr>
                          <a:rPr lang="es-419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419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s-419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𝒖</m:t>
                        </m:r>
                      </m:num>
                      <m:den>
                        <m:r>
                          <a:rPr lang="es-419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den>
                    </m:f>
                    <m:r>
                      <a:rPr lang="es-419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419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s-419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  <m:r>
                      <a:rPr lang="es-419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s-419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s-419" sz="2200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Lineal en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𝒖</m:t>
                    </m:r>
                    <m:r>
                      <a:rPr lang="en-US" sz="2400" b="1" i="1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2400" b="1" i="1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400" b="1" i="1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s-419" sz="2400" b="1" dirty="0">
                  <a:solidFill>
                    <a:schemeClr val="accent3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:endParaRPr lang="x-none" sz="32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51E887B6-336C-4A09-9A10-327B1B45EA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926" y="2585372"/>
                <a:ext cx="11691257" cy="4122411"/>
              </a:xfrm>
              <a:prstGeom prst="rect">
                <a:avLst/>
              </a:prstGeom>
              <a:blipFill>
                <a:blip r:embed="rId5"/>
                <a:stretch>
                  <a:fillRect l="-678" t="-1036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ángulo 6">
            <a:extLst>
              <a:ext uri="{FF2B5EF4-FFF2-40B4-BE49-F238E27FC236}">
                <a16:creationId xmlns:a16="http://schemas.microsoft.com/office/drawing/2014/main" id="{EBFFB90E-D866-413E-B9CD-A504AFD789FC}"/>
              </a:ext>
            </a:extLst>
          </p:cNvPr>
          <p:cNvSpPr/>
          <p:nvPr/>
        </p:nvSpPr>
        <p:spPr>
          <a:xfrm>
            <a:off x="8701291" y="1858720"/>
            <a:ext cx="771893" cy="399562"/>
          </a:xfrm>
          <a:prstGeom prst="rect">
            <a:avLst/>
          </a:prstGeom>
          <a:noFill/>
          <a:ln w="28575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0F7C593A-564A-466C-A85C-B0911AF41103}"/>
              </a:ext>
            </a:extLst>
          </p:cNvPr>
          <p:cNvSpPr/>
          <p:nvPr/>
        </p:nvSpPr>
        <p:spPr>
          <a:xfrm>
            <a:off x="691147" y="1326330"/>
            <a:ext cx="418485" cy="624390"/>
          </a:xfrm>
          <a:prstGeom prst="rect">
            <a:avLst/>
          </a:prstGeom>
          <a:noFill/>
          <a:ln w="28575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BC0A400-0485-41AA-B048-8DCD84F41672}"/>
              </a:ext>
            </a:extLst>
          </p:cNvPr>
          <p:cNvSpPr/>
          <p:nvPr/>
        </p:nvSpPr>
        <p:spPr>
          <a:xfrm>
            <a:off x="1994839" y="1504009"/>
            <a:ext cx="236297" cy="321385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FE58D174-3849-4D7A-BCF9-65B31DE9EDB7}"/>
              </a:ext>
            </a:extLst>
          </p:cNvPr>
          <p:cNvSpPr/>
          <p:nvPr/>
        </p:nvSpPr>
        <p:spPr>
          <a:xfrm>
            <a:off x="7181088" y="1838184"/>
            <a:ext cx="365760" cy="399562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8399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343400" y="555696"/>
                <a:ext cx="7391400" cy="5855990"/>
              </a:xfrm>
            </p:spPr>
            <p:txBody>
              <a:bodyPr numCol="1">
                <a:normAutofit/>
              </a:bodyPr>
              <a:lstStyle/>
              <a:p>
                <a:r>
                  <a:rPr lang="x-none" sz="3300" b="1" dirty="0">
                    <a:latin typeface="Arial" charset="0"/>
                    <a:ea typeface="Arial" charset="0"/>
                    <a:cs typeface="Arial" charset="0"/>
                  </a:rPr>
                  <a:t>Solució</a:t>
                </a:r>
                <a:r>
                  <a:rPr lang="es-419" sz="3300" b="1" dirty="0">
                    <a:latin typeface="Arial" charset="0"/>
                    <a:ea typeface="Arial" charset="0"/>
                    <a:cs typeface="Arial" charset="0"/>
                  </a:rPr>
                  <a:t>n</a:t>
                </a: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s-CR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La solución de la ecuación </a:t>
                </a:r>
                <a:r>
                  <a:rPr lang="es-CR" sz="2200" b="1" dirty="0">
                    <a:solidFill>
                      <a:srgbClr val="3268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s-CR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está dada por</a:t>
                </a:r>
              </a:p>
              <a:p>
                <a:pPr algn="just"/>
                <a:endParaRPr lang="es-CR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400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pl-PL" sz="2400" b="1" i="1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pl-PL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pl-PL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pl-PL" sz="2400" b="1" i="1"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pl-PL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pl-PL" sz="24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pl-PL" sz="2400" b="1" i="1">
                          <a:latin typeface="Cambria Math" panose="02040503050406030204" pitchFamily="18" charset="0"/>
                        </a:rPr>
                        <m:t> +</m:t>
                      </m:r>
                      <m:r>
                        <a:rPr lang="pl-PL" sz="2400" b="1" i="1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es-419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s-CR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Como</a:t>
                </a:r>
                <a:r>
                  <a:rPr lang="es-CR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s-CR" sz="24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𝒖</m:t>
                    </m:r>
                    <m:r>
                      <a:rPr lang="es-CR" sz="24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=</m:t>
                    </m:r>
                    <m:func>
                      <m:funcPr>
                        <m:ctrlPr>
                          <a:rPr lang="es-CR" sz="2400" b="1" i="1" dirty="0" err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s-CR" sz="2400" b="1" i="1" dirty="0" err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𝒍𝒏</m:t>
                        </m:r>
                      </m:fName>
                      <m:e>
                        <m:d>
                          <m:dPr>
                            <m:ctrlPr>
                              <a:rPr lang="es-CR" sz="2400" b="1" i="1" dirty="0" err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s-CR" sz="24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</m:d>
                      </m:e>
                    </m:func>
                  </m:oMath>
                </a14:m>
                <a:endParaRPr lang="es-CR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 </m:t>
                      </m:r>
                      <m:func>
                        <m:funcPr>
                          <m:ctrlPr>
                            <a:rPr lang="es-419" sz="24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</m:fName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s-CR" sz="2400" b="1" i="1">
                          <a:latin typeface="Cambria Math" panose="02040503050406030204" pitchFamily="18" charset="0"/>
                        </a:rPr>
                        <m:t> = </m:t>
                      </m:r>
                      <m:sSup>
                        <m:sSupPr>
                          <m:ctrlPr>
                            <a:rPr lang="es-CR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s-CR" sz="2400" b="1" i="1">
                          <a:latin typeface="Cambria Math" panose="02040503050406030204" pitchFamily="18" charset="0"/>
                        </a:rPr>
                        <m:t> +</m:t>
                      </m:r>
                      <m:f>
                        <m:fPr>
                          <m:ctrlPr>
                            <a:rPr lang="es-CR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𝒄</m:t>
                          </m:r>
                        </m:num>
                        <m:den>
                          <m:sSup>
                            <m:sSup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4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s-419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s-419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sSup>
                            <m:sSup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s-419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s-419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sup>
                      </m:sSup>
                    </m:oMath>
                  </m:oMathPara>
                </a14:m>
                <a:endParaRPr lang="es-419" sz="24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s-419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Por lo que la solución general  de la ecuación </a:t>
                </a:r>
                <a:r>
                  <a:rPr lang="es-419" sz="2400" b="1" dirty="0">
                    <a:solidFill>
                      <a:srgbClr val="3268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s-419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es:</a:t>
                </a:r>
              </a:p>
              <a:p>
                <a:endParaRPr lang="es-419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sSup>
                            <m:sSup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s-419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s-419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sup>
                      </m:sSup>
                    </m:oMath>
                  </m:oMathPara>
                </a14:m>
                <a:endParaRPr lang="es-419" sz="2400" b="1" dirty="0">
                  <a:latin typeface="Algerian" panose="04020705040A02060702" pitchFamily="82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343400" y="555696"/>
                <a:ext cx="7391400" cy="5855990"/>
              </a:xfrm>
              <a:blipFill>
                <a:blip r:embed="rId2"/>
                <a:stretch>
                  <a:fillRect l="-990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46317" y="685801"/>
                <a:ext cx="3570513" cy="2285814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𝒙</m:t>
                      </m:r>
                      <m:f>
                        <m:fPr>
                          <m:ctrlPr>
                            <a:rPr lang="es-CR" sz="20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CR" sz="2000" b="1" i="1" dirty="0" err="1"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s-CR" sz="2000" b="1" i="1" dirty="0"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  − 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s-CR" sz="20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0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CR" sz="20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𝒚</m:t>
                      </m:r>
                      <m:func>
                        <m:funcPr>
                          <m:ctrlPr>
                            <a:rPr lang="es-419" sz="2000" b="1" i="1" dirty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s-419" sz="2000" b="1" i="1" dirty="0">
                              <a:latin typeface="Cambria Math" panose="02040503050406030204" pitchFamily="18" charset="0"/>
                            </a:rPr>
                            <m:t>𝒍𝒏</m:t>
                          </m:r>
                        </m:fName>
                        <m:e>
                          <m:r>
                            <a:rPr lang="es-419" sz="2000" b="1" i="1" dirty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func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7" y="685801"/>
                <a:ext cx="3570513" cy="2285814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3668486" y="44631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822678B5-57D5-43FE-81B6-CD3A26941B4C}"/>
                  </a:ext>
                </a:extLst>
              </p:cNvPr>
              <p:cNvSpPr/>
              <p:nvPr/>
            </p:nvSpPr>
            <p:spPr>
              <a:xfrm>
                <a:off x="435430" y="3820884"/>
                <a:ext cx="3570513" cy="235131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419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𝒅𝒖</m:t>
                          </m:r>
                        </m:num>
                        <m:den>
                          <m:r>
                            <a:rPr lang="es-419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s-419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+</m:t>
                      </m:r>
                      <m:f>
                        <m:fPr>
                          <m:ctrlPr>
                            <a:rPr lang="es-419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s-419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𝒖</m:t>
                          </m:r>
                        </m:num>
                        <m:den>
                          <m:r>
                            <a:rPr lang="es-419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s-419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=</m:t>
                      </m:r>
                      <m:r>
                        <a:rPr lang="es-419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s-419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s-419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822678B5-57D5-43FE-81B6-CD3A26941B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430" y="3820884"/>
                <a:ext cx="3570513" cy="235131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Elipse 7">
            <a:extLst>
              <a:ext uri="{FF2B5EF4-FFF2-40B4-BE49-F238E27FC236}">
                <a16:creationId xmlns:a16="http://schemas.microsoft.com/office/drawing/2014/main" id="{12BE69E7-1401-47AF-BE62-4584D3F291B5}"/>
              </a:ext>
            </a:extLst>
          </p:cNvPr>
          <p:cNvSpPr/>
          <p:nvPr/>
        </p:nvSpPr>
        <p:spPr>
          <a:xfrm>
            <a:off x="3668486" y="365778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87898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Bach. Dayana Calderón Prado  - Estudiante Asistente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1465</TotalTime>
  <Words>222</Words>
  <Application>Microsoft Office PowerPoint</Application>
  <PresentationFormat>Panorámica</PresentationFormat>
  <Paragraphs>45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</vt:i4>
      </vt:variant>
    </vt:vector>
  </HeadingPairs>
  <TitlesOfParts>
    <vt:vector size="15" baseType="lpstr">
      <vt:lpstr>Algerian</vt:lpstr>
      <vt:lpstr>Arial</vt:lpstr>
      <vt:lpstr>Calibri</vt:lpstr>
      <vt:lpstr>Cambria Math</vt:lpstr>
      <vt:lpstr>Franklin Gothic Book</vt:lpstr>
      <vt:lpstr>Franklin Gothic Medium</vt:lpstr>
      <vt:lpstr>LM Roman 10</vt:lpstr>
      <vt:lpstr>MA-2105 Plantilla Portada</vt:lpstr>
      <vt:lpstr>MA-2105 Plantilla Contenido</vt:lpstr>
      <vt:lpstr>MA-2105 Plantilla Créditos</vt:lpstr>
      <vt:lpstr>Ecuación diferencial con cambio de variable   MSc. Norberto Oviedo Ugalde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 Ugalde</cp:lastModifiedBy>
  <cp:revision>13</cp:revision>
  <dcterms:created xsi:type="dcterms:W3CDTF">2017-12-17T14:58:24Z</dcterms:created>
  <dcterms:modified xsi:type="dcterms:W3CDTF">2018-03-09T02:00:42Z</dcterms:modified>
</cp:coreProperties>
</file>