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8" r:id="rId1"/>
  </p:sldMasterIdLst>
  <p:notesMasterIdLst>
    <p:notesMasterId r:id="rId16"/>
  </p:notesMasterIdLst>
  <p:handoutMasterIdLst>
    <p:handoutMasterId r:id="rId17"/>
  </p:handoutMasterIdLst>
  <p:sldIdLst>
    <p:sldId id="434" r:id="rId2"/>
    <p:sldId id="294" r:id="rId3"/>
    <p:sldId id="440" r:id="rId4"/>
    <p:sldId id="408" r:id="rId5"/>
    <p:sldId id="439" r:id="rId6"/>
    <p:sldId id="429" r:id="rId7"/>
    <p:sldId id="435" r:id="rId8"/>
    <p:sldId id="436" r:id="rId9"/>
    <p:sldId id="426" r:id="rId10"/>
    <p:sldId id="430" r:id="rId11"/>
    <p:sldId id="433" r:id="rId12"/>
    <p:sldId id="438" r:id="rId13"/>
    <p:sldId id="441" r:id="rId14"/>
    <p:sldId id="437" r:id="rId15"/>
  </p:sldIdLst>
  <p:sldSz cx="12192000" cy="6858000"/>
  <p:notesSz cx="6648450" cy="97821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b="1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2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2F3F"/>
    <a:srgbClr val="01477C"/>
    <a:srgbClr val="6E8DCF"/>
    <a:srgbClr val="007492"/>
    <a:srgbClr val="21BE53"/>
    <a:srgbClr val="4472C4"/>
    <a:srgbClr val="02467C"/>
    <a:srgbClr val="65DA00"/>
    <a:srgbClr val="FF3960"/>
    <a:srgbClr val="FF4A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639" autoAdjust="0"/>
    <p:restoredTop sz="93811" autoAdjust="0"/>
  </p:normalViewPr>
  <p:slideViewPr>
    <p:cSldViewPr>
      <p:cViewPr varScale="1">
        <p:scale>
          <a:sx n="83" d="100"/>
          <a:sy n="83" d="100"/>
        </p:scale>
        <p:origin x="216" y="4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70" d="100"/>
        <a:sy n="70" d="100"/>
      </p:scale>
      <p:origin x="0" y="0"/>
    </p:cViewPr>
  </p:notesTextViewPr>
  <p:sorterViewPr>
    <p:cViewPr>
      <p:scale>
        <a:sx n="100" d="100"/>
        <a:sy n="100" d="100"/>
      </p:scale>
      <p:origin x="0" y="2488"/>
    </p:cViewPr>
  </p:sorterViewPr>
  <p:notesViewPr>
    <p:cSldViewPr>
      <p:cViewPr varScale="1">
        <p:scale>
          <a:sx n="90" d="100"/>
          <a:sy n="90" d="100"/>
        </p:scale>
        <p:origin x="3888" y="192"/>
      </p:cViewPr>
      <p:guideLst>
        <p:guide orient="horz" pos="3082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4" Type="http://schemas.openxmlformats.org/officeDocument/2006/relationships/slide" Target="slides/slide13.xml"/><Relationship Id="rId1" Type="http://schemas.openxmlformats.org/officeDocument/2006/relationships/slide" Target="slides/slide2.xml"/><Relationship Id="rId2" Type="http://schemas.openxmlformats.org/officeDocument/2006/relationships/slide" Target="slides/slide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image" Target="../media/image8.png"/><Relationship Id="rId2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image" Target="../media/image8.png"/><Relationship Id="rId2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B01B5A-58D6-4A40-9E71-DA85E2CDD09D}" type="doc">
      <dgm:prSet loTypeId="urn:microsoft.com/office/officeart/2005/8/layout/list1" loCatId="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_tradnl"/>
        </a:p>
      </dgm:t>
    </dgm:pt>
    <dgm:pt modelId="{0733A25F-920D-AE42-8026-6F352AE9AC90}">
      <dgm:prSet phldrT="[Texto]"/>
      <dgm:spPr/>
      <dgm:t>
        <a:bodyPr/>
        <a:lstStyle/>
        <a:p>
          <a:r>
            <a:rPr lang="es-ES_tradnl" b="1" dirty="0" smtClean="0"/>
            <a:t>PERSPECTIVA</a:t>
          </a:r>
          <a:endParaRPr lang="es-ES_tradnl" b="1" dirty="0"/>
        </a:p>
      </dgm:t>
    </dgm:pt>
    <dgm:pt modelId="{91AB30A5-F50B-B841-837E-E1020897C07C}" type="parTrans" cxnId="{F4773731-5DAA-5848-969B-F76C2FEFA325}">
      <dgm:prSet/>
      <dgm:spPr/>
      <dgm:t>
        <a:bodyPr/>
        <a:lstStyle/>
        <a:p>
          <a:endParaRPr lang="es-ES_tradnl"/>
        </a:p>
      </dgm:t>
    </dgm:pt>
    <dgm:pt modelId="{85FDF29E-8684-E947-B075-2247B3513B1E}" type="sibTrans" cxnId="{F4773731-5DAA-5848-969B-F76C2FEFA325}">
      <dgm:prSet/>
      <dgm:spPr/>
      <dgm:t>
        <a:bodyPr/>
        <a:lstStyle/>
        <a:p>
          <a:endParaRPr lang="es-ES_tradnl"/>
        </a:p>
      </dgm:t>
    </dgm:pt>
    <dgm:pt modelId="{77A91FC2-B307-154F-89B7-5B150B0AD973}">
      <dgm:prSet phldrT="[Texto]"/>
      <dgm:spPr>
        <a:ln w="28575">
          <a:solidFill>
            <a:srgbClr val="FFC000"/>
          </a:solidFill>
        </a:ln>
      </dgm:spPr>
      <dgm:t>
        <a:bodyPr/>
        <a:lstStyle/>
        <a:p>
          <a:r>
            <a:rPr lang="es-CR" dirty="0" smtClean="0"/>
            <a:t>Disciplina desde la cual se guía centralmente la investigación</a:t>
          </a:r>
          <a:endParaRPr lang="es-ES_tradnl" dirty="0"/>
        </a:p>
      </dgm:t>
    </dgm:pt>
    <dgm:pt modelId="{DA69D847-707F-5741-B34B-001893F5C07C}" type="parTrans" cxnId="{72C0C1F4-8851-5F44-98B2-1350D7D51C57}">
      <dgm:prSet/>
      <dgm:spPr/>
      <dgm:t>
        <a:bodyPr/>
        <a:lstStyle/>
        <a:p>
          <a:endParaRPr lang="es-ES_tradnl"/>
        </a:p>
      </dgm:t>
    </dgm:pt>
    <dgm:pt modelId="{9BC6CC10-8C1B-BC4A-AE16-5E0B45CCD916}" type="sibTrans" cxnId="{72C0C1F4-8851-5F44-98B2-1350D7D51C57}">
      <dgm:prSet/>
      <dgm:spPr/>
      <dgm:t>
        <a:bodyPr/>
        <a:lstStyle/>
        <a:p>
          <a:endParaRPr lang="es-ES_tradnl"/>
        </a:p>
      </dgm:t>
    </dgm:pt>
    <dgm:pt modelId="{9C5D5234-A3FC-CE4A-A4D9-8A4D3665F060}">
      <dgm:prSet phldrT="[Texto]"/>
      <dgm:spPr/>
      <dgm:t>
        <a:bodyPr/>
        <a:lstStyle/>
        <a:p>
          <a:r>
            <a:rPr lang="es-ES_tradnl" b="1" dirty="0" smtClean="0"/>
            <a:t>ENFOQUE</a:t>
          </a:r>
          <a:endParaRPr lang="es-ES_tradnl" b="1" dirty="0"/>
        </a:p>
      </dgm:t>
    </dgm:pt>
    <dgm:pt modelId="{C2B2AE89-6479-144E-A96B-71AB8A792644}" type="parTrans" cxnId="{46446496-D5B1-D843-80C3-71B7B07643B0}">
      <dgm:prSet/>
      <dgm:spPr/>
      <dgm:t>
        <a:bodyPr/>
        <a:lstStyle/>
        <a:p>
          <a:endParaRPr lang="es-ES_tradnl"/>
        </a:p>
      </dgm:t>
    </dgm:pt>
    <dgm:pt modelId="{06B08F62-40F9-6F48-9CC1-ADEF849AB0C6}" type="sibTrans" cxnId="{46446496-D5B1-D843-80C3-71B7B07643B0}">
      <dgm:prSet/>
      <dgm:spPr/>
      <dgm:t>
        <a:bodyPr/>
        <a:lstStyle/>
        <a:p>
          <a:endParaRPr lang="es-ES_tradnl"/>
        </a:p>
      </dgm:t>
    </dgm:pt>
    <dgm:pt modelId="{1E19C0DC-FE9B-E64B-864F-63F607D01E2F}">
      <dgm:prSet phldrT="[Texto]"/>
      <dgm:spPr>
        <a:ln w="28575">
          <a:solidFill>
            <a:srgbClr val="4472C4"/>
          </a:solidFill>
        </a:ln>
      </dgm:spPr>
      <dgm:t>
        <a:bodyPr/>
        <a:lstStyle/>
        <a:p>
          <a:r>
            <a:rPr lang="es-CR" dirty="0" smtClean="0"/>
            <a:t>Cuantitativo, cualitativo o mixto.</a:t>
          </a:r>
          <a:endParaRPr lang="es-ES_tradnl" dirty="0"/>
        </a:p>
      </dgm:t>
    </dgm:pt>
    <dgm:pt modelId="{F26B404C-7E97-A646-B18E-89C2BBEB140B}" type="parTrans" cxnId="{E1BD03EA-95AD-5B40-AD9F-641763404DF7}">
      <dgm:prSet/>
      <dgm:spPr/>
      <dgm:t>
        <a:bodyPr/>
        <a:lstStyle/>
        <a:p>
          <a:endParaRPr lang="es-ES_tradnl"/>
        </a:p>
      </dgm:t>
    </dgm:pt>
    <dgm:pt modelId="{9B85A1D1-A785-954C-8840-83B0658A8E79}" type="sibTrans" cxnId="{E1BD03EA-95AD-5B40-AD9F-641763404DF7}">
      <dgm:prSet/>
      <dgm:spPr/>
      <dgm:t>
        <a:bodyPr/>
        <a:lstStyle/>
        <a:p>
          <a:endParaRPr lang="es-ES_tradnl"/>
        </a:p>
      </dgm:t>
    </dgm:pt>
    <dgm:pt modelId="{911AF1E3-690F-1648-B92C-9BDB8E04617D}" type="pres">
      <dgm:prSet presAssocID="{60B01B5A-58D6-4A40-9E71-DA85E2CDD09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_tradnl"/>
        </a:p>
      </dgm:t>
    </dgm:pt>
    <dgm:pt modelId="{35B3288D-C184-E049-969E-7DB7B0F9EEC4}" type="pres">
      <dgm:prSet presAssocID="{0733A25F-920D-AE42-8026-6F352AE9AC90}" presName="parentLin" presStyleCnt="0"/>
      <dgm:spPr/>
    </dgm:pt>
    <dgm:pt modelId="{5F1E7407-95AC-A143-8E8B-3E52F45C428E}" type="pres">
      <dgm:prSet presAssocID="{0733A25F-920D-AE42-8026-6F352AE9AC90}" presName="parentLeftMargin" presStyleLbl="node1" presStyleIdx="0" presStyleCnt="2"/>
      <dgm:spPr/>
      <dgm:t>
        <a:bodyPr/>
        <a:lstStyle/>
        <a:p>
          <a:endParaRPr lang="es-ES_tradnl"/>
        </a:p>
      </dgm:t>
    </dgm:pt>
    <dgm:pt modelId="{9198F0FD-BBBB-5043-A3C4-8B31F47F5B70}" type="pres">
      <dgm:prSet presAssocID="{0733A25F-920D-AE42-8026-6F352AE9AC90}" presName="parentText" presStyleLbl="node1" presStyleIdx="0" presStyleCnt="2" custLinFactNeighborX="6311" custLinFactNeighborY="5224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560E71B-ACBE-A440-AD4D-12E4E521FE15}" type="pres">
      <dgm:prSet presAssocID="{0733A25F-920D-AE42-8026-6F352AE9AC90}" presName="negativeSpace" presStyleCnt="0"/>
      <dgm:spPr/>
    </dgm:pt>
    <dgm:pt modelId="{FD30ABCD-1AA1-8D48-944A-F7CFC117B1B9}" type="pres">
      <dgm:prSet presAssocID="{0733A25F-920D-AE42-8026-6F352AE9AC90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1728C82E-0A47-304A-92C1-6B480F4AABFD}" type="pres">
      <dgm:prSet presAssocID="{85FDF29E-8684-E947-B075-2247B3513B1E}" presName="spaceBetweenRectangles" presStyleCnt="0"/>
      <dgm:spPr/>
    </dgm:pt>
    <dgm:pt modelId="{18746635-716E-9444-85DD-E397C2C2CC6D}" type="pres">
      <dgm:prSet presAssocID="{9C5D5234-A3FC-CE4A-A4D9-8A4D3665F060}" presName="parentLin" presStyleCnt="0"/>
      <dgm:spPr/>
    </dgm:pt>
    <dgm:pt modelId="{6851A913-FB54-654B-A643-A14D10E98797}" type="pres">
      <dgm:prSet presAssocID="{9C5D5234-A3FC-CE4A-A4D9-8A4D3665F060}" presName="parentLeftMargin" presStyleLbl="node1" presStyleIdx="0" presStyleCnt="2"/>
      <dgm:spPr/>
      <dgm:t>
        <a:bodyPr/>
        <a:lstStyle/>
        <a:p>
          <a:endParaRPr lang="es-ES_tradnl"/>
        </a:p>
      </dgm:t>
    </dgm:pt>
    <dgm:pt modelId="{D2BB54D0-1210-4F4D-B333-22A91870DC21}" type="pres">
      <dgm:prSet presAssocID="{9C5D5234-A3FC-CE4A-A4D9-8A4D3665F06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D4FD1D4A-69AF-C444-8266-26C8A5015BDB}" type="pres">
      <dgm:prSet presAssocID="{9C5D5234-A3FC-CE4A-A4D9-8A4D3665F060}" presName="negativeSpace" presStyleCnt="0"/>
      <dgm:spPr/>
    </dgm:pt>
    <dgm:pt modelId="{F549D575-E062-CD4E-873C-70BAD103134F}" type="pres">
      <dgm:prSet presAssocID="{9C5D5234-A3FC-CE4A-A4D9-8A4D3665F060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E1BD03EA-95AD-5B40-AD9F-641763404DF7}" srcId="{9C5D5234-A3FC-CE4A-A4D9-8A4D3665F060}" destId="{1E19C0DC-FE9B-E64B-864F-63F607D01E2F}" srcOrd="0" destOrd="0" parTransId="{F26B404C-7E97-A646-B18E-89C2BBEB140B}" sibTransId="{9B85A1D1-A785-954C-8840-83B0658A8E79}"/>
    <dgm:cxn modelId="{1CF91AB9-9BF7-314D-A73F-5FEC123BEB08}" type="presOf" srcId="{9C5D5234-A3FC-CE4A-A4D9-8A4D3665F060}" destId="{6851A913-FB54-654B-A643-A14D10E98797}" srcOrd="0" destOrd="0" presId="urn:microsoft.com/office/officeart/2005/8/layout/list1"/>
    <dgm:cxn modelId="{C601BC9B-096A-A443-A5EE-FC06D58ACCA0}" type="presOf" srcId="{9C5D5234-A3FC-CE4A-A4D9-8A4D3665F060}" destId="{D2BB54D0-1210-4F4D-B333-22A91870DC21}" srcOrd="1" destOrd="0" presId="urn:microsoft.com/office/officeart/2005/8/layout/list1"/>
    <dgm:cxn modelId="{46446496-D5B1-D843-80C3-71B7B07643B0}" srcId="{60B01B5A-58D6-4A40-9E71-DA85E2CDD09D}" destId="{9C5D5234-A3FC-CE4A-A4D9-8A4D3665F060}" srcOrd="1" destOrd="0" parTransId="{C2B2AE89-6479-144E-A96B-71AB8A792644}" sibTransId="{06B08F62-40F9-6F48-9CC1-ADEF849AB0C6}"/>
    <dgm:cxn modelId="{F4773731-5DAA-5848-969B-F76C2FEFA325}" srcId="{60B01B5A-58D6-4A40-9E71-DA85E2CDD09D}" destId="{0733A25F-920D-AE42-8026-6F352AE9AC90}" srcOrd="0" destOrd="0" parTransId="{91AB30A5-F50B-B841-837E-E1020897C07C}" sibTransId="{85FDF29E-8684-E947-B075-2247B3513B1E}"/>
    <dgm:cxn modelId="{5318B6D4-28FB-3946-9FB2-E30AA8724ECA}" type="presOf" srcId="{60B01B5A-58D6-4A40-9E71-DA85E2CDD09D}" destId="{911AF1E3-690F-1648-B92C-9BDB8E04617D}" srcOrd="0" destOrd="0" presId="urn:microsoft.com/office/officeart/2005/8/layout/list1"/>
    <dgm:cxn modelId="{203334D5-A7CE-C045-B58E-64C04D50C2BA}" type="presOf" srcId="{77A91FC2-B307-154F-89B7-5B150B0AD973}" destId="{FD30ABCD-1AA1-8D48-944A-F7CFC117B1B9}" srcOrd="0" destOrd="0" presId="urn:microsoft.com/office/officeart/2005/8/layout/list1"/>
    <dgm:cxn modelId="{72C0C1F4-8851-5F44-98B2-1350D7D51C57}" srcId="{0733A25F-920D-AE42-8026-6F352AE9AC90}" destId="{77A91FC2-B307-154F-89B7-5B150B0AD973}" srcOrd="0" destOrd="0" parTransId="{DA69D847-707F-5741-B34B-001893F5C07C}" sibTransId="{9BC6CC10-8C1B-BC4A-AE16-5E0B45CCD916}"/>
    <dgm:cxn modelId="{34F06310-CCF8-6A46-8FF6-AED4AF6D08E5}" type="presOf" srcId="{1E19C0DC-FE9B-E64B-864F-63F607D01E2F}" destId="{F549D575-E062-CD4E-873C-70BAD103134F}" srcOrd="0" destOrd="0" presId="urn:microsoft.com/office/officeart/2005/8/layout/list1"/>
    <dgm:cxn modelId="{A52CF49C-2205-1142-97CD-1A1B20645979}" type="presOf" srcId="{0733A25F-920D-AE42-8026-6F352AE9AC90}" destId="{9198F0FD-BBBB-5043-A3C4-8B31F47F5B70}" srcOrd="1" destOrd="0" presId="urn:microsoft.com/office/officeart/2005/8/layout/list1"/>
    <dgm:cxn modelId="{08BB9427-DA12-5A4B-B103-3981D23FD8F6}" type="presOf" srcId="{0733A25F-920D-AE42-8026-6F352AE9AC90}" destId="{5F1E7407-95AC-A143-8E8B-3E52F45C428E}" srcOrd="0" destOrd="0" presId="urn:microsoft.com/office/officeart/2005/8/layout/list1"/>
    <dgm:cxn modelId="{866DBD0F-9513-5943-9426-DB919AE539A6}" type="presParOf" srcId="{911AF1E3-690F-1648-B92C-9BDB8E04617D}" destId="{35B3288D-C184-E049-969E-7DB7B0F9EEC4}" srcOrd="0" destOrd="0" presId="urn:microsoft.com/office/officeart/2005/8/layout/list1"/>
    <dgm:cxn modelId="{203950D6-1B3F-A44B-AE32-B67CF1AB70F9}" type="presParOf" srcId="{35B3288D-C184-E049-969E-7DB7B0F9EEC4}" destId="{5F1E7407-95AC-A143-8E8B-3E52F45C428E}" srcOrd="0" destOrd="0" presId="urn:microsoft.com/office/officeart/2005/8/layout/list1"/>
    <dgm:cxn modelId="{863E8765-1E57-2141-AEC6-8443F281EE7F}" type="presParOf" srcId="{35B3288D-C184-E049-969E-7DB7B0F9EEC4}" destId="{9198F0FD-BBBB-5043-A3C4-8B31F47F5B70}" srcOrd="1" destOrd="0" presId="urn:microsoft.com/office/officeart/2005/8/layout/list1"/>
    <dgm:cxn modelId="{4A48E9DE-6ED1-C843-B42E-CB2FC46A91E9}" type="presParOf" srcId="{911AF1E3-690F-1648-B92C-9BDB8E04617D}" destId="{9560E71B-ACBE-A440-AD4D-12E4E521FE15}" srcOrd="1" destOrd="0" presId="urn:microsoft.com/office/officeart/2005/8/layout/list1"/>
    <dgm:cxn modelId="{B3425F73-D1DD-504C-A356-E0BAAFB769CC}" type="presParOf" srcId="{911AF1E3-690F-1648-B92C-9BDB8E04617D}" destId="{FD30ABCD-1AA1-8D48-944A-F7CFC117B1B9}" srcOrd="2" destOrd="0" presId="urn:microsoft.com/office/officeart/2005/8/layout/list1"/>
    <dgm:cxn modelId="{2573291A-CBA5-1140-9A78-5DC97D58BA6E}" type="presParOf" srcId="{911AF1E3-690F-1648-B92C-9BDB8E04617D}" destId="{1728C82E-0A47-304A-92C1-6B480F4AABFD}" srcOrd="3" destOrd="0" presId="urn:microsoft.com/office/officeart/2005/8/layout/list1"/>
    <dgm:cxn modelId="{6FECBFB7-6EA2-6347-BA8F-9DFAE56B7FA3}" type="presParOf" srcId="{911AF1E3-690F-1648-B92C-9BDB8E04617D}" destId="{18746635-716E-9444-85DD-E397C2C2CC6D}" srcOrd="4" destOrd="0" presId="urn:microsoft.com/office/officeart/2005/8/layout/list1"/>
    <dgm:cxn modelId="{183C8E50-8517-4647-9D9A-98427901A114}" type="presParOf" srcId="{18746635-716E-9444-85DD-E397C2C2CC6D}" destId="{6851A913-FB54-654B-A643-A14D10E98797}" srcOrd="0" destOrd="0" presId="urn:microsoft.com/office/officeart/2005/8/layout/list1"/>
    <dgm:cxn modelId="{C3DE27F3-569C-F845-908C-84155E1BF4BD}" type="presParOf" srcId="{18746635-716E-9444-85DD-E397C2C2CC6D}" destId="{D2BB54D0-1210-4F4D-B333-22A91870DC21}" srcOrd="1" destOrd="0" presId="urn:microsoft.com/office/officeart/2005/8/layout/list1"/>
    <dgm:cxn modelId="{51B2227A-D164-4647-B592-2A66BFA1F92F}" type="presParOf" srcId="{911AF1E3-690F-1648-B92C-9BDB8E04617D}" destId="{D4FD1D4A-69AF-C444-8266-26C8A5015BDB}" srcOrd="5" destOrd="0" presId="urn:microsoft.com/office/officeart/2005/8/layout/list1"/>
    <dgm:cxn modelId="{BCC1499E-0A35-0B47-B9F1-D44FF5E062BB}" type="presParOf" srcId="{911AF1E3-690F-1648-B92C-9BDB8E04617D}" destId="{F549D575-E062-CD4E-873C-70BAD103134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DD5286-430C-BF49-AEF2-A9BF37FC933A}" type="doc">
      <dgm:prSet loTypeId="urn:microsoft.com/office/officeart/2005/8/layout/pList1" loCatId="" qsTypeId="urn:microsoft.com/office/officeart/2005/8/quickstyle/simple1" qsCatId="simple" csTypeId="urn:microsoft.com/office/officeart/2005/8/colors/colorful1" csCatId="colorful" phldr="1"/>
      <dgm:spPr/>
    </dgm:pt>
    <dgm:pt modelId="{7AE29527-6B60-2F4C-BCCF-490118306520}">
      <dgm:prSet phldrT="[Texto]" custT="1"/>
      <dgm:spPr/>
      <dgm:t>
        <a:bodyPr/>
        <a:lstStyle/>
        <a:p>
          <a:r>
            <a:rPr lang="es-CR" sz="2300" dirty="0" smtClean="0"/>
            <a:t>Intrigan, alientan y estimulan al investigador de manera personal.</a:t>
          </a:r>
          <a:endParaRPr lang="es-ES_tradnl" sz="2300" dirty="0"/>
        </a:p>
      </dgm:t>
    </dgm:pt>
    <dgm:pt modelId="{E1E89766-3F42-5E4E-BF0B-E4D5BB10F5EF}" type="parTrans" cxnId="{4AD3E789-6940-2748-8E6B-B2E937AB133F}">
      <dgm:prSet/>
      <dgm:spPr/>
      <dgm:t>
        <a:bodyPr/>
        <a:lstStyle/>
        <a:p>
          <a:endParaRPr lang="es-ES_tradnl"/>
        </a:p>
      </dgm:t>
    </dgm:pt>
    <dgm:pt modelId="{EB034189-432E-A34A-92D1-91820B060665}" type="sibTrans" cxnId="{4AD3E789-6940-2748-8E6B-B2E937AB133F}">
      <dgm:prSet/>
      <dgm:spPr/>
      <dgm:t>
        <a:bodyPr/>
        <a:lstStyle/>
        <a:p>
          <a:endParaRPr lang="es-ES_tradnl"/>
        </a:p>
      </dgm:t>
    </dgm:pt>
    <dgm:pt modelId="{43050141-50F0-114A-8D72-46337725BA03}">
      <dgm:prSet phldrT="[Texto]" custT="1"/>
      <dgm:spPr/>
      <dgm:t>
        <a:bodyPr/>
        <a:lstStyle/>
        <a:p>
          <a:r>
            <a:rPr lang="es-CR" sz="2300" dirty="0" smtClean="0"/>
            <a:t>No son necesariamente nuevas, pero sí novedosas.</a:t>
          </a:r>
          <a:endParaRPr lang="es-ES_tradnl" sz="2300" dirty="0"/>
        </a:p>
      </dgm:t>
    </dgm:pt>
    <dgm:pt modelId="{AAF68BA5-8AC0-5745-AE88-A5440997A4E5}" type="parTrans" cxnId="{D4D986C2-BCDF-8D43-96B7-811F3AB216E8}">
      <dgm:prSet/>
      <dgm:spPr/>
      <dgm:t>
        <a:bodyPr/>
        <a:lstStyle/>
        <a:p>
          <a:endParaRPr lang="es-ES_tradnl"/>
        </a:p>
      </dgm:t>
    </dgm:pt>
    <dgm:pt modelId="{4AB42D54-C482-F64B-89D9-B8786887D321}" type="sibTrans" cxnId="{D4D986C2-BCDF-8D43-96B7-811F3AB216E8}">
      <dgm:prSet/>
      <dgm:spPr/>
      <dgm:t>
        <a:bodyPr/>
        <a:lstStyle/>
        <a:p>
          <a:endParaRPr lang="es-ES_tradnl"/>
        </a:p>
      </dgm:t>
    </dgm:pt>
    <dgm:pt modelId="{AEEB2CB4-8FB3-5D4A-8945-3FD70F39FA97}">
      <dgm:prSet phldrT="[Texto]" custT="1"/>
      <dgm:spPr/>
      <dgm:t>
        <a:bodyPr/>
        <a:lstStyle/>
        <a:p>
          <a:r>
            <a:rPr lang="es-CR" sz="2200" dirty="0" smtClean="0"/>
            <a:t>Pueden servir para elaborar teorías     y solucionar problemas.</a:t>
          </a:r>
          <a:endParaRPr lang="es-ES_tradnl" sz="2200" dirty="0"/>
        </a:p>
      </dgm:t>
    </dgm:pt>
    <dgm:pt modelId="{AFCDA4DF-2711-2F47-853E-B00E74AA06B5}" type="parTrans" cxnId="{7B4236E3-7361-0A43-87D7-A621EA2C2A43}">
      <dgm:prSet/>
      <dgm:spPr/>
      <dgm:t>
        <a:bodyPr/>
        <a:lstStyle/>
        <a:p>
          <a:endParaRPr lang="es-ES_tradnl"/>
        </a:p>
      </dgm:t>
    </dgm:pt>
    <dgm:pt modelId="{FE1454A7-ED42-1041-9652-3C812714373B}" type="sibTrans" cxnId="{7B4236E3-7361-0A43-87D7-A621EA2C2A43}">
      <dgm:prSet/>
      <dgm:spPr/>
      <dgm:t>
        <a:bodyPr/>
        <a:lstStyle/>
        <a:p>
          <a:endParaRPr lang="es-ES_tradnl"/>
        </a:p>
      </dgm:t>
    </dgm:pt>
    <dgm:pt modelId="{3DAAE83D-1CA8-8348-BA9D-FAF853F9E21A}">
      <dgm:prSet custT="1"/>
      <dgm:spPr/>
      <dgm:t>
        <a:bodyPr/>
        <a:lstStyle/>
        <a:p>
          <a:r>
            <a:rPr lang="es-CR" sz="2200" dirty="0" smtClean="0"/>
            <a:t>Pueden servir para generar nuevos interrogantes y cuestionamientos.</a:t>
          </a:r>
          <a:endParaRPr lang="es-ES_tradnl" sz="2200" dirty="0"/>
        </a:p>
      </dgm:t>
    </dgm:pt>
    <dgm:pt modelId="{4EC28D0C-525D-2144-A411-956DD2D0EE16}" type="parTrans" cxnId="{08C27B7E-0808-F34F-8EC7-B3F59529525D}">
      <dgm:prSet/>
      <dgm:spPr/>
      <dgm:t>
        <a:bodyPr/>
        <a:lstStyle/>
        <a:p>
          <a:endParaRPr lang="es-ES_tradnl"/>
        </a:p>
      </dgm:t>
    </dgm:pt>
    <dgm:pt modelId="{774555C9-E654-C44F-B009-F19F9A23B1B6}" type="sibTrans" cxnId="{08C27B7E-0808-F34F-8EC7-B3F59529525D}">
      <dgm:prSet/>
      <dgm:spPr/>
      <dgm:t>
        <a:bodyPr/>
        <a:lstStyle/>
        <a:p>
          <a:endParaRPr lang="es-ES_tradnl"/>
        </a:p>
      </dgm:t>
    </dgm:pt>
    <dgm:pt modelId="{51C4FB92-A93B-7B44-A432-D291606FB6DD}" type="pres">
      <dgm:prSet presAssocID="{6EDD5286-430C-BF49-AEF2-A9BF37FC933A}" presName="Name0" presStyleCnt="0">
        <dgm:presLayoutVars>
          <dgm:dir/>
          <dgm:resizeHandles val="exact"/>
        </dgm:presLayoutVars>
      </dgm:prSet>
      <dgm:spPr/>
    </dgm:pt>
    <dgm:pt modelId="{AAAB5FD7-CBE8-2647-B268-904E71ED7C19}" type="pres">
      <dgm:prSet presAssocID="{7AE29527-6B60-2F4C-BCCF-490118306520}" presName="compNode" presStyleCnt="0"/>
      <dgm:spPr/>
    </dgm:pt>
    <dgm:pt modelId="{2F8D63DE-74F1-7041-810B-E6C072104E4B}" type="pres">
      <dgm:prSet presAssocID="{7AE29527-6B60-2F4C-BCCF-490118306520}" presName="pictRect" presStyleLbl="node1" presStyleIdx="0" presStyleCnt="4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mpd="sng">
          <a:solidFill>
            <a:srgbClr val="FFC000"/>
          </a:solidFill>
        </a:ln>
      </dgm:spPr>
    </dgm:pt>
    <dgm:pt modelId="{EDC6810B-A867-664A-9AAE-C8C518BAA927}" type="pres">
      <dgm:prSet presAssocID="{7AE29527-6B60-2F4C-BCCF-490118306520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ED9A62CD-65D3-194B-B647-2962048613FC}" type="pres">
      <dgm:prSet presAssocID="{EB034189-432E-A34A-92D1-91820B060665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318F4783-CE84-434D-BC5E-626C3FA3DB58}" type="pres">
      <dgm:prSet presAssocID="{43050141-50F0-114A-8D72-46337725BA03}" presName="compNode" presStyleCnt="0"/>
      <dgm:spPr/>
    </dgm:pt>
    <dgm:pt modelId="{13490850-17A3-344B-BDE7-5DC4C46E80B7}" type="pres">
      <dgm:prSet presAssocID="{43050141-50F0-114A-8D72-46337725BA03}" presName="pictRect" presStyleLbl="node1" presStyleIdx="1" presStyleCnt="4"/>
      <dgm:spPr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>
          <a:solidFill>
            <a:srgbClr val="007492"/>
          </a:solidFill>
        </a:ln>
      </dgm:spPr>
    </dgm:pt>
    <dgm:pt modelId="{BEE0FEC1-62BA-7849-BCD3-42C82C5D591E}" type="pres">
      <dgm:prSet presAssocID="{43050141-50F0-114A-8D72-46337725BA03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4059F107-2054-CC44-8017-18E0C069D4D3}" type="pres">
      <dgm:prSet presAssocID="{4AB42D54-C482-F64B-89D9-B8786887D321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5535AA18-7AFB-B644-833E-8BCD3ED13D8D}" type="pres">
      <dgm:prSet presAssocID="{AEEB2CB4-8FB3-5D4A-8945-3FD70F39FA97}" presName="compNode" presStyleCnt="0"/>
      <dgm:spPr/>
    </dgm:pt>
    <dgm:pt modelId="{4D65569F-F36E-F145-97D6-1D5E8C6AC1FE}" type="pres">
      <dgm:prSet presAssocID="{AEEB2CB4-8FB3-5D4A-8945-3FD70F39FA97}" presName="pictRect" presStyleLbl="node1" presStyleIdx="2" presStyleCnt="4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>
          <a:solidFill>
            <a:schemeClr val="accent2"/>
          </a:solidFill>
        </a:ln>
      </dgm:spPr>
    </dgm:pt>
    <dgm:pt modelId="{0163CCF8-9522-4640-BA75-BED2F9D63395}" type="pres">
      <dgm:prSet presAssocID="{AEEB2CB4-8FB3-5D4A-8945-3FD70F39FA97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  <dgm:pt modelId="{9BCFCA79-1D10-8542-9312-104302ECDAC5}" type="pres">
      <dgm:prSet presAssocID="{FE1454A7-ED42-1041-9652-3C812714373B}" presName="sibTrans" presStyleLbl="sibTrans2D1" presStyleIdx="0" presStyleCnt="0"/>
      <dgm:spPr/>
      <dgm:t>
        <a:bodyPr/>
        <a:lstStyle/>
        <a:p>
          <a:endParaRPr lang="es-ES_tradnl"/>
        </a:p>
      </dgm:t>
    </dgm:pt>
    <dgm:pt modelId="{13231B97-991D-9944-9B38-5A3B9988DEDE}" type="pres">
      <dgm:prSet presAssocID="{3DAAE83D-1CA8-8348-BA9D-FAF853F9E21A}" presName="compNode" presStyleCnt="0"/>
      <dgm:spPr/>
    </dgm:pt>
    <dgm:pt modelId="{E7710219-7736-BF48-A5D0-F82F268C055B}" type="pres">
      <dgm:prSet presAssocID="{3DAAE83D-1CA8-8348-BA9D-FAF853F9E21A}" presName="pictRect" presStyleLbl="node1" presStyleIdx="3" presStyleCnt="4" custLinFactNeighborX="5055" custLinFactNeighborY="-1539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>
          <a:solidFill>
            <a:srgbClr val="6E8DCF"/>
          </a:solidFill>
        </a:ln>
      </dgm:spPr>
    </dgm:pt>
    <dgm:pt modelId="{2352AF30-C5B4-8F4D-B012-75B74D4C73AF}" type="pres">
      <dgm:prSet presAssocID="{3DAAE83D-1CA8-8348-BA9D-FAF853F9E21A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_tradnl"/>
        </a:p>
      </dgm:t>
    </dgm:pt>
  </dgm:ptLst>
  <dgm:cxnLst>
    <dgm:cxn modelId="{7B4236E3-7361-0A43-87D7-A621EA2C2A43}" srcId="{6EDD5286-430C-BF49-AEF2-A9BF37FC933A}" destId="{AEEB2CB4-8FB3-5D4A-8945-3FD70F39FA97}" srcOrd="2" destOrd="0" parTransId="{AFCDA4DF-2711-2F47-853E-B00E74AA06B5}" sibTransId="{FE1454A7-ED42-1041-9652-3C812714373B}"/>
    <dgm:cxn modelId="{D4D986C2-BCDF-8D43-96B7-811F3AB216E8}" srcId="{6EDD5286-430C-BF49-AEF2-A9BF37FC933A}" destId="{43050141-50F0-114A-8D72-46337725BA03}" srcOrd="1" destOrd="0" parTransId="{AAF68BA5-8AC0-5745-AE88-A5440997A4E5}" sibTransId="{4AB42D54-C482-F64B-89D9-B8786887D321}"/>
    <dgm:cxn modelId="{797C3215-E9B4-2F46-96D1-1AD97503A413}" type="presOf" srcId="{7AE29527-6B60-2F4C-BCCF-490118306520}" destId="{EDC6810B-A867-664A-9AAE-C8C518BAA927}" srcOrd="0" destOrd="0" presId="urn:microsoft.com/office/officeart/2005/8/layout/pList1"/>
    <dgm:cxn modelId="{A5D4FFDB-9028-E243-9454-6D2D51C4FEAE}" type="presOf" srcId="{6EDD5286-430C-BF49-AEF2-A9BF37FC933A}" destId="{51C4FB92-A93B-7B44-A432-D291606FB6DD}" srcOrd="0" destOrd="0" presId="urn:microsoft.com/office/officeart/2005/8/layout/pList1"/>
    <dgm:cxn modelId="{4AD3E789-6940-2748-8E6B-B2E937AB133F}" srcId="{6EDD5286-430C-BF49-AEF2-A9BF37FC933A}" destId="{7AE29527-6B60-2F4C-BCCF-490118306520}" srcOrd="0" destOrd="0" parTransId="{E1E89766-3F42-5E4E-BF0B-E4D5BB10F5EF}" sibTransId="{EB034189-432E-A34A-92D1-91820B060665}"/>
    <dgm:cxn modelId="{A03BDD56-20A5-3D4E-9DA0-532B39E77DF6}" type="presOf" srcId="{FE1454A7-ED42-1041-9652-3C812714373B}" destId="{9BCFCA79-1D10-8542-9312-104302ECDAC5}" srcOrd="0" destOrd="0" presId="urn:microsoft.com/office/officeart/2005/8/layout/pList1"/>
    <dgm:cxn modelId="{422AA291-C84D-8E4E-BF92-851B5BB19F9D}" type="presOf" srcId="{AEEB2CB4-8FB3-5D4A-8945-3FD70F39FA97}" destId="{0163CCF8-9522-4640-BA75-BED2F9D63395}" srcOrd="0" destOrd="0" presId="urn:microsoft.com/office/officeart/2005/8/layout/pList1"/>
    <dgm:cxn modelId="{D2014C2D-D92E-FC43-A95B-75F23B927EE0}" type="presOf" srcId="{EB034189-432E-A34A-92D1-91820B060665}" destId="{ED9A62CD-65D3-194B-B647-2962048613FC}" srcOrd="0" destOrd="0" presId="urn:microsoft.com/office/officeart/2005/8/layout/pList1"/>
    <dgm:cxn modelId="{D8A47681-0DA5-FF4D-96A4-14FB78893B11}" type="presOf" srcId="{4AB42D54-C482-F64B-89D9-B8786887D321}" destId="{4059F107-2054-CC44-8017-18E0C069D4D3}" srcOrd="0" destOrd="0" presId="urn:microsoft.com/office/officeart/2005/8/layout/pList1"/>
    <dgm:cxn modelId="{D1CF1FA5-2D51-654F-B591-685C2CDC5BC2}" type="presOf" srcId="{43050141-50F0-114A-8D72-46337725BA03}" destId="{BEE0FEC1-62BA-7849-BCD3-42C82C5D591E}" srcOrd="0" destOrd="0" presId="urn:microsoft.com/office/officeart/2005/8/layout/pList1"/>
    <dgm:cxn modelId="{08C27B7E-0808-F34F-8EC7-B3F59529525D}" srcId="{6EDD5286-430C-BF49-AEF2-A9BF37FC933A}" destId="{3DAAE83D-1CA8-8348-BA9D-FAF853F9E21A}" srcOrd="3" destOrd="0" parTransId="{4EC28D0C-525D-2144-A411-956DD2D0EE16}" sibTransId="{774555C9-E654-C44F-B009-F19F9A23B1B6}"/>
    <dgm:cxn modelId="{3D72F783-B7FB-C44B-B48A-EA40884598DF}" type="presOf" srcId="{3DAAE83D-1CA8-8348-BA9D-FAF853F9E21A}" destId="{2352AF30-C5B4-8F4D-B012-75B74D4C73AF}" srcOrd="0" destOrd="0" presId="urn:microsoft.com/office/officeart/2005/8/layout/pList1"/>
    <dgm:cxn modelId="{64C0A1D8-787A-004A-9F03-BE66F3050061}" type="presParOf" srcId="{51C4FB92-A93B-7B44-A432-D291606FB6DD}" destId="{AAAB5FD7-CBE8-2647-B268-904E71ED7C19}" srcOrd="0" destOrd="0" presId="urn:microsoft.com/office/officeart/2005/8/layout/pList1"/>
    <dgm:cxn modelId="{7654898D-06DF-3B47-A06C-6AAB7A87F75B}" type="presParOf" srcId="{AAAB5FD7-CBE8-2647-B268-904E71ED7C19}" destId="{2F8D63DE-74F1-7041-810B-E6C072104E4B}" srcOrd="0" destOrd="0" presId="urn:microsoft.com/office/officeart/2005/8/layout/pList1"/>
    <dgm:cxn modelId="{09DD1F32-999D-FC49-88EC-406651B01157}" type="presParOf" srcId="{AAAB5FD7-CBE8-2647-B268-904E71ED7C19}" destId="{EDC6810B-A867-664A-9AAE-C8C518BAA927}" srcOrd="1" destOrd="0" presId="urn:microsoft.com/office/officeart/2005/8/layout/pList1"/>
    <dgm:cxn modelId="{0F855397-CC22-C34B-9342-4367B069DE4E}" type="presParOf" srcId="{51C4FB92-A93B-7B44-A432-D291606FB6DD}" destId="{ED9A62CD-65D3-194B-B647-2962048613FC}" srcOrd="1" destOrd="0" presId="urn:microsoft.com/office/officeart/2005/8/layout/pList1"/>
    <dgm:cxn modelId="{0A41E7B9-048D-BA48-AD02-F397FBFA8AF1}" type="presParOf" srcId="{51C4FB92-A93B-7B44-A432-D291606FB6DD}" destId="{318F4783-CE84-434D-BC5E-626C3FA3DB58}" srcOrd="2" destOrd="0" presId="urn:microsoft.com/office/officeart/2005/8/layout/pList1"/>
    <dgm:cxn modelId="{3566D9F5-692C-0B46-AAF3-469C743C6FE6}" type="presParOf" srcId="{318F4783-CE84-434D-BC5E-626C3FA3DB58}" destId="{13490850-17A3-344B-BDE7-5DC4C46E80B7}" srcOrd="0" destOrd="0" presId="urn:microsoft.com/office/officeart/2005/8/layout/pList1"/>
    <dgm:cxn modelId="{2B055ACF-6108-EF4E-B8AA-897E1D06874C}" type="presParOf" srcId="{318F4783-CE84-434D-BC5E-626C3FA3DB58}" destId="{BEE0FEC1-62BA-7849-BCD3-42C82C5D591E}" srcOrd="1" destOrd="0" presId="urn:microsoft.com/office/officeart/2005/8/layout/pList1"/>
    <dgm:cxn modelId="{E5CFA2A7-45C7-EA45-A0AA-5F621C34CAF3}" type="presParOf" srcId="{51C4FB92-A93B-7B44-A432-D291606FB6DD}" destId="{4059F107-2054-CC44-8017-18E0C069D4D3}" srcOrd="3" destOrd="0" presId="urn:microsoft.com/office/officeart/2005/8/layout/pList1"/>
    <dgm:cxn modelId="{EE6ADD91-4B31-ED41-A188-F2BB7FB195C1}" type="presParOf" srcId="{51C4FB92-A93B-7B44-A432-D291606FB6DD}" destId="{5535AA18-7AFB-B644-833E-8BCD3ED13D8D}" srcOrd="4" destOrd="0" presId="urn:microsoft.com/office/officeart/2005/8/layout/pList1"/>
    <dgm:cxn modelId="{6FE19C6B-7C0D-DA41-B338-5B75FFCBF66D}" type="presParOf" srcId="{5535AA18-7AFB-B644-833E-8BCD3ED13D8D}" destId="{4D65569F-F36E-F145-97D6-1D5E8C6AC1FE}" srcOrd="0" destOrd="0" presId="urn:microsoft.com/office/officeart/2005/8/layout/pList1"/>
    <dgm:cxn modelId="{11F1CB5F-C13B-A041-942B-9817B8E21D1A}" type="presParOf" srcId="{5535AA18-7AFB-B644-833E-8BCD3ED13D8D}" destId="{0163CCF8-9522-4640-BA75-BED2F9D63395}" srcOrd="1" destOrd="0" presId="urn:microsoft.com/office/officeart/2005/8/layout/pList1"/>
    <dgm:cxn modelId="{B507C968-C1BE-E245-B27A-5C98F7DACC3E}" type="presParOf" srcId="{51C4FB92-A93B-7B44-A432-D291606FB6DD}" destId="{9BCFCA79-1D10-8542-9312-104302ECDAC5}" srcOrd="5" destOrd="0" presId="urn:microsoft.com/office/officeart/2005/8/layout/pList1"/>
    <dgm:cxn modelId="{45C0801F-1235-FF47-A75B-881B7E0E7BCD}" type="presParOf" srcId="{51C4FB92-A93B-7B44-A432-D291606FB6DD}" destId="{13231B97-991D-9944-9B38-5A3B9988DEDE}" srcOrd="6" destOrd="0" presId="urn:microsoft.com/office/officeart/2005/8/layout/pList1"/>
    <dgm:cxn modelId="{66269D22-AF7E-DB4F-A6D1-2EAD7F8AD3AA}" type="presParOf" srcId="{13231B97-991D-9944-9B38-5A3B9988DEDE}" destId="{E7710219-7736-BF48-A5D0-F82F268C055B}" srcOrd="0" destOrd="0" presId="urn:microsoft.com/office/officeart/2005/8/layout/pList1"/>
    <dgm:cxn modelId="{DBFB6050-69AF-E24E-94A5-7744273901E4}" type="presParOf" srcId="{13231B97-991D-9944-9B38-5A3B9988DEDE}" destId="{2352AF30-C5B4-8F4D-B012-75B74D4C73AF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0ABCD-1AA1-8D48-944A-F7CFC117B1B9}">
      <dsp:nvSpPr>
        <dsp:cNvPr id="0" name=""/>
        <dsp:cNvSpPr/>
      </dsp:nvSpPr>
      <dsp:spPr>
        <a:xfrm>
          <a:off x="0" y="715214"/>
          <a:ext cx="8768112" cy="21498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503" tIns="812292" rIns="680503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3900" kern="1200" dirty="0" smtClean="0"/>
            <a:t>Disciplina desde la cual se guía centralmente la investigación</a:t>
          </a:r>
          <a:endParaRPr lang="es-ES_tradnl" sz="3900" kern="1200" dirty="0"/>
        </a:p>
      </dsp:txBody>
      <dsp:txXfrm>
        <a:off x="0" y="715214"/>
        <a:ext cx="8768112" cy="2149874"/>
      </dsp:txXfrm>
    </dsp:sp>
    <dsp:sp modelId="{9198F0FD-BBBB-5043-A3C4-8B31F47F5B70}">
      <dsp:nvSpPr>
        <dsp:cNvPr id="0" name=""/>
        <dsp:cNvSpPr/>
      </dsp:nvSpPr>
      <dsp:spPr>
        <a:xfrm>
          <a:off x="466073" y="199717"/>
          <a:ext cx="6137678" cy="1151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1990" tIns="0" rIns="231990" bIns="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900" b="1" kern="1200" dirty="0" smtClean="0"/>
            <a:t>PERSPECTIVA</a:t>
          </a:r>
          <a:endParaRPr lang="es-ES_tradnl" sz="3900" b="1" kern="1200" dirty="0"/>
        </a:p>
      </dsp:txBody>
      <dsp:txXfrm>
        <a:off x="522274" y="255918"/>
        <a:ext cx="6025276" cy="1038878"/>
      </dsp:txXfrm>
    </dsp:sp>
    <dsp:sp modelId="{F549D575-E062-CD4E-873C-70BAD103134F}">
      <dsp:nvSpPr>
        <dsp:cNvPr id="0" name=""/>
        <dsp:cNvSpPr/>
      </dsp:nvSpPr>
      <dsp:spPr>
        <a:xfrm>
          <a:off x="0" y="3651329"/>
          <a:ext cx="8768112" cy="16277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472C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0503" tIns="812292" rIns="680503" bIns="277368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R" sz="3900" kern="1200" dirty="0" smtClean="0"/>
            <a:t>Cuantitativo, cualitativo o mixto.</a:t>
          </a:r>
          <a:endParaRPr lang="es-ES_tradnl" sz="3900" kern="1200" dirty="0"/>
        </a:p>
      </dsp:txBody>
      <dsp:txXfrm>
        <a:off x="0" y="3651329"/>
        <a:ext cx="8768112" cy="1627762"/>
      </dsp:txXfrm>
    </dsp:sp>
    <dsp:sp modelId="{D2BB54D0-1210-4F4D-B333-22A91870DC21}">
      <dsp:nvSpPr>
        <dsp:cNvPr id="0" name=""/>
        <dsp:cNvSpPr/>
      </dsp:nvSpPr>
      <dsp:spPr>
        <a:xfrm>
          <a:off x="438405" y="3075689"/>
          <a:ext cx="6137678" cy="115128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1990" tIns="0" rIns="231990" bIns="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3900" b="1" kern="1200" dirty="0" smtClean="0"/>
            <a:t>ENFOQUE</a:t>
          </a:r>
          <a:endParaRPr lang="es-ES_tradnl" sz="3900" b="1" kern="1200" dirty="0"/>
        </a:p>
      </dsp:txBody>
      <dsp:txXfrm>
        <a:off x="494606" y="3131890"/>
        <a:ext cx="6025276" cy="1038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D63DE-74F1-7041-810B-E6C072104E4B}">
      <dsp:nvSpPr>
        <dsp:cNvPr id="0" name=""/>
        <dsp:cNvSpPr/>
      </dsp:nvSpPr>
      <dsp:spPr>
        <a:xfrm>
          <a:off x="5696" y="529919"/>
          <a:ext cx="2710971" cy="1867859"/>
        </a:xfrm>
        <a:prstGeom prst="round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6810B-A867-664A-9AAE-C8C518BAA927}">
      <dsp:nvSpPr>
        <dsp:cNvPr id="0" name=""/>
        <dsp:cNvSpPr/>
      </dsp:nvSpPr>
      <dsp:spPr>
        <a:xfrm>
          <a:off x="5696" y="2397778"/>
          <a:ext cx="2710971" cy="1005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Intrigan, alientan y estimulan al investigador de manera personal.</a:t>
          </a:r>
          <a:endParaRPr lang="es-ES_tradnl" sz="2300" kern="1200" dirty="0"/>
        </a:p>
      </dsp:txBody>
      <dsp:txXfrm>
        <a:off x="5696" y="2397778"/>
        <a:ext cx="2710971" cy="1005770"/>
      </dsp:txXfrm>
    </dsp:sp>
    <dsp:sp modelId="{13490850-17A3-344B-BDE7-5DC4C46E80B7}">
      <dsp:nvSpPr>
        <dsp:cNvPr id="0" name=""/>
        <dsp:cNvSpPr/>
      </dsp:nvSpPr>
      <dsp:spPr>
        <a:xfrm>
          <a:off x="2987879" y="529919"/>
          <a:ext cx="2710971" cy="1867859"/>
        </a:xfrm>
        <a:prstGeom prst="roundRect">
          <a:avLst/>
        </a:prstGeom>
        <a:blipFill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rgbClr val="00749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0FEC1-62BA-7849-BCD3-42C82C5D591E}">
      <dsp:nvSpPr>
        <dsp:cNvPr id="0" name=""/>
        <dsp:cNvSpPr/>
      </dsp:nvSpPr>
      <dsp:spPr>
        <a:xfrm>
          <a:off x="2987879" y="2397778"/>
          <a:ext cx="2710971" cy="1005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0" numCol="1" spcCol="1270" anchor="t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300" kern="1200" dirty="0" smtClean="0"/>
            <a:t>No son necesariamente nuevas, pero sí novedosas.</a:t>
          </a:r>
          <a:endParaRPr lang="es-ES_tradnl" sz="2300" kern="1200" dirty="0"/>
        </a:p>
      </dsp:txBody>
      <dsp:txXfrm>
        <a:off x="2987879" y="2397778"/>
        <a:ext cx="2710971" cy="1005770"/>
      </dsp:txXfrm>
    </dsp:sp>
    <dsp:sp modelId="{4D65569F-F36E-F145-97D6-1D5E8C6AC1FE}">
      <dsp:nvSpPr>
        <dsp:cNvPr id="0" name=""/>
        <dsp:cNvSpPr/>
      </dsp:nvSpPr>
      <dsp:spPr>
        <a:xfrm>
          <a:off x="5970061" y="529919"/>
          <a:ext cx="2710971" cy="1867859"/>
        </a:xfrm>
        <a:prstGeom prst="round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3CCF8-9522-4640-BA75-BED2F9D63395}">
      <dsp:nvSpPr>
        <dsp:cNvPr id="0" name=""/>
        <dsp:cNvSpPr/>
      </dsp:nvSpPr>
      <dsp:spPr>
        <a:xfrm>
          <a:off x="5970061" y="2397778"/>
          <a:ext cx="2710971" cy="1005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200" kern="1200" dirty="0" smtClean="0"/>
            <a:t>Pueden servir para elaborar teorías     y solucionar problemas.</a:t>
          </a:r>
          <a:endParaRPr lang="es-ES_tradnl" sz="2200" kern="1200" dirty="0"/>
        </a:p>
      </dsp:txBody>
      <dsp:txXfrm>
        <a:off x="5970061" y="2397778"/>
        <a:ext cx="2710971" cy="1005770"/>
      </dsp:txXfrm>
    </dsp:sp>
    <dsp:sp modelId="{E7710219-7736-BF48-A5D0-F82F268C055B}">
      <dsp:nvSpPr>
        <dsp:cNvPr id="0" name=""/>
        <dsp:cNvSpPr/>
      </dsp:nvSpPr>
      <dsp:spPr>
        <a:xfrm>
          <a:off x="8957940" y="501173"/>
          <a:ext cx="2710971" cy="1867859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38100" cap="flat" cmpd="sng" algn="ctr">
          <a:solidFill>
            <a:srgbClr val="6E8DC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2AF30-C5B4-8F4D-B012-75B74D4C73AF}">
      <dsp:nvSpPr>
        <dsp:cNvPr id="0" name=""/>
        <dsp:cNvSpPr/>
      </dsp:nvSpPr>
      <dsp:spPr>
        <a:xfrm>
          <a:off x="8952243" y="2397778"/>
          <a:ext cx="2710971" cy="1005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R" sz="2200" kern="1200" dirty="0" smtClean="0"/>
            <a:t>Pueden servir para generar nuevos interrogantes y cuestionamientos.</a:t>
          </a:r>
          <a:endParaRPr lang="es-ES_tradnl" sz="2200" kern="1200" dirty="0"/>
        </a:p>
      </dsp:txBody>
      <dsp:txXfrm>
        <a:off x="8952243" y="2397778"/>
        <a:ext cx="2710971" cy="1005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1313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81312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94813"/>
            <a:ext cx="2881313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94813"/>
            <a:ext cx="288131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7440D6C7-9BCB-264A-9D30-C93F19913A64}" type="slidenum">
              <a:rPr lang="es-ES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9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10D39-E15A-B243-8DEF-B8CF6D474A0E}" type="datetimeFigureOut">
              <a:rPr lang="es-ES_tradnl" smtClean="0"/>
              <a:t>24/2/18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90525" y="1222375"/>
            <a:ext cx="5867400" cy="330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65163" y="4706938"/>
            <a:ext cx="5318125" cy="38528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291638"/>
            <a:ext cx="28813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765550" y="9291638"/>
            <a:ext cx="28813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F4F9D-9FC6-DC48-9A47-5223C5FDF2BB}" type="slidenum">
              <a:rPr lang="es-ES_tradnl" smtClean="0"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291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8658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90752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23782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9603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Designed</a:t>
            </a:r>
            <a:r>
              <a:rPr lang="es-ES_tradn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s-ES_tradnl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_tradnl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Freepik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899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Nensuria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Onlyyouqj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Mindandi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endParaRPr lang="es-ES_tradnl" dirty="0" smtClean="0"/>
          </a:p>
          <a:p>
            <a:pPr marL="228600" indent="-228600">
              <a:buAutoNum type="arabicPeriod"/>
            </a:pPr>
            <a:r>
              <a:rPr lang="es-ES_tradnl" dirty="0" err="1" smtClean="0"/>
              <a:t>Created</a:t>
            </a:r>
            <a:r>
              <a:rPr lang="es-ES_tradnl" dirty="0" smtClean="0"/>
              <a:t> </a:t>
            </a:r>
            <a:r>
              <a:rPr lang="es-ES_tradnl" dirty="0" err="1" smtClean="0"/>
              <a:t>by</a:t>
            </a:r>
            <a:r>
              <a:rPr lang="es-ES_tradnl" dirty="0" smtClean="0"/>
              <a:t> </a:t>
            </a:r>
            <a:r>
              <a:rPr lang="es-ES_tradnl" dirty="0" err="1" smtClean="0"/>
              <a:t>Kues</a:t>
            </a:r>
            <a:r>
              <a:rPr lang="es-ES_tradnl" dirty="0" smtClean="0"/>
              <a:t> - </a:t>
            </a:r>
            <a:r>
              <a:rPr lang="es-ES_tradnl" dirty="0" err="1" smtClean="0"/>
              <a:t>Freepik.com</a:t>
            </a:r>
            <a:r>
              <a:rPr lang="es-ES_tradnl" dirty="0" smtClean="0"/>
              <a:t> </a:t>
            </a:r>
          </a:p>
          <a:p>
            <a:pPr marL="228600" indent="-228600">
              <a:buAutoNum type="arabicPeriod"/>
            </a:pPr>
            <a:endParaRPr lang="es-ES_tradnl" dirty="0" smtClean="0"/>
          </a:p>
          <a:p>
            <a:pPr marL="228600" indent="-228600">
              <a:buAutoNum type="arabicPeriod"/>
            </a:pPr>
            <a:endParaRPr lang="es-ES_tradnl" dirty="0" smtClean="0"/>
          </a:p>
          <a:p>
            <a:pPr marL="228600" indent="-228600">
              <a:buAutoNum type="arabicPeriod"/>
            </a:pPr>
            <a:endParaRPr lang="es-ES_tradnl" dirty="0" smtClean="0"/>
          </a:p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12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13193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F4F9D-9FC6-DC48-9A47-5223C5FDF2BB}" type="slidenum">
              <a:rPr lang="es-ES_tradnl" smtClean="0"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7049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65937-C767-0E4C-BC3F-68F9B37E8AB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61631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DB48A-693D-B842-9918-38EF24C368D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2686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3E1115-F0E2-2046-862A-D0E1C96F3A6E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2253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s-CR" dirty="0" smtClean="0"/>
              <a:t>gsdfg</a:t>
            </a:r>
            <a:endParaRPr lang="es-CR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37AC6-F21F-0F48-9AD1-2CEB55C0FBAD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5642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B025-ECF8-3242-B06C-34B1121B92F8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35636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6690E-F32C-0344-818A-E7E93B852E26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6258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68A23-D805-544D-A151-EF9940A1A3BF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4509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7092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9CBE9-52B2-1243-8534-BE95EBFAC5C0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187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2802B-F9E5-794C-BF1E-64580BF8A7B4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351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8C2D4-3805-DB4C-8A8A-74CEC804BC72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806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ED3B-670F-0D44-A1C3-515D1F3983FB}" type="slidenum">
              <a:rPr lang="es-CR" smtClean="0"/>
              <a:pPr/>
              <a:t>‹Nr.›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93551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8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404887027"/>
              </p:ext>
            </p:extLst>
          </p:nvPr>
        </p:nvGraphicFramePr>
        <p:xfrm>
          <a:off x="1648368" y="590380"/>
          <a:ext cx="87681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2705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08720"/>
            <a:ext cx="12192000" cy="774923"/>
          </a:xfrm>
        </p:spPr>
        <p:txBody>
          <a:bodyPr>
            <a:normAutofit/>
          </a:bodyPr>
          <a:lstStyle/>
          <a:p>
            <a:pPr algn="ctr"/>
            <a:r>
              <a:rPr lang="es-CR" sz="3600" b="1" dirty="0" smtClean="0">
                <a:solidFill>
                  <a:srgbClr val="02467C"/>
                </a:solidFill>
                <a:latin typeface="+mn-lt"/>
              </a:rPr>
              <a:t>INVESTIGACIÓN PREVIA DE LOS TEMAS</a:t>
            </a:r>
            <a:endParaRPr lang="es-CR" sz="3600" b="1" dirty="0">
              <a:solidFill>
                <a:srgbClr val="02467C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47913" y="1803095"/>
            <a:ext cx="9505056" cy="5078189"/>
          </a:xfrm>
        </p:spPr>
        <p:txBody>
          <a:bodyPr/>
          <a:lstStyle/>
          <a:p>
            <a:pPr marL="444500" indent="-434975">
              <a:buClr>
                <a:srgbClr val="F92F3F"/>
              </a:buClr>
              <a:buFont typeface="ZapfDingbatsITC" charset="0"/>
              <a:buChar char="➼"/>
            </a:pPr>
            <a:r>
              <a:rPr lang="es-CR" dirty="0" smtClean="0"/>
              <a:t>Cuanto mejor se conozca un tema el proceso de afinar la idea será mejor.</a:t>
            </a:r>
          </a:p>
          <a:p>
            <a:pPr marL="444500" indent="-434975">
              <a:buClr>
                <a:srgbClr val="F92F3F"/>
              </a:buClr>
              <a:buFont typeface="ZapfDingbatsITC" charset="0"/>
              <a:buChar char="➼"/>
            </a:pPr>
            <a:r>
              <a:rPr lang="es-CR" dirty="0" smtClean="0"/>
              <a:t>Posibles escenarios:</a:t>
            </a:r>
          </a:p>
          <a:p>
            <a:pPr marL="955675" lvl="1" indent="-457200">
              <a:buClr>
                <a:srgbClr val="F92F3F"/>
              </a:buClr>
              <a:buFont typeface="+mj-lt"/>
              <a:buAutoNum type="arabicPeriod"/>
            </a:pPr>
            <a:r>
              <a:rPr lang="es-CR" dirty="0" smtClean="0"/>
              <a:t>Temas ya investigados, estructurados y formalizados</a:t>
            </a:r>
          </a:p>
          <a:p>
            <a:pPr marL="955675" lvl="1" indent="-457200">
              <a:buClr>
                <a:srgbClr val="F92F3F"/>
              </a:buClr>
              <a:buFont typeface="+mj-lt"/>
              <a:buAutoNum type="arabicPeriod"/>
            </a:pPr>
            <a:r>
              <a:rPr lang="es-CR" dirty="0" smtClean="0"/>
              <a:t>Temas ya investigados pero menos estructurados y formalizados</a:t>
            </a:r>
          </a:p>
          <a:p>
            <a:pPr marL="955675" lvl="1" indent="-457200">
              <a:buClr>
                <a:srgbClr val="F92F3F"/>
              </a:buClr>
              <a:buFont typeface="+mj-lt"/>
              <a:buAutoNum type="arabicPeriod"/>
            </a:pPr>
            <a:r>
              <a:rPr lang="es-CR" dirty="0" smtClean="0"/>
              <a:t>Temas poco investigados y poco estructurados</a:t>
            </a:r>
          </a:p>
          <a:p>
            <a:pPr marL="955675" lvl="1" indent="-457200">
              <a:buClr>
                <a:srgbClr val="F92F3F"/>
              </a:buClr>
              <a:buFont typeface="+mj-lt"/>
              <a:buAutoNum type="arabicPeriod"/>
            </a:pPr>
            <a:r>
              <a:rPr lang="es-CR" dirty="0" smtClean="0"/>
              <a:t>Temas no investigados</a:t>
            </a:r>
            <a:endParaRPr lang="es-C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55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9386" y="415296"/>
            <a:ext cx="10515600" cy="1325563"/>
          </a:xfrm>
        </p:spPr>
        <p:txBody>
          <a:bodyPr/>
          <a:lstStyle/>
          <a:p>
            <a:r>
              <a:rPr lang="es-CR" sz="2500" dirty="0" smtClean="0">
                <a:solidFill>
                  <a:srgbClr val="02467C"/>
                </a:solidFill>
                <a:latin typeface="+mn-lt"/>
              </a:rPr>
              <a:t>CRITERIOS PARA GENERAR IDEAS</a:t>
            </a:r>
            <a:r>
              <a:rPr lang="es-CR" sz="4000" dirty="0" smtClean="0">
                <a:solidFill>
                  <a:srgbClr val="F92F3F"/>
                </a:solidFill>
                <a:latin typeface="+mn-lt"/>
              </a:rPr>
              <a:t/>
            </a:r>
            <a:br>
              <a:rPr lang="es-CR" sz="4000" dirty="0" smtClean="0">
                <a:solidFill>
                  <a:srgbClr val="F92F3F"/>
                </a:solidFill>
                <a:latin typeface="+mn-lt"/>
              </a:rPr>
            </a:br>
            <a:r>
              <a:rPr lang="es-CR" sz="4000" dirty="0" smtClean="0">
                <a:solidFill>
                  <a:srgbClr val="F92F3F"/>
                </a:solidFill>
                <a:latin typeface="+mn-lt"/>
              </a:rPr>
              <a:t>LAS BUENAS IDEAS…</a:t>
            </a:r>
            <a:r>
              <a:rPr lang="es-CR" sz="4000" dirty="0" smtClean="0">
                <a:solidFill>
                  <a:srgbClr val="F92F3F"/>
                </a:solidFill>
              </a:rPr>
              <a:t>▼</a:t>
            </a:r>
            <a:endParaRPr lang="es-CR" sz="4000" b="1" dirty="0">
              <a:solidFill>
                <a:srgbClr val="F92F3F"/>
              </a:solidFill>
              <a:latin typeface="+mn-lt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510330001"/>
              </p:ext>
            </p:extLst>
          </p:nvPr>
        </p:nvGraphicFramePr>
        <p:xfrm>
          <a:off x="261544" y="1462265"/>
          <a:ext cx="11668912" cy="3933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9059817" y="5157192"/>
            <a:ext cx="309634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(a veces un estudio </a:t>
            </a:r>
            <a:r>
              <a:rPr lang="es-C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genera </a:t>
            </a:r>
          </a:p>
          <a:p>
            <a:pPr lvl="0" algn="ctr"/>
            <a:r>
              <a:rPr lang="es-C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más </a:t>
            </a:r>
            <a:r>
              <a:rPr lang="es-CR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preguntas </a:t>
            </a:r>
            <a:r>
              <a:rPr lang="es-CR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que respuestas)</a:t>
            </a:r>
            <a:endParaRPr lang="es-ES_tradnl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ES_tradnl" sz="15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3956640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aprendiste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343472" y="1833038"/>
            <a:ext cx="9361040" cy="35401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2 </a:t>
            </a:r>
            <a:r>
              <a:rPr lang="es-ES_tradnl" sz="2500" b="0" dirty="0">
                <a:solidFill>
                  <a:schemeClr val="bg1"/>
                </a:solidFill>
              </a:rPr>
              <a:t>mitos sobre la investigación </a:t>
            </a:r>
            <a:r>
              <a:rPr lang="es-ES_tradnl" sz="2500" b="0" dirty="0" smtClean="0">
                <a:solidFill>
                  <a:schemeClr val="bg1"/>
                </a:solidFill>
              </a:rPr>
              <a:t>científica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2 </a:t>
            </a:r>
            <a:r>
              <a:rPr lang="es-ES_tradnl" sz="2500" b="0" dirty="0">
                <a:solidFill>
                  <a:schemeClr val="bg1"/>
                </a:solidFill>
              </a:rPr>
              <a:t>aspectos sobre ideas de </a:t>
            </a:r>
            <a:r>
              <a:rPr lang="es-ES_tradnl" sz="2500" b="0" dirty="0" smtClean="0">
                <a:solidFill>
                  <a:schemeClr val="bg1"/>
                </a:solidFill>
              </a:rPr>
              <a:t>investigación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2 </a:t>
            </a:r>
            <a:r>
              <a:rPr lang="es-ES_tradnl" sz="2500" b="0" dirty="0">
                <a:solidFill>
                  <a:schemeClr val="bg1"/>
                </a:solidFill>
              </a:rPr>
              <a:t>aspectos sobre la vaguedad de las ideas </a:t>
            </a:r>
            <a:r>
              <a:rPr lang="es-ES_tradnl" sz="2500" b="0" dirty="0" smtClean="0">
                <a:solidFill>
                  <a:schemeClr val="bg1"/>
                </a:solidFill>
              </a:rPr>
              <a:t>iniciales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3 </a:t>
            </a:r>
            <a:r>
              <a:rPr lang="es-ES_tradnl" sz="2500" b="0" dirty="0">
                <a:solidFill>
                  <a:schemeClr val="bg1"/>
                </a:solidFill>
              </a:rPr>
              <a:t>aspectos a los cuales nos ayuda conocer los </a:t>
            </a:r>
            <a:r>
              <a:rPr lang="es-ES_tradnl" sz="2500" b="0" dirty="0" smtClean="0">
                <a:solidFill>
                  <a:schemeClr val="bg1"/>
                </a:solidFill>
              </a:rPr>
              <a:t>antecedentes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La </a:t>
            </a:r>
            <a:r>
              <a:rPr lang="es-ES_tradnl" sz="2500" b="0" dirty="0">
                <a:solidFill>
                  <a:schemeClr val="bg1"/>
                </a:solidFill>
              </a:rPr>
              <a:t>definición de perspectiva y </a:t>
            </a:r>
            <a:r>
              <a:rPr lang="es-ES_tradnl" sz="2500" b="0" dirty="0" smtClean="0">
                <a:solidFill>
                  <a:schemeClr val="bg1"/>
                </a:solidFill>
              </a:rPr>
              <a:t>enfoque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>
                <a:solidFill>
                  <a:schemeClr val="bg1"/>
                </a:solidFill>
              </a:rPr>
              <a:t>2</a:t>
            </a:r>
            <a:r>
              <a:rPr lang="es-ES_tradnl" sz="2500" b="0" dirty="0" smtClean="0">
                <a:solidFill>
                  <a:schemeClr val="bg1"/>
                </a:solidFill>
              </a:rPr>
              <a:t> </a:t>
            </a:r>
            <a:r>
              <a:rPr lang="es-ES_tradnl" sz="2500" b="0" dirty="0">
                <a:solidFill>
                  <a:schemeClr val="bg1"/>
                </a:solidFill>
              </a:rPr>
              <a:t>aspectos sobre la investigación previa </a:t>
            </a:r>
            <a:r>
              <a:rPr lang="es-ES_tradnl" sz="2500" b="0" dirty="0" smtClean="0">
                <a:solidFill>
                  <a:schemeClr val="bg1"/>
                </a:solidFill>
              </a:rPr>
              <a:t>de                         los temas y </a:t>
            </a:r>
            <a:r>
              <a:rPr lang="es-ES_tradnl" sz="2500" b="0" dirty="0">
                <a:solidFill>
                  <a:schemeClr val="bg1"/>
                </a:solidFill>
              </a:rPr>
              <a:t>4 posibles </a:t>
            </a:r>
            <a:r>
              <a:rPr lang="es-ES_tradnl" sz="2500" b="0" dirty="0" smtClean="0">
                <a:solidFill>
                  <a:schemeClr val="bg1"/>
                </a:solidFill>
              </a:rPr>
              <a:t>escenarios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3 </a:t>
            </a:r>
            <a:r>
              <a:rPr lang="es-ES_tradnl" sz="2500" b="0" dirty="0">
                <a:solidFill>
                  <a:schemeClr val="bg1"/>
                </a:solidFill>
              </a:rPr>
              <a:t>ámbitos para medir las buenas ideas</a:t>
            </a:r>
            <a:endParaRPr lang="es-ES" sz="2500" b="0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416" y="-3583244"/>
            <a:ext cx="2032000" cy="2032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6400" y="4479738"/>
            <a:ext cx="1757574" cy="175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3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5780" y="2636912"/>
            <a:ext cx="3960440" cy="110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3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39416" y="1988840"/>
            <a:ext cx="10729192" cy="33845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Wingdings" charset="0"/>
              <a:buNone/>
            </a:pPr>
            <a:endParaRPr lang="es-CR" sz="200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_tradnl" sz="9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3500" dirty="0">
                <a:solidFill>
                  <a:srgbClr val="02467C"/>
                </a:solidFill>
                <a:ea typeface="Times New Roman" charset="0"/>
                <a:cs typeface="Times New Roman" charset="0"/>
              </a:rPr>
              <a:t>METODOLOGÍA DE LA INVESTIGACIÓN </a:t>
            </a:r>
          </a:p>
          <a:p>
            <a:pPr algn="ctr" eaLnBrk="1" hangingPunct="1">
              <a:buNone/>
            </a:pPr>
            <a:r>
              <a:rPr lang="es-ES_tradnl" sz="3900" b="1" dirty="0">
                <a:solidFill>
                  <a:srgbClr val="F92F3F"/>
                </a:solidFill>
                <a:ea typeface="Times New Roman" charset="0"/>
                <a:cs typeface="Times New Roman" charset="0"/>
              </a:rPr>
              <a:t>NACIMIENTO DE UN PROYECTO: </a:t>
            </a:r>
            <a:endParaRPr lang="es-ES_tradnl" sz="3900" b="1" dirty="0" smtClean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None/>
            </a:pPr>
            <a:r>
              <a:rPr lang="es-ES_tradnl" sz="5100" b="1" u="sng" dirty="0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LA </a:t>
            </a:r>
            <a:r>
              <a:rPr lang="es-ES_tradnl" sz="5100" b="1" u="sng" dirty="0">
                <a:solidFill>
                  <a:srgbClr val="F92F3F"/>
                </a:solidFill>
                <a:ea typeface="Times New Roman" charset="0"/>
                <a:cs typeface="Times New Roman" charset="0"/>
              </a:rPr>
              <a:t>IDEA </a:t>
            </a:r>
          </a:p>
          <a:p>
            <a:pPr algn="ctr" eaLnBrk="1" hangingPunct="1">
              <a:buFont typeface="Wingdings" charset="0"/>
              <a:buNone/>
            </a:pPr>
            <a:endParaRPr lang="es-ES_tradnl" sz="4000" b="1" dirty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s-ES_tradnl" sz="2000" b="1" dirty="0">
                <a:solidFill>
                  <a:srgbClr val="02467C"/>
                </a:solidFill>
                <a:ea typeface="Times New Roman" charset="0"/>
                <a:cs typeface="Times New Roman" charset="0"/>
              </a:rPr>
              <a:t>Dr. Alan Henderson García</a:t>
            </a: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912" y="980728"/>
            <a:ext cx="1656184" cy="45959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02072" y="1052736"/>
            <a:ext cx="10729192" cy="678801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rgbClr val="F92F3F"/>
                </a:solidFill>
                <a:ea typeface="Times New Roman" charset="0"/>
                <a:cs typeface="Times New Roman" charset="0"/>
              </a:rPr>
              <a:t>Instrucciones y recomendaciones</a:t>
            </a:r>
            <a:endParaRPr lang="es-ES_tradnl" sz="4000" b="1" dirty="0">
              <a:solidFill>
                <a:srgbClr val="F92F3F"/>
              </a:solidFill>
              <a:ea typeface="Times New Roman" charset="0"/>
              <a:cs typeface="Times New Roman" charset="0"/>
            </a:endParaRPr>
          </a:p>
          <a:p>
            <a:pPr algn="ctr" eaLnBrk="1" hangingPunct="1">
              <a:buFont typeface="Wingdings" charset="0"/>
              <a:buNone/>
            </a:pPr>
            <a:endParaRPr lang="es-ES" sz="2000" b="1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14250" y="1844824"/>
            <a:ext cx="8222888" cy="3384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" sz="22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Disfrute el tema.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" sz="22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Esta presentación puede verla en modo de “presentación”, para aprovechar las animaciones agregadas, las cuales pretenden hacer su estudio más dinámico y a la vez facilitar la comprensión. 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" sz="2200" b="0" dirty="0" smtClean="0">
                <a:solidFill>
                  <a:srgbClr val="02467C"/>
                </a:solidFill>
                <a:ea typeface="Times New Roman" charset="0"/>
                <a:cs typeface="Times New Roman" charset="0"/>
              </a:rPr>
              <a:t>El material de apoyo para esta presentación lo encontrará en el capítulo 2 del libro de texto.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200" b="0" dirty="0">
              <a:solidFill>
                <a:srgbClr val="02467C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9" name="Agrupar 8"/>
          <p:cNvGrpSpPr/>
          <p:nvPr/>
        </p:nvGrpSpPr>
        <p:grpSpPr>
          <a:xfrm>
            <a:off x="9462764" y="2204864"/>
            <a:ext cx="1371600" cy="824983"/>
            <a:chOff x="9462764" y="2204864"/>
            <a:chExt cx="1371600" cy="824983"/>
          </a:xfrm>
        </p:grpSpPr>
        <p:grpSp>
          <p:nvGrpSpPr>
            <p:cNvPr id="8" name="Agrupar 7"/>
            <p:cNvGrpSpPr/>
            <p:nvPr/>
          </p:nvGrpSpPr>
          <p:grpSpPr>
            <a:xfrm>
              <a:off x="9462764" y="2492896"/>
              <a:ext cx="1371600" cy="536951"/>
              <a:chOff x="9624392" y="2564904"/>
              <a:chExt cx="1371600" cy="536951"/>
            </a:xfrm>
          </p:grpSpPr>
          <p:pic>
            <p:nvPicPr>
              <p:cNvPr id="2" name="Imagen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392" y="2564904"/>
                <a:ext cx="1371600" cy="457200"/>
              </a:xfrm>
              <a:prstGeom prst="rect">
                <a:avLst/>
              </a:prstGeom>
            </p:spPr>
          </p:pic>
          <p:sp>
            <p:nvSpPr>
              <p:cNvPr id="7" name="Anillo 6"/>
              <p:cNvSpPr/>
              <p:nvPr/>
            </p:nvSpPr>
            <p:spPr>
              <a:xfrm>
                <a:off x="10017447" y="2597561"/>
                <a:ext cx="504294" cy="504294"/>
              </a:xfrm>
              <a:prstGeom prst="donut">
                <a:avLst>
                  <a:gd name="adj" fmla="val 5629"/>
                </a:avLst>
              </a:prstGeom>
              <a:solidFill>
                <a:srgbClr val="F92F3F"/>
              </a:solidFill>
              <a:ln>
                <a:solidFill>
                  <a:srgbClr val="F92F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" name="Conector recto de flecha 3"/>
            <p:cNvCxnSpPr/>
            <p:nvPr/>
          </p:nvCxnSpPr>
          <p:spPr>
            <a:xfrm flipH="1">
              <a:off x="10272464" y="2204864"/>
              <a:ext cx="360040" cy="320689"/>
            </a:xfrm>
            <a:prstGeom prst="straightConnector1">
              <a:avLst/>
            </a:prstGeom>
            <a:ln w="38100">
              <a:solidFill>
                <a:srgbClr val="F92F3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115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9936" y="476672"/>
            <a:ext cx="5908688" cy="5618864"/>
          </a:xfrm>
          <a:prstGeom prst="rect">
            <a:avLst/>
          </a:prstGeom>
        </p:spPr>
      </p:pic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695400" y="1331723"/>
            <a:ext cx="5162314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"Comienza tu día </a:t>
            </a:r>
          </a:p>
          <a:p>
            <a:pPr algn="ctr"/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con una </a:t>
            </a:r>
            <a:r>
              <a:rPr lang="es-ES" sz="4000" u="sng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sonrisa</a:t>
            </a:r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, </a:t>
            </a:r>
            <a:endParaRPr lang="es-ES_tradnl" sz="4000" b="0" dirty="0" smtClean="0">
              <a:solidFill>
                <a:schemeClr val="bg1"/>
              </a:solidFill>
              <a:latin typeface="+mn-lt"/>
              <a:ea typeface="Times New Roman" charset="0"/>
              <a:cs typeface="Times New Roman" charset="0"/>
            </a:endParaRPr>
          </a:p>
          <a:p>
            <a:pPr algn="ctr"/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Verás lo divertido </a:t>
            </a:r>
          </a:p>
          <a:p>
            <a:pPr algn="ctr"/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que es ir por ahí</a:t>
            </a:r>
            <a:endParaRPr lang="es-ES_tradnl" sz="4000" b="0" dirty="0" smtClean="0">
              <a:solidFill>
                <a:schemeClr val="bg1"/>
              </a:solidFill>
              <a:latin typeface="+mn-lt"/>
              <a:ea typeface="Times New Roman" charset="0"/>
              <a:cs typeface="Times New Roman" charset="0"/>
            </a:endParaRPr>
          </a:p>
          <a:p>
            <a:pPr algn="ctr"/>
            <a:r>
              <a:rPr lang="es-ES" sz="4900" dirty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d</a:t>
            </a:r>
            <a:r>
              <a:rPr lang="es-ES" sz="490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esentonando</a:t>
            </a:r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 </a:t>
            </a:r>
          </a:p>
          <a:p>
            <a:pPr algn="ctr"/>
            <a:r>
              <a:rPr lang="es-ES" sz="4000" b="0" dirty="0" smtClean="0">
                <a:solidFill>
                  <a:schemeClr val="bg1"/>
                </a:solidFill>
                <a:latin typeface="+mn-lt"/>
                <a:ea typeface="Times New Roman" charset="0"/>
                <a:cs typeface="Times New Roman" charset="0"/>
              </a:rPr>
              <a:t>con todo el mundo"</a:t>
            </a:r>
            <a:endParaRPr lang="es-ES" sz="4000" b="0" dirty="0">
              <a:solidFill>
                <a:schemeClr val="bg1"/>
              </a:solidFill>
              <a:latin typeface="+mn-lt"/>
              <a:ea typeface="Times New Roman" charset="0"/>
              <a:cs typeface="Times New Roman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3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-99392"/>
            <a:ext cx="12192000" cy="6984667"/>
          </a:xfrm>
          <a:prstGeom prst="rect">
            <a:avLst/>
          </a:prstGeom>
          <a:solidFill>
            <a:srgbClr val="0147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479376" y="877453"/>
            <a:ext cx="11233248" cy="936104"/>
          </a:xfrm>
        </p:spPr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es-ES_tradnl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¿Sobre </a:t>
            </a:r>
            <a:r>
              <a:rPr lang="es-ES_tradnl" sz="3900" b="1" dirty="0" err="1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qu</a:t>
            </a:r>
            <a:r>
              <a:rPr lang="es-ES" sz="3900" b="1" dirty="0" smtClean="0">
                <a:solidFill>
                  <a:schemeClr val="bg1"/>
                </a:solidFill>
                <a:ea typeface="Times New Roman" charset="0"/>
                <a:cs typeface="Times New Roman" charset="0"/>
              </a:rPr>
              <a:t>é aprenderás en esta sesión?</a:t>
            </a:r>
            <a:endParaRPr lang="es-ES" sz="2000" b="1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31504" y="1813557"/>
            <a:ext cx="8280920" cy="3384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Los mitos </a:t>
            </a:r>
            <a:r>
              <a:rPr lang="es-ES_tradnl" sz="2500" b="0" dirty="0">
                <a:solidFill>
                  <a:schemeClr val="bg1"/>
                </a:solidFill>
              </a:rPr>
              <a:t>sobre la investigación </a:t>
            </a:r>
            <a:r>
              <a:rPr lang="es-ES_tradnl" sz="2500" b="0" dirty="0" smtClean="0">
                <a:solidFill>
                  <a:schemeClr val="bg1"/>
                </a:solidFill>
              </a:rPr>
              <a:t>científica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Ideas </a:t>
            </a:r>
            <a:r>
              <a:rPr lang="es-ES_tradnl" sz="2500" b="0" dirty="0">
                <a:solidFill>
                  <a:schemeClr val="bg1"/>
                </a:solidFill>
              </a:rPr>
              <a:t>de </a:t>
            </a:r>
            <a:r>
              <a:rPr lang="es-ES_tradnl" sz="2500" b="0" dirty="0" smtClean="0">
                <a:solidFill>
                  <a:schemeClr val="bg1"/>
                </a:solidFill>
              </a:rPr>
              <a:t>investigación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Vaguedad </a:t>
            </a:r>
            <a:r>
              <a:rPr lang="es-ES_tradnl" sz="2500" b="0" dirty="0">
                <a:solidFill>
                  <a:schemeClr val="bg1"/>
                </a:solidFill>
              </a:rPr>
              <a:t>de las ideas </a:t>
            </a:r>
            <a:r>
              <a:rPr lang="es-ES_tradnl" sz="2500" b="0" dirty="0" smtClean="0">
                <a:solidFill>
                  <a:schemeClr val="bg1"/>
                </a:solidFill>
              </a:rPr>
              <a:t>iniciales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A </a:t>
            </a:r>
            <a:r>
              <a:rPr lang="es-ES_tradnl" sz="2500" b="0" dirty="0">
                <a:solidFill>
                  <a:schemeClr val="bg1"/>
                </a:solidFill>
              </a:rPr>
              <a:t>qué nos ayuda conocer los antecedentes </a:t>
            </a:r>
            <a:endParaRPr lang="es-ES_tradnl" sz="2500" b="0" dirty="0" smtClean="0">
              <a:solidFill>
                <a:schemeClr val="bg1"/>
              </a:solidFill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La definición </a:t>
            </a:r>
            <a:r>
              <a:rPr lang="es-ES_tradnl" sz="2500" b="0" dirty="0">
                <a:solidFill>
                  <a:schemeClr val="bg1"/>
                </a:solidFill>
              </a:rPr>
              <a:t>de perspectiva y </a:t>
            </a:r>
            <a:r>
              <a:rPr lang="es-ES_tradnl" sz="2500" b="0" dirty="0" smtClean="0">
                <a:solidFill>
                  <a:schemeClr val="bg1"/>
                </a:solidFill>
              </a:rPr>
              <a:t>enfoque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La </a:t>
            </a:r>
            <a:r>
              <a:rPr lang="es-ES_tradnl" sz="2500" b="0" dirty="0">
                <a:solidFill>
                  <a:schemeClr val="bg1"/>
                </a:solidFill>
              </a:rPr>
              <a:t>investigación previa de los </a:t>
            </a:r>
            <a:r>
              <a:rPr lang="es-ES_tradnl" sz="2500" b="0" dirty="0" smtClean="0">
                <a:solidFill>
                  <a:schemeClr val="bg1"/>
                </a:solidFill>
              </a:rPr>
              <a:t>temas</a:t>
            </a: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r>
              <a:rPr lang="es-ES_tradnl" sz="2500" b="0" dirty="0" smtClean="0">
                <a:solidFill>
                  <a:schemeClr val="bg1"/>
                </a:solidFill>
              </a:rPr>
              <a:t>Criterios </a:t>
            </a:r>
            <a:r>
              <a:rPr lang="es-ES_tradnl" sz="2500" b="0" dirty="0">
                <a:solidFill>
                  <a:schemeClr val="bg1"/>
                </a:solidFill>
              </a:rPr>
              <a:t>para generar buenas ideas</a:t>
            </a:r>
            <a:endParaRPr lang="es-ES" sz="2500" b="0" dirty="0" smtClean="0">
              <a:solidFill>
                <a:schemeClr val="bg1"/>
              </a:solidFill>
              <a:ea typeface="Times New Roman" charset="0"/>
              <a:cs typeface="Times New Roman" charset="0"/>
            </a:endParaRPr>
          </a:p>
          <a:p>
            <a:pPr marL="579438" indent="-488950" fontAlgn="auto">
              <a:spcAft>
                <a:spcPts val="0"/>
              </a:spcAft>
              <a:buFont typeface="STHeitiSC-Light" charset="-122"/>
              <a:buChar char="★"/>
            </a:pPr>
            <a:endParaRPr lang="es-ES" sz="2000" b="0" dirty="0">
              <a:solidFill>
                <a:schemeClr val="bg1"/>
              </a:solidFill>
              <a:ea typeface="Times New Roman" charset="0"/>
              <a:cs typeface="Times New Roman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79376" y="404664"/>
            <a:ext cx="11233248" cy="6048672"/>
          </a:xfrm>
          <a:prstGeom prst="rect">
            <a:avLst/>
          </a:prstGeom>
          <a:noFill/>
          <a:ln w="28575">
            <a:solidFill>
              <a:srgbClr val="F92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2008" y="3717032"/>
            <a:ext cx="2741936" cy="27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5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767408" y="1268760"/>
            <a:ext cx="108012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rgbClr val="02467C"/>
                </a:solidFill>
                <a:latin typeface="+mn-lt"/>
              </a:rPr>
              <a:t>MITOS SOBRE LA INVESTIGACIÓN CIENTÍFICA</a:t>
            </a:r>
          </a:p>
          <a:p>
            <a:endParaRPr lang="es-ES" sz="36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5050"/>
              </a:buClr>
              <a:buFont typeface="MS-Gothic" charset="-128"/>
              <a:buChar char="♘"/>
            </a:pPr>
            <a:r>
              <a:rPr lang="es-ES" sz="3600" u="sng" dirty="0">
                <a:solidFill>
                  <a:srgbClr val="F92F3F"/>
                </a:solidFill>
                <a:latin typeface="+mn-lt"/>
              </a:rPr>
              <a:t>Primer mito:</a:t>
            </a:r>
            <a:r>
              <a:rPr lang="es-ES" sz="3600" dirty="0">
                <a:solidFill>
                  <a:srgbClr val="F92F3F"/>
                </a:solidFill>
                <a:latin typeface="+mn-lt"/>
              </a:rPr>
              <a:t> </a:t>
            </a:r>
            <a:r>
              <a:rPr lang="es-E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investigación es sumamente complicada y difícil</a:t>
            </a:r>
            <a:r>
              <a:rPr lang="es-ES" sz="36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endParaRPr lang="es-ES" sz="1500" b="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5050"/>
              </a:buClr>
              <a:buFont typeface="MS-Gothic" charset="-128"/>
              <a:buChar char="♘"/>
            </a:pPr>
            <a:endParaRPr lang="es-ES" sz="15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5050"/>
              </a:buClr>
              <a:buFont typeface="MS-Gothic" charset="-128"/>
              <a:buChar char="♘"/>
            </a:pPr>
            <a:endParaRPr lang="es-ES" sz="15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5050"/>
              </a:buClr>
              <a:buFont typeface="MS-Gothic" charset="-128"/>
              <a:buChar char="♘"/>
            </a:pPr>
            <a:r>
              <a:rPr lang="es-ES" sz="3600" u="sng" dirty="0">
                <a:solidFill>
                  <a:srgbClr val="F92F3F"/>
                </a:solidFill>
                <a:latin typeface="+mn-lt"/>
              </a:rPr>
              <a:t>Segundo mito:</a:t>
            </a:r>
            <a:r>
              <a:rPr lang="es-ES" sz="3600" dirty="0">
                <a:solidFill>
                  <a:srgbClr val="F92F3F"/>
                </a:solidFill>
                <a:latin typeface="+mn-lt"/>
              </a:rPr>
              <a:t> </a:t>
            </a:r>
            <a:r>
              <a:rPr lang="es-E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investigación no está vinculada al mundo cotidiano, a la realidad.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45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547079" y="1105287"/>
            <a:ext cx="11449272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solidFill>
                  <a:srgbClr val="02467C"/>
                </a:solidFill>
                <a:latin typeface="+mn-lt"/>
              </a:rPr>
              <a:t>IDEAS </a:t>
            </a:r>
            <a:r>
              <a:rPr lang="es-ES" sz="3600" dirty="0">
                <a:solidFill>
                  <a:srgbClr val="02467C"/>
                </a:solidFill>
                <a:latin typeface="+mn-lt"/>
              </a:rPr>
              <a:t>DE INVESTIGACIÓN</a:t>
            </a:r>
          </a:p>
          <a:p>
            <a:pPr algn="ctr"/>
            <a:endParaRPr lang="es-E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charset="0"/>
            </a:endParaRPr>
          </a:p>
          <a:p>
            <a:pPr marL="571500" indent="-571500">
              <a:buClr>
                <a:srgbClr val="FF0000"/>
              </a:buClr>
              <a:buFont typeface="ZapfDingbatsITC" charset="0"/>
              <a:buChar char="✭"/>
            </a:pPr>
            <a:r>
              <a:rPr lang="es-ES" sz="36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Representan el primer acercamiento a la realidad que se investigará o a los fenómenos, eventos y ambientes por estudiar.</a:t>
            </a:r>
            <a:endParaRPr lang="es-ES" sz="2000" b="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0000"/>
              </a:buClr>
              <a:buFont typeface="ZapfDingbatsITC" charset="0"/>
              <a:buChar char="✭"/>
            </a:pPr>
            <a:endParaRPr lang="es-ES" sz="2000" b="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0000"/>
              </a:buClr>
              <a:buFont typeface="ZapfDingbatsITC" charset="0"/>
              <a:buChar char="✭"/>
            </a:pPr>
            <a:r>
              <a:rPr lang="es-ES" sz="36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Las fuentes que originan las ideas son muy variadas y no se relacionan con la calidad de estas.</a:t>
            </a:r>
          </a:p>
          <a:p>
            <a:pPr marL="571500" indent="-571500">
              <a:buClr>
                <a:srgbClr val="FF5050"/>
              </a:buClr>
              <a:buFont typeface="Wingdings" charset="2"/>
              <a:buChar char="§"/>
            </a:pPr>
            <a:endParaRPr lang="es-ES" sz="36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16632"/>
            <a:ext cx="1656184" cy="459591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958427" y="6453336"/>
            <a:ext cx="318624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401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3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479376" y="476673"/>
            <a:ext cx="1152128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es-ES" sz="2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charset="0"/>
            </a:endParaRPr>
          </a:p>
          <a:p>
            <a:pPr algn="ctr"/>
            <a:r>
              <a:rPr lang="es-ES" sz="3600" dirty="0" smtClean="0">
                <a:solidFill>
                  <a:srgbClr val="02467C"/>
                </a:solidFill>
                <a:latin typeface="+mn-lt"/>
              </a:rPr>
              <a:t>VAGUEDAD </a:t>
            </a:r>
            <a:r>
              <a:rPr lang="es-ES" sz="3600" dirty="0">
                <a:solidFill>
                  <a:srgbClr val="02467C"/>
                </a:solidFill>
                <a:latin typeface="+mn-lt"/>
              </a:rPr>
              <a:t>DE LAS IDEAS INICIALES</a:t>
            </a:r>
          </a:p>
          <a:p>
            <a:pPr algn="ctr"/>
            <a:endParaRPr lang="es-ES" sz="2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Rounded MT Bold" charset="0"/>
            </a:endParaRPr>
          </a:p>
          <a:p>
            <a:pPr marL="571500" indent="-571500">
              <a:buClr>
                <a:srgbClr val="FF0000"/>
              </a:buClr>
              <a:buFont typeface="ZapfDingbatsITC" charset="0"/>
              <a:buChar char="✻"/>
            </a:pPr>
            <a:r>
              <a:rPr lang="es-E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La mayoría de las ideas iniciales son vagas y requieren analizarse con cuidado para que se transformen en planteamientos más precisos y estructurados</a:t>
            </a:r>
            <a:r>
              <a:rPr lang="es-ES" sz="36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</a:p>
          <a:p>
            <a:pPr marL="571500" indent="-571500">
              <a:buClr>
                <a:srgbClr val="FF0000"/>
              </a:buClr>
              <a:buFont typeface="ZapfDingbatsITC" charset="0"/>
              <a:buChar char="✻"/>
            </a:pPr>
            <a:endParaRPr lang="es-ES" sz="20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0000"/>
              </a:buClr>
              <a:buFont typeface="ZapfDingbatsITC" charset="0"/>
              <a:buChar char="✻"/>
            </a:pPr>
            <a:r>
              <a:rPr lang="es-ES" sz="36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Cuando una persona desarrolla una idea de investigación debe familiarizarse con el campo de conocimiento donde se ubica la idea.</a:t>
            </a:r>
          </a:p>
          <a:p>
            <a:pPr marL="571500" indent="-571500">
              <a:buClr>
                <a:srgbClr val="FF0000"/>
              </a:buClr>
              <a:buFont typeface="Wingdings" pitchFamily="2" charset="2"/>
              <a:buChar char="Ø"/>
            </a:pPr>
            <a:endParaRPr lang="es-ES" sz="36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marL="571500" indent="-571500">
              <a:buClr>
                <a:srgbClr val="FF5050"/>
              </a:buClr>
              <a:buFont typeface="Wingdings" charset="2"/>
              <a:buChar char="§"/>
            </a:pPr>
            <a:endParaRPr lang="es-ES" sz="36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4472" y="188640"/>
            <a:ext cx="1656184" cy="459591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9176078" y="6402814"/>
            <a:ext cx="28965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513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3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1668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3352" y="489764"/>
            <a:ext cx="5112568" cy="1325563"/>
          </a:xfrm>
        </p:spPr>
        <p:txBody>
          <a:bodyPr>
            <a:normAutofit/>
          </a:bodyPr>
          <a:lstStyle/>
          <a:p>
            <a:r>
              <a:rPr lang="es-CR" sz="3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</a:t>
            </a:r>
            <a:r>
              <a:rPr lang="es-CR" sz="3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onocer los antecedentes ayuda a:</a:t>
            </a:r>
            <a:endParaRPr lang="es-CR" sz="35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3352" y="1891356"/>
            <a:ext cx="6552728" cy="3075288"/>
          </a:xfrm>
        </p:spPr>
        <p:txBody>
          <a:bodyPr/>
          <a:lstStyle/>
          <a:p>
            <a:r>
              <a:rPr lang="es-CR" dirty="0" smtClean="0"/>
              <a:t>No investigar sobre algún tema que ya se haya estudiado a fondo.</a:t>
            </a:r>
          </a:p>
          <a:p>
            <a:r>
              <a:rPr lang="es-CR" dirty="0" smtClean="0"/>
              <a:t>Estructurar más formalmente la idea de investigación.</a:t>
            </a:r>
          </a:p>
          <a:p>
            <a:r>
              <a:rPr lang="es-CR" dirty="0" smtClean="0"/>
              <a:t>Seleccionar la </a:t>
            </a:r>
            <a:r>
              <a:rPr lang="es-CR" u="sng" dirty="0" smtClean="0">
                <a:solidFill>
                  <a:srgbClr val="21BE53"/>
                </a:solidFill>
              </a:rPr>
              <a:t>perspectiva principal </a:t>
            </a:r>
            <a:r>
              <a:rPr lang="es-CR" dirty="0" smtClean="0"/>
              <a:t>desde la cual se abordará la idea de investigación.</a:t>
            </a:r>
            <a:endParaRPr lang="es-CR" b="1" i="1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2 Marcador de contenido"/>
          <p:cNvSpPr txBox="1">
            <a:spLocks/>
          </p:cNvSpPr>
          <p:nvPr/>
        </p:nvSpPr>
        <p:spPr>
          <a:xfrm>
            <a:off x="191344" y="5595283"/>
            <a:ext cx="7826624" cy="1338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00000"/>
              </a:lnSpc>
              <a:spcAft>
                <a:spcPts val="0"/>
              </a:spcAft>
              <a:buFont typeface="Arial"/>
              <a:buNone/>
            </a:pPr>
            <a:r>
              <a:rPr lang="es-CR" b="1" i="1" dirty="0" smtClean="0">
                <a:solidFill>
                  <a:srgbClr val="21BE53"/>
                </a:solidFill>
              </a:rPr>
              <a:t>perspectiva principal  </a:t>
            </a:r>
            <a:r>
              <a:rPr lang="es-CR" sz="3600" b="1" i="1" dirty="0" smtClean="0">
                <a:solidFill>
                  <a:srgbClr val="FF3960"/>
                </a:solidFill>
              </a:rPr>
              <a:t>≠</a:t>
            </a:r>
            <a:r>
              <a:rPr lang="es-CR" b="1" i="1" dirty="0" smtClean="0">
                <a:solidFill>
                  <a:srgbClr val="FF0000"/>
                </a:solidFill>
              </a:rPr>
              <a:t>  </a:t>
            </a:r>
            <a:r>
              <a:rPr lang="es-CR" b="1" i="1" dirty="0" smtClean="0">
                <a:solidFill>
                  <a:srgbClr val="7030A0"/>
                </a:solidFill>
              </a:rPr>
              <a:t>perspectiva única</a:t>
            </a:r>
            <a:endParaRPr lang="es-CR" b="1" i="1" dirty="0">
              <a:solidFill>
                <a:srgbClr val="7030A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176078" y="6402814"/>
            <a:ext cx="289658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Curso: Metodología de la Investigación</a:t>
            </a:r>
          </a:p>
          <a:p>
            <a:pPr algn="r"/>
            <a:r>
              <a:rPr lang="es-ES" sz="800" b="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Profesor: Dr. Alan Henderson García</a:t>
            </a:r>
            <a:endParaRPr lang="es-ES" sz="800" b="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6520" y="116632"/>
            <a:ext cx="1368152" cy="31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001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6562</TotalTime>
  <Words>616</Words>
  <Application>Microsoft Macintosh PowerPoint</Application>
  <PresentationFormat>Panorámica</PresentationFormat>
  <Paragraphs>101</Paragraphs>
  <Slides>14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4" baseType="lpstr">
      <vt:lpstr>Arial Rounded MT Bold</vt:lpstr>
      <vt:lpstr>Calibri</vt:lpstr>
      <vt:lpstr>ＭＳ Ｐゴシック</vt:lpstr>
      <vt:lpstr>MS-Gothic</vt:lpstr>
      <vt:lpstr>STHeitiSC-Light</vt:lpstr>
      <vt:lpstr>Times New Roman</vt:lpstr>
      <vt:lpstr>Wingdings</vt:lpstr>
      <vt:lpstr>ZapfDingbatsITC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Conocer los antecedentes ayuda a:</vt:lpstr>
      <vt:lpstr>Presentación de PowerPoint</vt:lpstr>
      <vt:lpstr>INVESTIGACIÓN PREVIA DE LOS TEMAS</vt:lpstr>
      <vt:lpstr>CRITERIOS PARA GENERAR IDEAS LAS BUENAS IDEAS…▼</vt:lpstr>
      <vt:lpstr>Presentación de PowerPoint</vt:lpstr>
      <vt:lpstr>Presentación de PowerPoint</vt:lpstr>
    </vt:vector>
  </TitlesOfParts>
  <Company>..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Enfoque de procesos</dc:title>
  <dc:subject>Curso Rediseño de Procesos</dc:subject>
  <dc:creator>Alan Henderson</dc:creator>
  <cp:lastModifiedBy>Del Rosario Nunez Alvarez Catalina</cp:lastModifiedBy>
  <cp:revision>281</cp:revision>
  <dcterms:created xsi:type="dcterms:W3CDTF">2001-10-27T11:21:57Z</dcterms:created>
  <dcterms:modified xsi:type="dcterms:W3CDTF">2018-02-25T05:47:56Z</dcterms:modified>
</cp:coreProperties>
</file>