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5" r:id="rId1"/>
  </p:sldMasterIdLst>
  <p:notesMasterIdLst>
    <p:notesMasterId r:id="rId15"/>
  </p:notesMasterIdLst>
  <p:handoutMasterIdLst>
    <p:handoutMasterId r:id="rId16"/>
  </p:handoutMasterIdLst>
  <p:sldIdLst>
    <p:sldId id="505" r:id="rId2"/>
    <p:sldId id="506" r:id="rId3"/>
    <p:sldId id="507" r:id="rId4"/>
    <p:sldId id="508" r:id="rId5"/>
    <p:sldId id="509" r:id="rId6"/>
    <p:sldId id="499" r:id="rId7"/>
    <p:sldId id="511" r:id="rId8"/>
    <p:sldId id="500" r:id="rId9"/>
    <p:sldId id="501" r:id="rId10"/>
    <p:sldId id="502" r:id="rId11"/>
    <p:sldId id="504" r:id="rId12"/>
    <p:sldId id="512" r:id="rId13"/>
    <p:sldId id="513" r:id="rId14"/>
  </p:sldIdLst>
  <p:sldSz cx="12192000" cy="6858000"/>
  <p:notesSz cx="6648450" cy="97821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2">
          <p15:clr>
            <a:srgbClr val="A4A3A4"/>
          </p15:clr>
        </p15:guide>
        <p15:guide id="2" pos="209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EFCFF"/>
    <a:srgbClr val="FF3300"/>
    <a:srgbClr val="F92F3F"/>
    <a:srgbClr val="E656AC"/>
    <a:srgbClr val="E56F8D"/>
    <a:srgbClr val="18B2D6"/>
    <a:srgbClr val="1EC5E8"/>
    <a:srgbClr val="F77694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35" autoAdjust="0"/>
    <p:restoredTop sz="94780" autoAdjust="0"/>
  </p:normalViewPr>
  <p:slideViewPr>
    <p:cSldViewPr>
      <p:cViewPr varScale="1">
        <p:scale>
          <a:sx n="70" d="100"/>
          <a:sy n="70" d="100"/>
        </p:scale>
        <p:origin x="52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342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70" d="100"/>
        <a:sy n="70" d="100"/>
      </p:scale>
      <p:origin x="0" y="0"/>
    </p:cViewPr>
  </p:notesTextViewPr>
  <p:sorterViewPr>
    <p:cViewPr>
      <p:scale>
        <a:sx n="100" d="100"/>
        <a:sy n="100" d="100"/>
      </p:scale>
      <p:origin x="0" y="2484"/>
    </p:cViewPr>
  </p:sorterViewPr>
  <p:notesViewPr>
    <p:cSldViewPr>
      <p:cViewPr varScale="1">
        <p:scale>
          <a:sx n="28" d="100"/>
          <a:sy n="28" d="100"/>
        </p:scale>
        <p:origin x="-1266" y="-78"/>
      </p:cViewPr>
      <p:guideLst>
        <p:guide orient="horz" pos="3082"/>
        <p:guide pos="20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8A1726-B6EF-4F4B-8467-B8583E2A523D}" type="doc">
      <dgm:prSet loTypeId="urn:microsoft.com/office/officeart/2005/8/layout/defaul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6E819098-1267-8041-B84C-D79D516DC0DD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CR" sz="2200" i="0" dirty="0" smtClean="0">
              <a:solidFill>
                <a:schemeClr val="bg1"/>
              </a:solidFill>
              <a:effectLst/>
            </a:rPr>
            <a:t>En los estudios cualitativos el tamaño de muestra no es importante desde una perspectiva probabilística, pues el interés del investigador no es generalizar los resultados de su estudio a una población más amplia. </a:t>
          </a:r>
          <a:endParaRPr lang="es-ES_tradnl" sz="2200" i="0" dirty="0">
            <a:solidFill>
              <a:schemeClr val="bg1"/>
            </a:solidFill>
          </a:endParaRPr>
        </a:p>
      </dgm:t>
    </dgm:pt>
    <dgm:pt modelId="{1DDBA1E2-B8AC-E04A-ABEA-C9638F320FB4}" type="parTrans" cxnId="{0FCFD013-1CE2-8B4C-A328-4F050969D1CE}">
      <dgm:prSet/>
      <dgm:spPr/>
      <dgm:t>
        <a:bodyPr/>
        <a:lstStyle/>
        <a:p>
          <a:endParaRPr lang="es-ES_tradnl" sz="2200" i="0">
            <a:solidFill>
              <a:schemeClr val="bg1"/>
            </a:solidFill>
          </a:endParaRPr>
        </a:p>
      </dgm:t>
    </dgm:pt>
    <dgm:pt modelId="{5DC46A00-CEAF-AA4F-8163-1D83DF714C25}" type="sibTrans" cxnId="{0FCFD013-1CE2-8B4C-A328-4F050969D1CE}">
      <dgm:prSet/>
      <dgm:spPr/>
      <dgm:t>
        <a:bodyPr/>
        <a:lstStyle/>
        <a:p>
          <a:endParaRPr lang="es-ES_tradnl" sz="2200" i="0">
            <a:solidFill>
              <a:schemeClr val="bg1"/>
            </a:solidFill>
          </a:endParaRPr>
        </a:p>
      </dgm:t>
    </dgm:pt>
    <dgm:pt modelId="{1DCDB5F1-89CE-C549-B90A-A2A570A817D8}">
      <dgm:prSet phldrT="[Texto]" custT="1"/>
      <dgm:spPr>
        <a:solidFill>
          <a:srgbClr val="18B2D6"/>
        </a:solidFill>
      </dgm:spPr>
      <dgm:t>
        <a:bodyPr/>
        <a:lstStyle/>
        <a:p>
          <a:r>
            <a:rPr lang="es-CR" sz="2200" i="0" dirty="0" smtClean="0">
              <a:solidFill>
                <a:schemeClr val="bg1"/>
              </a:solidFill>
              <a:effectLst/>
            </a:rPr>
            <a:t>Lo que se busca en la indagación cualitativa es profundidad</a:t>
          </a:r>
          <a:endParaRPr lang="es-ES_tradnl" sz="2200" i="0" dirty="0">
            <a:solidFill>
              <a:schemeClr val="bg1"/>
            </a:solidFill>
          </a:endParaRPr>
        </a:p>
      </dgm:t>
    </dgm:pt>
    <dgm:pt modelId="{7EEEE2E9-2CF7-164F-9137-8EDE4EE943B2}" type="parTrans" cxnId="{9701B6AC-502F-9E4B-9B44-778C048B7C80}">
      <dgm:prSet/>
      <dgm:spPr/>
      <dgm:t>
        <a:bodyPr/>
        <a:lstStyle/>
        <a:p>
          <a:endParaRPr lang="es-ES_tradnl" sz="2200" i="0">
            <a:solidFill>
              <a:schemeClr val="bg1"/>
            </a:solidFill>
          </a:endParaRPr>
        </a:p>
      </dgm:t>
    </dgm:pt>
    <dgm:pt modelId="{5F38DD00-2E09-3040-A5D2-6342004FE650}" type="sibTrans" cxnId="{9701B6AC-502F-9E4B-9B44-778C048B7C80}">
      <dgm:prSet/>
      <dgm:spPr/>
      <dgm:t>
        <a:bodyPr/>
        <a:lstStyle/>
        <a:p>
          <a:endParaRPr lang="es-ES_tradnl" sz="2200" i="0">
            <a:solidFill>
              <a:schemeClr val="bg1"/>
            </a:solidFill>
          </a:endParaRPr>
        </a:p>
      </dgm:t>
    </dgm:pt>
    <dgm:pt modelId="{571BF289-C1CD-EB40-AD74-C6FEEBFE28CD}">
      <dgm:prSet phldrT="[Texto]" custT="1"/>
      <dgm:spPr>
        <a:solidFill>
          <a:srgbClr val="E656AC"/>
        </a:solidFill>
      </dgm:spPr>
      <dgm:t>
        <a:bodyPr/>
        <a:lstStyle/>
        <a:p>
          <a:r>
            <a:rPr lang="es-CR" sz="2200" i="0" dirty="0" smtClean="0">
              <a:solidFill>
                <a:schemeClr val="bg1"/>
              </a:solidFill>
              <a:effectLst/>
            </a:rPr>
            <a:t>Nos conciernen casos (participantes, personas, organizaciones, eventos, animales, hechos, etc.) que nos ayuden a entender el fenómeno de estudio y a responder a las preguntas de investigación.</a:t>
          </a:r>
        </a:p>
      </dgm:t>
    </dgm:pt>
    <dgm:pt modelId="{4ADFE042-9154-3A46-9EB4-1802972D396C}" type="parTrans" cxnId="{18EDFB74-48F6-5949-A443-772303ECCF4E}">
      <dgm:prSet/>
      <dgm:spPr/>
      <dgm:t>
        <a:bodyPr/>
        <a:lstStyle/>
        <a:p>
          <a:endParaRPr lang="es-ES_tradnl" sz="2200" i="0">
            <a:solidFill>
              <a:schemeClr val="bg1"/>
            </a:solidFill>
          </a:endParaRPr>
        </a:p>
      </dgm:t>
    </dgm:pt>
    <dgm:pt modelId="{5992C14C-3FB9-F04C-AA9A-BA09C378C6D4}" type="sibTrans" cxnId="{18EDFB74-48F6-5949-A443-772303ECCF4E}">
      <dgm:prSet/>
      <dgm:spPr/>
      <dgm:t>
        <a:bodyPr/>
        <a:lstStyle/>
        <a:p>
          <a:endParaRPr lang="es-ES_tradnl" sz="2200" i="0">
            <a:solidFill>
              <a:schemeClr val="bg1"/>
            </a:solidFill>
          </a:endParaRPr>
        </a:p>
      </dgm:t>
    </dgm:pt>
    <dgm:pt modelId="{6EE5EF74-0DC8-514D-9C3D-84D0B37100DD}" type="pres">
      <dgm:prSet presAssocID="{B78A1726-B6EF-4F4B-8467-B8583E2A523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E7E2EAAA-DFC6-0E40-AE77-68793317D0E2}" type="pres">
      <dgm:prSet presAssocID="{6E819098-1267-8041-B84C-D79D516DC0DD}" presName="node" presStyleLbl="node1" presStyleIdx="0" presStyleCnt="3" custLinFactNeighborX="1053" custLinFactNeighborY="-11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8211D49-5745-4A47-9155-164BA7DF9E93}" type="pres">
      <dgm:prSet presAssocID="{5DC46A00-CEAF-AA4F-8163-1D83DF714C25}" presName="sibTrans" presStyleCnt="0"/>
      <dgm:spPr/>
    </dgm:pt>
    <dgm:pt modelId="{7FDA7BBA-F51A-8547-A7EE-4E54725D1D6D}" type="pres">
      <dgm:prSet presAssocID="{1DCDB5F1-89CE-C549-B90A-A2A570A817D8}" presName="node" presStyleLbl="node1" presStyleIdx="1" presStyleCnt="3" custLinFactNeighborX="554" custLinFactNeighborY="-11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8FBB03E-E75B-D545-B266-E1292A2A46C5}" type="pres">
      <dgm:prSet presAssocID="{5F38DD00-2E09-3040-A5D2-6342004FE650}" presName="sibTrans" presStyleCnt="0"/>
      <dgm:spPr/>
    </dgm:pt>
    <dgm:pt modelId="{A1C2148E-9828-FD4E-859E-EE8EA6E25A8C}" type="pres">
      <dgm:prSet presAssocID="{571BF289-C1CD-EB40-AD74-C6FEEBFE28C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89DA0F7C-D4CD-864F-8513-E7D730B8CCC0}" type="presOf" srcId="{1DCDB5F1-89CE-C549-B90A-A2A570A817D8}" destId="{7FDA7BBA-F51A-8547-A7EE-4E54725D1D6D}" srcOrd="0" destOrd="0" presId="urn:microsoft.com/office/officeart/2005/8/layout/default"/>
    <dgm:cxn modelId="{9701B6AC-502F-9E4B-9B44-778C048B7C80}" srcId="{B78A1726-B6EF-4F4B-8467-B8583E2A523D}" destId="{1DCDB5F1-89CE-C549-B90A-A2A570A817D8}" srcOrd="1" destOrd="0" parTransId="{7EEEE2E9-2CF7-164F-9137-8EDE4EE943B2}" sibTransId="{5F38DD00-2E09-3040-A5D2-6342004FE650}"/>
    <dgm:cxn modelId="{83BC0DD6-EFC6-8E47-98C2-31E59C7FF3BB}" type="presOf" srcId="{571BF289-C1CD-EB40-AD74-C6FEEBFE28CD}" destId="{A1C2148E-9828-FD4E-859E-EE8EA6E25A8C}" srcOrd="0" destOrd="0" presId="urn:microsoft.com/office/officeart/2005/8/layout/default"/>
    <dgm:cxn modelId="{18EDFB74-48F6-5949-A443-772303ECCF4E}" srcId="{B78A1726-B6EF-4F4B-8467-B8583E2A523D}" destId="{571BF289-C1CD-EB40-AD74-C6FEEBFE28CD}" srcOrd="2" destOrd="0" parTransId="{4ADFE042-9154-3A46-9EB4-1802972D396C}" sibTransId="{5992C14C-3FB9-F04C-AA9A-BA09C378C6D4}"/>
    <dgm:cxn modelId="{0FCFD013-1CE2-8B4C-A328-4F050969D1CE}" srcId="{B78A1726-B6EF-4F4B-8467-B8583E2A523D}" destId="{6E819098-1267-8041-B84C-D79D516DC0DD}" srcOrd="0" destOrd="0" parTransId="{1DDBA1E2-B8AC-E04A-ABEA-C9638F320FB4}" sibTransId="{5DC46A00-CEAF-AA4F-8163-1D83DF714C25}"/>
    <dgm:cxn modelId="{E0F68FC4-4C99-104F-9423-964DDABCB00D}" type="presOf" srcId="{6E819098-1267-8041-B84C-D79D516DC0DD}" destId="{E7E2EAAA-DFC6-0E40-AE77-68793317D0E2}" srcOrd="0" destOrd="0" presId="urn:microsoft.com/office/officeart/2005/8/layout/default"/>
    <dgm:cxn modelId="{7A291109-BB53-EE41-B927-3C679D10E74A}" type="presOf" srcId="{B78A1726-B6EF-4F4B-8467-B8583E2A523D}" destId="{6EE5EF74-0DC8-514D-9C3D-84D0B37100DD}" srcOrd="0" destOrd="0" presId="urn:microsoft.com/office/officeart/2005/8/layout/default"/>
    <dgm:cxn modelId="{D73ABCC2-1A43-CB43-8147-72FA1F6173E5}" type="presParOf" srcId="{6EE5EF74-0DC8-514D-9C3D-84D0B37100DD}" destId="{E7E2EAAA-DFC6-0E40-AE77-68793317D0E2}" srcOrd="0" destOrd="0" presId="urn:microsoft.com/office/officeart/2005/8/layout/default"/>
    <dgm:cxn modelId="{C5771D7E-6C2E-094C-92D6-532BBFD4D347}" type="presParOf" srcId="{6EE5EF74-0DC8-514D-9C3D-84D0B37100DD}" destId="{98211D49-5745-4A47-9155-164BA7DF9E93}" srcOrd="1" destOrd="0" presId="urn:microsoft.com/office/officeart/2005/8/layout/default"/>
    <dgm:cxn modelId="{1C1025A7-FCE8-384D-86DC-EB5C0F1FACB3}" type="presParOf" srcId="{6EE5EF74-0DC8-514D-9C3D-84D0B37100DD}" destId="{7FDA7BBA-F51A-8547-A7EE-4E54725D1D6D}" srcOrd="2" destOrd="0" presId="urn:microsoft.com/office/officeart/2005/8/layout/default"/>
    <dgm:cxn modelId="{12D09019-575E-7C40-A6A5-A4E0D25C378F}" type="presParOf" srcId="{6EE5EF74-0DC8-514D-9C3D-84D0B37100DD}" destId="{78FBB03E-E75B-D545-B266-E1292A2A46C5}" srcOrd="3" destOrd="0" presId="urn:microsoft.com/office/officeart/2005/8/layout/default"/>
    <dgm:cxn modelId="{2C5FDDC9-B469-4044-B824-36FBCEAFBB55}" type="presParOf" srcId="{6EE5EF74-0DC8-514D-9C3D-84D0B37100DD}" destId="{A1C2148E-9828-FD4E-859E-EE8EA6E25A8C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E2EAAA-DFC6-0E40-AE77-68793317D0E2}">
      <dsp:nvSpPr>
        <dsp:cNvPr id="0" name=""/>
        <dsp:cNvSpPr/>
      </dsp:nvSpPr>
      <dsp:spPr>
        <a:xfrm>
          <a:off x="731946" y="0"/>
          <a:ext cx="4318194" cy="2590916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200" i="0" kern="1200" dirty="0" smtClean="0">
              <a:solidFill>
                <a:schemeClr val="bg1"/>
              </a:solidFill>
              <a:effectLst/>
            </a:rPr>
            <a:t>En los estudios cualitativos el tamaño de muestra no es importante desde una perspectiva probabilística, pues el interés del investigador no es generalizar los resultados de su estudio a una población más amplia. </a:t>
          </a:r>
          <a:endParaRPr lang="es-ES_tradnl" sz="2200" i="0" kern="1200" dirty="0">
            <a:solidFill>
              <a:schemeClr val="bg1"/>
            </a:solidFill>
          </a:endParaRPr>
        </a:p>
      </dsp:txBody>
      <dsp:txXfrm>
        <a:off x="731946" y="0"/>
        <a:ext cx="4318194" cy="2590916"/>
      </dsp:txXfrm>
    </dsp:sp>
    <dsp:sp modelId="{7FDA7BBA-F51A-8547-A7EE-4E54725D1D6D}">
      <dsp:nvSpPr>
        <dsp:cNvPr id="0" name=""/>
        <dsp:cNvSpPr/>
      </dsp:nvSpPr>
      <dsp:spPr>
        <a:xfrm>
          <a:off x="5460412" y="0"/>
          <a:ext cx="4318194" cy="2590916"/>
        </a:xfrm>
        <a:prstGeom prst="rect">
          <a:avLst/>
        </a:prstGeom>
        <a:solidFill>
          <a:srgbClr val="18B2D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200" i="0" kern="1200" dirty="0" smtClean="0">
              <a:solidFill>
                <a:schemeClr val="bg1"/>
              </a:solidFill>
              <a:effectLst/>
            </a:rPr>
            <a:t>Lo que se busca en la indagación cualitativa es profundidad</a:t>
          </a:r>
          <a:endParaRPr lang="es-ES_tradnl" sz="2200" i="0" kern="1200" dirty="0">
            <a:solidFill>
              <a:schemeClr val="bg1"/>
            </a:solidFill>
          </a:endParaRPr>
        </a:p>
      </dsp:txBody>
      <dsp:txXfrm>
        <a:off x="5460412" y="0"/>
        <a:ext cx="4318194" cy="2590916"/>
      </dsp:txXfrm>
    </dsp:sp>
    <dsp:sp modelId="{A1C2148E-9828-FD4E-859E-EE8EA6E25A8C}">
      <dsp:nvSpPr>
        <dsp:cNvPr id="0" name=""/>
        <dsp:cNvSpPr/>
      </dsp:nvSpPr>
      <dsp:spPr>
        <a:xfrm>
          <a:off x="3061482" y="3024221"/>
          <a:ext cx="4318194" cy="2590916"/>
        </a:xfrm>
        <a:prstGeom prst="rect">
          <a:avLst/>
        </a:prstGeom>
        <a:solidFill>
          <a:srgbClr val="E656A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200" i="0" kern="1200" dirty="0" smtClean="0">
              <a:solidFill>
                <a:schemeClr val="bg1"/>
              </a:solidFill>
              <a:effectLst/>
            </a:rPr>
            <a:t>Nos conciernen casos (participantes, personas, organizaciones, eventos, animales, hechos, etc.) que nos ayuden a entender el fenómeno de estudio y a responder a las preguntas de investigación.</a:t>
          </a:r>
        </a:p>
      </dsp:txBody>
      <dsp:txXfrm>
        <a:off x="3061482" y="3024221"/>
        <a:ext cx="4318194" cy="25909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7138" y="0"/>
            <a:ext cx="288131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94813"/>
            <a:ext cx="288131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7138" y="9294813"/>
            <a:ext cx="288131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7440D6C7-9BCB-264A-9D30-C93F19913A64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999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76555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806AA-DE9F-4410-B51E-F7BAB062E6D2}" type="datetimeFigureOut">
              <a:rPr lang="es-CR" smtClean="0"/>
              <a:t>1/3/2018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63500" y="733425"/>
            <a:ext cx="6521450" cy="3668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65163" y="4646613"/>
            <a:ext cx="5318125" cy="44021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291638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765550" y="9291638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1CF16-6457-4D4E-8E2C-D46C127F75D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86748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benzoix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benzoix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reepik.com/bearfotos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12153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0856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62212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_tradnl" sz="600" b="1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Cr</a:t>
            </a:r>
            <a:r>
              <a:rPr lang="es-ES" sz="600" b="1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édito imagen: </a:t>
            </a:r>
            <a:r>
              <a:rPr lang="es-ES_tradnl" sz="600" b="1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benzoix / Freepik</a:t>
            </a:r>
            <a:endParaRPr lang="es-ES_tradnl" sz="6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6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06185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s-ES_tradnl" sz="1200" b="1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benzoix / Freepik</a:t>
            </a:r>
            <a:r>
              <a:rPr lang="es-ES_tradnl" sz="1200" b="1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228600" indent="-228600">
              <a:buAutoNum type="arabicPeriod"/>
            </a:pPr>
            <a:r>
              <a:rPr lang="es-ES_tradnl" sz="1200" b="1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bearfotos / Freepik</a:t>
            </a:r>
            <a:endParaRPr lang="es-ES_tradnl" sz="1200" b="1" i="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/>
            </a:pP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7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004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12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79169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</p:grpSp>
      </p:grpSp>
      <p:sp>
        <p:nvSpPr>
          <p:cNvPr id="17719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600200"/>
            <a:ext cx="109728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CR"/>
              <a:t>Haga clic para cambiar el estilo de título	</a:t>
            </a:r>
          </a:p>
        </p:txBody>
      </p:sp>
      <p:sp>
        <p:nvSpPr>
          <p:cNvPr id="17719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s-CR"/>
              <a:t>Haga clic para modificar el estilo de subtítulo del patrón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65937-C767-0E4C-BC3F-68F9B37E8AB0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11942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1DB48A-693D-B842-9918-38EF24C368D0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37708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3E1115-F0E2-2046-862A-D0E1C96F3A6E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94726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537AC6-F21F-0F48-9AD1-2CEB55C0FBAD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9823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D0B025-ECF8-3242-B06C-34B1121B92F8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5028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46690E-F32C-0344-818A-E7E93B852E26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10349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A68A23-D805-544D-A151-EF9940A1A3BF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44589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A7A1B3-8598-0A41-B80F-B80C505B33BF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12353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B9CBE9-52B2-1243-8534-BE95EBFAC5C0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684839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52802B-F9E5-794C-BF1E-64580BF8A7B4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6381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R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28C2D4-3805-DB4C-8A8A-74CEC804BC72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21347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17613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grpSp>
          <p:nvGrpSpPr>
            <p:cNvPr id="5164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7616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  <p:sp>
            <p:nvSpPr>
              <p:cNvPr id="17616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</p:grpSp>
      </p:grpSp>
      <p:sp>
        <p:nvSpPr>
          <p:cNvPr id="17617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CR"/>
              <a:t>Haga clic para cambiar el estilo de título	</a:t>
            </a:r>
          </a:p>
        </p:txBody>
      </p:sp>
      <p:sp>
        <p:nvSpPr>
          <p:cNvPr id="17617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CR"/>
              <a:t>Haga clic para modificar el estilo de texto del patrón</a:t>
            </a:r>
          </a:p>
          <a:p>
            <a:pPr lvl="1"/>
            <a:r>
              <a:rPr lang="es-CR"/>
              <a:t>Segundo nivel</a:t>
            </a:r>
          </a:p>
          <a:p>
            <a:pPr lvl="2"/>
            <a:r>
              <a:rPr lang="es-CR"/>
              <a:t>Tercer nivel</a:t>
            </a:r>
          </a:p>
          <a:p>
            <a:pPr lvl="3"/>
            <a:r>
              <a:rPr lang="es-CR"/>
              <a:t>Cuarto nivel</a:t>
            </a:r>
          </a:p>
          <a:p>
            <a:pPr lvl="4"/>
            <a:r>
              <a:rPr lang="es-CR"/>
              <a:t>Quinto nivel</a:t>
            </a:r>
          </a:p>
        </p:txBody>
      </p:sp>
      <p:sp>
        <p:nvSpPr>
          <p:cNvPr id="17617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17617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17617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F6DED3B-670F-0D44-A1C3-515D1F3983FB}" type="slidenum">
              <a:rPr lang="es-CR"/>
              <a:pPr/>
              <a:t>‹Nº›</a:t>
            </a:fld>
            <a:endParaRPr lang="es-C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charset="0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charset="0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780" y="2636912"/>
            <a:ext cx="3960440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sz="3400" b="1" dirty="0" smtClean="0">
                <a:solidFill>
                  <a:srgbClr val="02467C"/>
                </a:solidFill>
                <a:effectLst/>
                <a:latin typeface="+mn-lt"/>
              </a:rPr>
              <a:t>REFORMULACIÓN DE LA MUESTRA</a:t>
            </a:r>
            <a:endParaRPr lang="es-CR" sz="3400" b="1" dirty="0">
              <a:solidFill>
                <a:srgbClr val="02467C"/>
              </a:solidFill>
              <a:effectLst/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53462" y="1556792"/>
            <a:ext cx="9685076" cy="4530725"/>
          </a:xfrm>
        </p:spPr>
        <p:txBody>
          <a:bodyPr/>
          <a:lstStyle/>
          <a:p>
            <a:pPr marL="539750" indent="-490538">
              <a:buClr>
                <a:srgbClr val="FF0000"/>
              </a:buClr>
              <a:buFont typeface="Wingdings" charset="2"/>
              <a:buChar char="ü"/>
            </a:pP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En la indagación cualitativa </a:t>
            </a:r>
            <a:r>
              <a:rPr lang="es-CR" sz="2800" i="1" dirty="0">
                <a:solidFill>
                  <a:schemeClr val="bg2">
                    <a:lumMod val="25000"/>
                  </a:schemeClr>
                </a:solidFill>
                <a:effectLst/>
              </a:rPr>
              <a:t>el tamaño de muestra no se fija a priori </a:t>
            </a: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(previamente a la recolección de los datos), sino que se establece un tipo de unidad de análisis y a veces se perfila un número relativamente aproximado de casos, pero la muestra final se conoce cuando las unidades que van adicionándose no aportan información o datos novedosos (</a:t>
            </a:r>
            <a:r>
              <a:rPr lang="es-CR" sz="2800" b="1" dirty="0">
                <a:solidFill>
                  <a:srgbClr val="FF5050"/>
                </a:solidFill>
                <a:effectLst/>
              </a:rPr>
              <a:t>“saturación de categorías”</a:t>
            </a: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) aun cuando agreguemos casos extremos.</a:t>
            </a:r>
          </a:p>
          <a:p>
            <a:pPr marL="539750" indent="-490538">
              <a:buClr>
                <a:srgbClr val="FF0000"/>
              </a:buClr>
              <a:buFont typeface="Wingdings" charset="2"/>
              <a:buChar char="ü"/>
            </a:pPr>
            <a:r>
              <a:rPr lang="es-CR" sz="2800" b="1" dirty="0">
                <a:solidFill>
                  <a:srgbClr val="0070C0"/>
                </a:solidFill>
                <a:effectLst/>
              </a:rPr>
              <a:t>Tipo de muestra: </a:t>
            </a: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no probabilísticas o dirigidas.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338984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2524859"/>
              </p:ext>
            </p:extLst>
          </p:nvPr>
        </p:nvGraphicFramePr>
        <p:xfrm>
          <a:off x="839416" y="670463"/>
          <a:ext cx="10729192" cy="5760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04456"/>
                <a:gridCol w="6624736"/>
              </a:tblGrid>
              <a:tr h="340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1" dirty="0">
                          <a:solidFill>
                            <a:schemeClr val="bg1"/>
                          </a:solidFill>
                          <a:effectLst/>
                        </a:rPr>
                        <a:t>CLASE DE MUESTRA</a:t>
                      </a:r>
                      <a:endParaRPr lang="es-C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1" dirty="0">
                          <a:solidFill>
                            <a:schemeClr val="bg1"/>
                          </a:solidFill>
                          <a:effectLst/>
                        </a:rPr>
                        <a:t>INTENCIÓN</a:t>
                      </a:r>
                      <a:endParaRPr lang="es-C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45195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1" dirty="0">
                          <a:solidFill>
                            <a:schemeClr val="bg1"/>
                          </a:solidFill>
                          <a:effectLst/>
                        </a:rPr>
                        <a:t>Muestra variada</a:t>
                      </a:r>
                      <a:endParaRPr lang="es-C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dirty="0">
                          <a:solidFill>
                            <a:srgbClr val="0070C0"/>
                          </a:solidFill>
                          <a:effectLst/>
                        </a:rPr>
                        <a:t>Desarrollar diversas perspectivas</a:t>
                      </a:r>
                      <a:endParaRPr lang="es-CR" sz="1600" b="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EFC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1" dirty="0">
                          <a:solidFill>
                            <a:schemeClr val="bg1"/>
                          </a:solidFill>
                          <a:effectLst/>
                        </a:rPr>
                        <a:t>Muestra de  casos extremos</a:t>
                      </a:r>
                      <a:endParaRPr lang="es-C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dirty="0">
                          <a:solidFill>
                            <a:srgbClr val="FF5050"/>
                          </a:solidFill>
                          <a:effectLst/>
                        </a:rPr>
                        <a:t>Describir algo problemático o aclarar casos</a:t>
                      </a:r>
                      <a:endParaRPr lang="es-CR" sz="1600" b="0" dirty="0">
                        <a:solidFill>
                          <a:srgbClr val="FF5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EFC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1" dirty="0">
                          <a:solidFill>
                            <a:schemeClr val="bg1"/>
                          </a:solidFill>
                          <a:effectLst/>
                        </a:rPr>
                        <a:t>Muestra por cuotas</a:t>
                      </a:r>
                      <a:endParaRPr lang="es-C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dirty="0">
                          <a:solidFill>
                            <a:srgbClr val="0070C0"/>
                          </a:solidFill>
                          <a:effectLst/>
                        </a:rPr>
                        <a:t>Alcanzar una composición predeterminada de la muestra</a:t>
                      </a:r>
                      <a:endParaRPr lang="es-CR" sz="1600" b="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EFC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1" dirty="0">
                          <a:solidFill>
                            <a:schemeClr val="bg1"/>
                          </a:solidFill>
                          <a:effectLst/>
                        </a:rPr>
                        <a:t>Muestra teórica</a:t>
                      </a:r>
                      <a:endParaRPr lang="es-C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dirty="0">
                          <a:solidFill>
                            <a:srgbClr val="FF5050"/>
                          </a:solidFill>
                          <a:effectLst/>
                        </a:rPr>
                        <a:t>Generar una teoría o hipótesis, o explorar un concepto</a:t>
                      </a:r>
                      <a:endParaRPr lang="es-CR" sz="1600" b="0" dirty="0">
                        <a:solidFill>
                          <a:srgbClr val="FF5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EFCFF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1" dirty="0">
                          <a:solidFill>
                            <a:schemeClr val="bg1"/>
                          </a:solidFill>
                          <a:effectLst/>
                        </a:rPr>
                        <a:t>Muestra de casos-tipo</a:t>
                      </a:r>
                      <a:endParaRPr lang="es-C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dirty="0">
                          <a:solidFill>
                            <a:srgbClr val="0070C0"/>
                          </a:solidFill>
                          <a:effectLst/>
                        </a:rPr>
                        <a:t>Describir lo “típico” a quienes no están familiarizados con el caso</a:t>
                      </a:r>
                      <a:endParaRPr lang="es-CR" sz="1600" b="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EFC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1" dirty="0">
                          <a:solidFill>
                            <a:schemeClr val="bg1"/>
                          </a:solidFill>
                          <a:effectLst/>
                        </a:rPr>
                        <a:t>Muestra homogénea</a:t>
                      </a:r>
                      <a:endParaRPr lang="es-C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dirty="0">
                          <a:solidFill>
                            <a:srgbClr val="FF5050"/>
                          </a:solidFill>
                          <a:effectLst/>
                        </a:rPr>
                        <a:t>Describir un subgrupo en profundidad</a:t>
                      </a:r>
                      <a:endParaRPr lang="es-CR" sz="1600" b="0" dirty="0">
                        <a:solidFill>
                          <a:srgbClr val="FF5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EFCFF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1" dirty="0">
                          <a:solidFill>
                            <a:schemeClr val="bg1"/>
                          </a:solidFill>
                          <a:effectLst/>
                        </a:rPr>
                        <a:t>Muestra de expertos</a:t>
                      </a:r>
                      <a:endParaRPr lang="es-C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dirty="0">
                          <a:solidFill>
                            <a:srgbClr val="0070C0"/>
                          </a:solidFill>
                          <a:effectLst/>
                        </a:rPr>
                        <a:t>Recoger la perspectiva de especialistas</a:t>
                      </a:r>
                      <a:endParaRPr lang="es-CR" sz="1600" b="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EFC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1" dirty="0">
                          <a:solidFill>
                            <a:schemeClr val="bg1"/>
                          </a:solidFill>
                          <a:effectLst/>
                        </a:rPr>
                        <a:t>Muestra oportunista o por conveniencia</a:t>
                      </a:r>
                      <a:endParaRPr lang="es-C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dirty="0">
                          <a:solidFill>
                            <a:srgbClr val="FF5050"/>
                          </a:solidFill>
                          <a:effectLst/>
                        </a:rPr>
                        <a:t>Tomar ventaja de una situación</a:t>
                      </a:r>
                      <a:endParaRPr lang="es-CR" sz="1600" b="0" dirty="0">
                        <a:solidFill>
                          <a:srgbClr val="FF5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EFCFF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1" dirty="0">
                          <a:solidFill>
                            <a:schemeClr val="bg1"/>
                          </a:solidFill>
                          <a:effectLst/>
                        </a:rPr>
                        <a:t>Muestra de casos importantes</a:t>
                      </a:r>
                      <a:endParaRPr lang="es-C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dirty="0">
                          <a:solidFill>
                            <a:srgbClr val="0070C0"/>
                          </a:solidFill>
                          <a:effectLst/>
                        </a:rPr>
                        <a:t>Localizar casos indispensables</a:t>
                      </a:r>
                      <a:endParaRPr lang="es-CR" sz="1600" b="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EFC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1" dirty="0">
                          <a:solidFill>
                            <a:schemeClr val="bg1"/>
                          </a:solidFill>
                          <a:effectLst/>
                        </a:rPr>
                        <a:t>Muestra confirmativa</a:t>
                      </a:r>
                      <a:endParaRPr lang="es-C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dirty="0">
                          <a:solidFill>
                            <a:srgbClr val="FF5050"/>
                          </a:solidFill>
                          <a:effectLst/>
                        </a:rPr>
                        <a:t>Explorar para confirmar o desaprobar hallazgos</a:t>
                      </a:r>
                      <a:endParaRPr lang="es-CR" sz="1600" b="0" dirty="0">
                        <a:solidFill>
                          <a:srgbClr val="FF5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EFC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1" dirty="0">
                          <a:solidFill>
                            <a:schemeClr val="bg1"/>
                          </a:solidFill>
                          <a:effectLst/>
                        </a:rPr>
                        <a:t>Muestra en cadena</a:t>
                      </a:r>
                      <a:endParaRPr lang="es-C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dirty="0">
                          <a:solidFill>
                            <a:srgbClr val="0070C0"/>
                          </a:solidFill>
                          <a:effectLst/>
                        </a:rPr>
                        <a:t>Localizar más participantes o sitios</a:t>
                      </a:r>
                      <a:endParaRPr lang="es-CR" sz="1600" b="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EFC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1" dirty="0">
                          <a:solidFill>
                            <a:schemeClr val="bg1"/>
                          </a:solidFill>
                          <a:effectLst/>
                        </a:rPr>
                        <a:t>Muestra de voluntarios</a:t>
                      </a:r>
                      <a:endParaRPr lang="es-C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dirty="0">
                          <a:solidFill>
                            <a:srgbClr val="FF5050"/>
                          </a:solidFill>
                          <a:effectLst/>
                        </a:rPr>
                        <a:t>Es difícil obtener casos</a:t>
                      </a:r>
                      <a:endParaRPr lang="es-CR" sz="1600" b="0" dirty="0">
                        <a:solidFill>
                          <a:srgbClr val="FF5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EFCFF"/>
                    </a:solidFill>
                  </a:tcPr>
                </a:tc>
              </a:tr>
            </a:tbl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1821056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-126667"/>
            <a:ext cx="12192000" cy="6984667"/>
          </a:xfrm>
          <a:prstGeom prst="rect">
            <a:avLst/>
          </a:prstGeom>
          <a:solidFill>
            <a:srgbClr val="01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877453"/>
            <a:ext cx="11233248" cy="93610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¿</a:t>
            </a:r>
            <a:r>
              <a:rPr lang="es-ES_tradnl" sz="3900" b="1" dirty="0" err="1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Qu</a:t>
            </a:r>
            <a:r>
              <a:rPr lang="es-ES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é aprendiste en esta sesión?</a:t>
            </a:r>
            <a:endParaRPr lang="es-ES" sz="2000" b="1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416" y="-3583244"/>
            <a:ext cx="2032000" cy="2032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6400" y="4479738"/>
            <a:ext cx="1757574" cy="1757574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415480" y="1931364"/>
            <a:ext cx="8280920" cy="33845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err="1" smtClean="0">
                <a:solidFill>
                  <a:schemeClr val="bg1"/>
                </a:solidFill>
              </a:rPr>
              <a:t>Qu</a:t>
            </a:r>
            <a:r>
              <a:rPr lang="es-ES" sz="2500" b="0" dirty="0" smtClean="0">
                <a:solidFill>
                  <a:schemeClr val="bg1"/>
                </a:solidFill>
              </a:rPr>
              <a:t>é es una </a:t>
            </a:r>
            <a:r>
              <a:rPr lang="es-ES_tradnl" sz="2500" b="0" dirty="0" smtClean="0">
                <a:solidFill>
                  <a:schemeClr val="bg1"/>
                </a:solidFill>
              </a:rPr>
              <a:t>muestra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3 aspectos </a:t>
            </a:r>
            <a:r>
              <a:rPr lang="es-ES_tradnl" sz="2500" b="0" dirty="0">
                <a:solidFill>
                  <a:schemeClr val="bg1"/>
                </a:solidFill>
              </a:rPr>
              <a:t>importantes sobre el tamaño de la </a:t>
            </a:r>
            <a:r>
              <a:rPr lang="es-ES_tradnl" sz="2500" b="0" dirty="0" smtClean="0">
                <a:solidFill>
                  <a:schemeClr val="bg1"/>
                </a:solidFill>
              </a:rPr>
              <a:t>muestra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3 factores </a:t>
            </a:r>
            <a:r>
              <a:rPr lang="es-ES_tradnl" sz="2500" b="0" dirty="0">
                <a:solidFill>
                  <a:schemeClr val="bg1"/>
                </a:solidFill>
              </a:rPr>
              <a:t>para determinar el número de </a:t>
            </a:r>
            <a:r>
              <a:rPr lang="es-ES_tradnl" sz="2500" b="0" dirty="0" smtClean="0">
                <a:solidFill>
                  <a:schemeClr val="bg1"/>
                </a:solidFill>
              </a:rPr>
              <a:t>casos:</a:t>
            </a:r>
          </a:p>
          <a:p>
            <a:pPr marL="1036638" lvl="1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100" b="0" dirty="0" smtClean="0">
                <a:solidFill>
                  <a:schemeClr val="bg1"/>
                </a:solidFill>
              </a:rPr>
              <a:t>Capacidad operativa de </a:t>
            </a:r>
            <a:r>
              <a:rPr lang="es-ES_tradnl" sz="2100" b="0" dirty="0" err="1" smtClean="0">
                <a:solidFill>
                  <a:schemeClr val="bg1"/>
                </a:solidFill>
              </a:rPr>
              <a:t>recolecci</a:t>
            </a:r>
            <a:r>
              <a:rPr lang="es-ES" sz="2100" b="0" dirty="0" err="1" smtClean="0">
                <a:solidFill>
                  <a:schemeClr val="bg1"/>
                </a:solidFill>
              </a:rPr>
              <a:t>ón</a:t>
            </a:r>
            <a:r>
              <a:rPr lang="es-ES" sz="2100" b="0" dirty="0" smtClean="0">
                <a:solidFill>
                  <a:schemeClr val="bg1"/>
                </a:solidFill>
              </a:rPr>
              <a:t> y análisis</a:t>
            </a:r>
          </a:p>
          <a:p>
            <a:pPr marL="1036638" lvl="1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" sz="2100" b="0" dirty="0" smtClean="0">
                <a:solidFill>
                  <a:schemeClr val="bg1"/>
                </a:solidFill>
              </a:rPr>
              <a:t>El entendimiento del fenómeno</a:t>
            </a:r>
          </a:p>
          <a:p>
            <a:pPr marL="1036638" lvl="1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" sz="2100" b="0" dirty="0" smtClean="0">
                <a:solidFill>
                  <a:schemeClr val="bg1"/>
                </a:solidFill>
              </a:rPr>
              <a:t>La naturaleza del fenómeno bajo análisis</a:t>
            </a:r>
            <a:endParaRPr lang="es-ES_tradnl" sz="2100" b="0" dirty="0" smtClean="0">
              <a:solidFill>
                <a:schemeClr val="bg1"/>
              </a:solidFill>
            </a:endParaRP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Sobre la reformulación </a:t>
            </a:r>
            <a:r>
              <a:rPr lang="es-ES_tradnl" sz="2500" b="0" dirty="0">
                <a:solidFill>
                  <a:schemeClr val="bg1"/>
                </a:solidFill>
              </a:rPr>
              <a:t>de </a:t>
            </a:r>
            <a:r>
              <a:rPr lang="es-ES_tradnl" sz="2500" b="0" dirty="0" smtClean="0">
                <a:solidFill>
                  <a:schemeClr val="bg1"/>
                </a:solidFill>
              </a:rPr>
              <a:t>una muestra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12 clases </a:t>
            </a:r>
            <a:r>
              <a:rPr lang="es-ES_tradnl" sz="2500" b="0" dirty="0">
                <a:solidFill>
                  <a:schemeClr val="bg1"/>
                </a:solidFill>
              </a:rPr>
              <a:t>de muestra  </a:t>
            </a:r>
            <a:r>
              <a:rPr lang="es-ES_tradnl" sz="2500" b="0" dirty="0" smtClean="0">
                <a:solidFill>
                  <a:schemeClr val="bg1"/>
                </a:solidFill>
              </a:rPr>
              <a:t>y sus intenciones</a:t>
            </a:r>
            <a:endParaRPr lang="es-ES_tradnl" sz="2500" b="0" dirty="0">
              <a:solidFill>
                <a:schemeClr val="bg1"/>
              </a:solidFill>
            </a:endParaRPr>
          </a:p>
          <a:p>
            <a:endParaRPr lang="es-ES_tradnl" sz="2400" dirty="0"/>
          </a:p>
          <a:p>
            <a:endParaRPr lang="es-ES_tradnl" sz="2400" dirty="0"/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endParaRPr lang="es-ES" sz="2500" b="0" dirty="0" smtClean="0">
              <a:solidFill>
                <a:schemeClr val="bg1"/>
              </a:solidFill>
              <a:ea typeface="Times New Roman" charset="0"/>
              <a:cs typeface="Times New Roman" charset="0"/>
            </a:endParaRP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endParaRPr lang="es-ES" sz="2000" b="0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47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780" y="2636912"/>
            <a:ext cx="3960440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2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839416" y="1988840"/>
            <a:ext cx="10729192" cy="3384550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Font typeface="Wingdings" charset="0"/>
              <a:buNone/>
            </a:pPr>
            <a:endParaRPr lang="es-CR" sz="2000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_tradnl" sz="900" b="1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None/>
            </a:pPr>
            <a:r>
              <a:rPr lang="es-ES_tradnl" sz="3500" dirty="0">
                <a:solidFill>
                  <a:srgbClr val="02467C"/>
                </a:solidFill>
                <a:effectLst/>
                <a:ea typeface="Times New Roman" charset="0"/>
                <a:cs typeface="Times New Roman" charset="0"/>
              </a:rPr>
              <a:t>METODOLOGÍA DE LA INVESTIGACIÓN </a:t>
            </a:r>
          </a:p>
          <a:p>
            <a:pPr algn="ctr" eaLnBrk="1" hangingPunct="1">
              <a:buNone/>
            </a:pPr>
            <a:r>
              <a:rPr lang="es-ES_tradnl" sz="3900" b="1" dirty="0" smtClean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MUESTREO </a:t>
            </a:r>
            <a:r>
              <a:rPr lang="es-ES_tradnl" sz="3900" b="1" dirty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EN </a:t>
            </a:r>
            <a:r>
              <a:rPr lang="es-ES_tradnl" sz="3900" b="1" dirty="0" smtClean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LA</a:t>
            </a:r>
          </a:p>
          <a:p>
            <a:pPr algn="ctr" eaLnBrk="1" hangingPunct="1">
              <a:buNone/>
            </a:pPr>
            <a:r>
              <a:rPr lang="es-ES_tradnl" sz="3900" b="1" dirty="0" smtClean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 </a:t>
            </a:r>
            <a:r>
              <a:rPr lang="es-ES_tradnl" sz="3900" b="1" dirty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INVESTIGACIÓN CUALITATIVA </a:t>
            </a:r>
          </a:p>
          <a:p>
            <a:pPr algn="ctr" eaLnBrk="1" hangingPunct="1">
              <a:buNone/>
            </a:pPr>
            <a:endParaRPr lang="es-ES_tradnl" sz="4000" b="1" dirty="0">
              <a:solidFill>
                <a:srgbClr val="F92F3F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r>
              <a:rPr lang="es-ES_tradnl" sz="2000" b="1" dirty="0">
                <a:solidFill>
                  <a:srgbClr val="02467C"/>
                </a:solidFill>
                <a:effectLst/>
                <a:ea typeface="Times New Roman" charset="0"/>
                <a:cs typeface="Times New Roman" charset="0"/>
              </a:rPr>
              <a:t>Dr. Alan Henderson García</a:t>
            </a:r>
            <a:endParaRPr lang="es-ES" sz="2000" b="1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912" y="980728"/>
            <a:ext cx="1656184" cy="45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547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767408" y="1268760"/>
            <a:ext cx="10729192" cy="678801"/>
          </a:xfrm>
        </p:spPr>
        <p:txBody>
          <a:bodyPr>
            <a:normAutofit lnSpcReduction="10000"/>
          </a:bodyPr>
          <a:lstStyle/>
          <a:p>
            <a:pPr algn="ctr" eaLnBrk="1" hangingPunct="1">
              <a:buNone/>
            </a:pPr>
            <a:r>
              <a:rPr lang="es-ES_tradnl" sz="3900" b="1" dirty="0" err="1" smtClean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Recomendaci</a:t>
            </a:r>
            <a:r>
              <a:rPr lang="es-ES" sz="3900" b="1" dirty="0" err="1" smtClean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ón</a:t>
            </a:r>
            <a:endParaRPr lang="es-ES_tradnl" sz="4000" b="1" dirty="0">
              <a:solidFill>
                <a:srgbClr val="F92F3F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" sz="2000" b="1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79084" y="2318102"/>
            <a:ext cx="8222888" cy="2736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0" algn="just" fontAlgn="auto">
              <a:spcAft>
                <a:spcPts val="0"/>
              </a:spcAft>
              <a:buNone/>
            </a:pPr>
            <a:r>
              <a:rPr lang="es-ES" sz="3000" b="0" dirty="0" smtClean="0">
                <a:solidFill>
                  <a:srgbClr val="02467C"/>
                </a:solidFill>
                <a:ea typeface="Times New Roman" charset="0"/>
                <a:cs typeface="Times New Roman" charset="0"/>
              </a:rPr>
              <a:t>Esta presentación puede verla en modo de “presentación”, para aprovechar las animaciones agregadas, las cuales pretenden hacer su estudio más dinámico y a la vez facilitar la comprensión de la materia. </a:t>
            </a:r>
          </a:p>
          <a:p>
            <a:pPr marL="90488" indent="0" algn="just" fontAlgn="auto">
              <a:spcAft>
                <a:spcPts val="0"/>
              </a:spcAft>
              <a:buNone/>
            </a:pPr>
            <a:endParaRPr lang="es-ES" sz="3000" b="0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9" name="Agrupar 8"/>
          <p:cNvGrpSpPr/>
          <p:nvPr/>
        </p:nvGrpSpPr>
        <p:grpSpPr>
          <a:xfrm>
            <a:off x="5008892" y="4549291"/>
            <a:ext cx="1763272" cy="1060564"/>
            <a:chOff x="9462764" y="2204864"/>
            <a:chExt cx="1371600" cy="824983"/>
          </a:xfrm>
        </p:grpSpPr>
        <p:grpSp>
          <p:nvGrpSpPr>
            <p:cNvPr id="8" name="Agrupar 7"/>
            <p:cNvGrpSpPr/>
            <p:nvPr/>
          </p:nvGrpSpPr>
          <p:grpSpPr>
            <a:xfrm>
              <a:off x="9462764" y="2492896"/>
              <a:ext cx="1371600" cy="536951"/>
              <a:chOff x="9624392" y="2564904"/>
              <a:chExt cx="1371600" cy="536951"/>
            </a:xfrm>
          </p:grpSpPr>
          <p:pic>
            <p:nvPicPr>
              <p:cNvPr id="2" name="Imagen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24392" y="2564904"/>
                <a:ext cx="1371600" cy="457200"/>
              </a:xfrm>
              <a:prstGeom prst="rect">
                <a:avLst/>
              </a:prstGeom>
            </p:spPr>
          </p:pic>
          <p:sp>
            <p:nvSpPr>
              <p:cNvPr id="7" name="Anillo 6"/>
              <p:cNvSpPr/>
              <p:nvPr/>
            </p:nvSpPr>
            <p:spPr>
              <a:xfrm>
                <a:off x="10017447" y="2597561"/>
                <a:ext cx="504294" cy="504294"/>
              </a:xfrm>
              <a:prstGeom prst="donut">
                <a:avLst>
                  <a:gd name="adj" fmla="val 5629"/>
                </a:avLst>
              </a:prstGeom>
              <a:solidFill>
                <a:srgbClr val="F92F3F"/>
              </a:solidFill>
              <a:ln>
                <a:solidFill>
                  <a:srgbClr val="F92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" name="Conector recto de flecha 3"/>
            <p:cNvCxnSpPr/>
            <p:nvPr/>
          </p:nvCxnSpPr>
          <p:spPr>
            <a:xfrm flipH="1">
              <a:off x="10272464" y="2204864"/>
              <a:ext cx="360040" cy="320689"/>
            </a:xfrm>
            <a:prstGeom prst="straightConnector1">
              <a:avLst/>
            </a:prstGeom>
            <a:ln w="38100">
              <a:solidFill>
                <a:srgbClr val="F92F3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729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207" y="-93916"/>
            <a:ext cx="12192000" cy="6984667"/>
          </a:xfrm>
          <a:prstGeom prst="rect">
            <a:avLst/>
          </a:prstGeom>
          <a:solidFill>
            <a:srgbClr val="01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877453"/>
            <a:ext cx="11233248" cy="93610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¿Sobre </a:t>
            </a:r>
            <a:r>
              <a:rPr lang="es-ES_tradnl" sz="3900" b="1" dirty="0" err="1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qu</a:t>
            </a:r>
            <a:r>
              <a:rPr lang="es-ES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é aprenderás en esta sesión?</a:t>
            </a:r>
            <a:endParaRPr lang="es-ES" sz="2000" b="1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78956" y="1816742"/>
            <a:ext cx="8280920" cy="3384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¿Qué </a:t>
            </a:r>
            <a:r>
              <a:rPr lang="es-ES_tradnl" sz="2500" b="0" dirty="0">
                <a:solidFill>
                  <a:schemeClr val="bg1"/>
                </a:solidFill>
              </a:rPr>
              <a:t>es una </a:t>
            </a:r>
            <a:r>
              <a:rPr lang="es-ES_tradnl" sz="2500" b="0" dirty="0" smtClean="0">
                <a:solidFill>
                  <a:schemeClr val="bg1"/>
                </a:solidFill>
              </a:rPr>
              <a:t>muestra?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Aspectos </a:t>
            </a:r>
            <a:r>
              <a:rPr lang="es-ES_tradnl" sz="2500" b="0" dirty="0">
                <a:solidFill>
                  <a:schemeClr val="bg1"/>
                </a:solidFill>
              </a:rPr>
              <a:t>importantes sobre el tamaño de la </a:t>
            </a:r>
            <a:r>
              <a:rPr lang="es-ES_tradnl" sz="2500" b="0" dirty="0" smtClean="0">
                <a:solidFill>
                  <a:schemeClr val="bg1"/>
                </a:solidFill>
              </a:rPr>
              <a:t>muestra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Factores </a:t>
            </a:r>
            <a:r>
              <a:rPr lang="es-ES_tradnl" sz="2500" b="0" dirty="0">
                <a:solidFill>
                  <a:schemeClr val="bg1"/>
                </a:solidFill>
              </a:rPr>
              <a:t>para determinar el número de </a:t>
            </a:r>
            <a:r>
              <a:rPr lang="es-ES_tradnl" sz="2500" b="0" dirty="0" smtClean="0">
                <a:solidFill>
                  <a:schemeClr val="bg1"/>
                </a:solidFill>
              </a:rPr>
              <a:t>casos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Reformulación </a:t>
            </a:r>
            <a:r>
              <a:rPr lang="es-ES_tradnl" sz="2500" b="0" dirty="0">
                <a:solidFill>
                  <a:schemeClr val="bg1"/>
                </a:solidFill>
              </a:rPr>
              <a:t>de la </a:t>
            </a:r>
            <a:r>
              <a:rPr lang="es-ES_tradnl" sz="2500" b="0" dirty="0" smtClean="0">
                <a:solidFill>
                  <a:schemeClr val="bg1"/>
                </a:solidFill>
              </a:rPr>
              <a:t>muestra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Clases </a:t>
            </a:r>
            <a:r>
              <a:rPr lang="es-ES_tradnl" sz="2500" b="0" dirty="0">
                <a:solidFill>
                  <a:schemeClr val="bg1"/>
                </a:solidFill>
              </a:rPr>
              <a:t>de muestra e intenciones</a:t>
            </a:r>
          </a:p>
          <a:p>
            <a:endParaRPr lang="es-ES_tradnl" sz="2400" dirty="0"/>
          </a:p>
          <a:p>
            <a:endParaRPr lang="es-ES_tradnl" sz="2400" dirty="0"/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endParaRPr lang="es-ES" sz="2500" b="0" dirty="0" smtClean="0">
              <a:solidFill>
                <a:schemeClr val="bg1"/>
              </a:solidFill>
              <a:ea typeface="Times New Roman" charset="0"/>
              <a:cs typeface="Times New Roman" charset="0"/>
            </a:endParaRP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endParaRPr lang="es-ES" sz="2000" b="0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416" y="-3583244"/>
            <a:ext cx="2032000" cy="2032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2008" y="3717032"/>
            <a:ext cx="2741936" cy="274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8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 bwMode="auto">
          <a:xfrm>
            <a:off x="2648000" y="2312677"/>
            <a:ext cx="7200800" cy="1800200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ángulo 4"/>
          <p:cNvSpPr/>
          <p:nvPr/>
        </p:nvSpPr>
        <p:spPr bwMode="auto">
          <a:xfrm>
            <a:off x="2495600" y="2160277"/>
            <a:ext cx="7200800" cy="1800200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0" y="2780928"/>
            <a:ext cx="12192000" cy="558899"/>
          </a:xfrm>
        </p:spPr>
        <p:txBody>
          <a:bodyPr/>
          <a:lstStyle/>
          <a:p>
            <a:r>
              <a:rPr lang="es-CR" b="1" dirty="0" smtClean="0">
                <a:solidFill>
                  <a:schemeClr val="bg1"/>
                </a:solidFill>
                <a:effectLst/>
              </a:rPr>
              <a:t>¿Qu</a:t>
            </a:r>
            <a:r>
              <a:rPr lang="es-ES" b="1" dirty="0" smtClean="0">
                <a:solidFill>
                  <a:schemeClr val="bg1"/>
                </a:solidFill>
                <a:effectLst/>
              </a:rPr>
              <a:t>é es una MUESTRA?</a:t>
            </a:r>
            <a:endParaRPr lang="es-CR" b="1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28071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-1" t="2370" r="777"/>
          <a:stretch/>
        </p:blipFill>
        <p:spPr>
          <a:xfrm>
            <a:off x="0" y="0"/>
            <a:ext cx="12192000" cy="7058413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 bwMode="auto">
          <a:xfrm>
            <a:off x="2279576" y="980728"/>
            <a:ext cx="8881664" cy="3672408"/>
          </a:xfrm>
          <a:prstGeom prst="rect">
            <a:avLst/>
          </a:prstGeom>
          <a:solidFill>
            <a:srgbClr val="00B0F0">
              <a:alpha val="69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67980" y="1304764"/>
            <a:ext cx="7704856" cy="3096344"/>
          </a:xfrm>
        </p:spPr>
        <p:txBody>
          <a:bodyPr/>
          <a:lstStyle/>
          <a:p>
            <a:pPr marL="0" indent="0" algn="ctr">
              <a:buNone/>
            </a:pPr>
            <a:r>
              <a:rPr lang="es-CR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En el proceso </a:t>
            </a:r>
            <a:r>
              <a:rPr lang="es-CR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cualitativo, es </a:t>
            </a:r>
            <a:r>
              <a:rPr lang="es-CR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un grupo </a:t>
            </a:r>
            <a:r>
              <a:rPr lang="es-CR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de </a:t>
            </a:r>
            <a:r>
              <a:rPr lang="es-CR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personas, eventos</a:t>
            </a:r>
            <a:r>
              <a:rPr lang="es-CR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sucesos</a:t>
            </a:r>
            <a:r>
              <a:rPr lang="es-CR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s-CR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comunidades</a:t>
            </a:r>
            <a:r>
              <a:rPr lang="es-CR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etc., sobre </a:t>
            </a:r>
            <a:r>
              <a:rPr lang="es-CR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el cual </a:t>
            </a:r>
            <a:r>
              <a:rPr lang="es-CR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se habrán de recolectar los </a:t>
            </a:r>
            <a:r>
              <a:rPr lang="es-CR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datos, sin </a:t>
            </a:r>
            <a:r>
              <a:rPr lang="es-CR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que necesariamente sea </a:t>
            </a:r>
            <a:r>
              <a:rPr lang="es-CR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representativo del </a:t>
            </a:r>
            <a:r>
              <a:rPr lang="es-CR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universo o población que </a:t>
            </a:r>
            <a:r>
              <a:rPr lang="es-CR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se estudia.</a:t>
            </a:r>
            <a:endParaRPr lang="es-CR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/>
                </a:solidFill>
                <a:latin typeface="+mn-lt"/>
              </a:rPr>
              <a:t>Curso: Metodología de la Investigación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752" y="116632"/>
            <a:ext cx="2232248" cy="51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215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-1" t="2370" r="777"/>
          <a:stretch/>
        </p:blipFill>
        <p:spPr>
          <a:xfrm>
            <a:off x="0" y="0"/>
            <a:ext cx="12192000" cy="7058413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 bwMode="auto">
          <a:xfrm>
            <a:off x="2351584" y="908720"/>
            <a:ext cx="8881664" cy="3096344"/>
          </a:xfrm>
          <a:prstGeom prst="rect">
            <a:avLst/>
          </a:prstGeom>
          <a:solidFill>
            <a:srgbClr val="92D050">
              <a:alpha val="7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79697" y="1222707"/>
            <a:ext cx="7704856" cy="2700300"/>
          </a:xfrm>
        </p:spPr>
        <p:txBody>
          <a:bodyPr/>
          <a:lstStyle/>
          <a:p>
            <a:pPr marL="0" indent="0" algn="ctr">
              <a:buNone/>
            </a:pPr>
            <a:r>
              <a:rPr lang="es-CR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Las primeras acciones para elegir la muestra ocurren desde el planteamiento mismo y cuando seleccionamos el contexto, en el cual esperamos encontrar los casos que nos interesan</a:t>
            </a:r>
            <a:r>
              <a:rPr lang="es-CR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endParaRPr lang="es-CR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/>
                </a:solidFill>
                <a:latin typeface="+mn-lt"/>
              </a:rPr>
              <a:t>Curso: Metodología de la Investigación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752" y="116632"/>
            <a:ext cx="2232248" cy="51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85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474855050"/>
              </p:ext>
            </p:extLst>
          </p:nvPr>
        </p:nvGraphicFramePr>
        <p:xfrm>
          <a:off x="731404" y="908720"/>
          <a:ext cx="1044116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3444908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 bwMode="auto">
          <a:xfrm>
            <a:off x="1477440" y="5760799"/>
            <a:ext cx="9299080" cy="648072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6320" y="404664"/>
            <a:ext cx="11881320" cy="936104"/>
          </a:xfrm>
        </p:spPr>
        <p:txBody>
          <a:bodyPr/>
          <a:lstStyle/>
          <a:p>
            <a:r>
              <a:rPr lang="es-CR" sz="3400" b="1" dirty="0" smtClean="0">
                <a:solidFill>
                  <a:srgbClr val="02467C"/>
                </a:solidFill>
                <a:effectLst/>
                <a:latin typeface="+mn-lt"/>
              </a:rPr>
              <a:t>FACTORES PARA DETERMINAR </a:t>
            </a:r>
            <a:br>
              <a:rPr lang="es-CR" sz="3400" b="1" dirty="0" smtClean="0">
                <a:solidFill>
                  <a:srgbClr val="02467C"/>
                </a:solidFill>
                <a:effectLst/>
                <a:latin typeface="+mn-lt"/>
              </a:rPr>
            </a:br>
            <a:r>
              <a:rPr lang="es-CR" sz="3400" b="1" dirty="0" smtClean="0">
                <a:solidFill>
                  <a:srgbClr val="02467C"/>
                </a:solidFill>
                <a:effectLst/>
                <a:latin typeface="+mn-lt"/>
              </a:rPr>
              <a:t>EL NÚMERO DE CASOS</a:t>
            </a:r>
            <a:endParaRPr lang="es-CR" sz="3400" b="1" dirty="0">
              <a:solidFill>
                <a:srgbClr val="02467C"/>
              </a:solidFill>
              <a:effectLst/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87488" y="1412776"/>
            <a:ext cx="9289032" cy="4896544"/>
          </a:xfrm>
        </p:spPr>
        <p:txBody>
          <a:bodyPr/>
          <a:lstStyle/>
          <a:p>
            <a:pPr marL="0" indent="0">
              <a:buNone/>
            </a:pPr>
            <a:r>
              <a:rPr lang="es-CR" sz="3000" b="1" dirty="0" smtClean="0">
                <a:solidFill>
                  <a:srgbClr val="FF3300"/>
                </a:solidFill>
                <a:effectLst/>
              </a:rPr>
              <a:t>1. Capacidad operativa de recolección y análisis:</a:t>
            </a:r>
          </a:p>
          <a:p>
            <a:pPr marL="0" indent="0">
              <a:buNone/>
            </a:pP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El </a:t>
            </a:r>
            <a:r>
              <a:rPr lang="es-CR" sz="2400" dirty="0">
                <a:solidFill>
                  <a:schemeClr val="bg2">
                    <a:lumMod val="25000"/>
                  </a:schemeClr>
                </a:solidFill>
                <a:effectLst/>
              </a:rPr>
              <a:t>número de </a:t>
            </a: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casos </a:t>
            </a:r>
            <a:r>
              <a:rPr lang="es-CR" sz="2400" dirty="0">
                <a:solidFill>
                  <a:schemeClr val="bg2">
                    <a:lumMod val="25000"/>
                  </a:schemeClr>
                </a:solidFill>
                <a:effectLst/>
              </a:rPr>
              <a:t>que podemos manejar de manera realista y de acuerdo con los recursos que </a:t>
            </a: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dispongamos.</a:t>
            </a:r>
            <a:endParaRPr lang="es-CR" sz="28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indent="0">
              <a:buNone/>
            </a:pPr>
            <a:r>
              <a:rPr lang="es-CR" sz="3000" b="1" dirty="0">
                <a:solidFill>
                  <a:srgbClr val="FF3300"/>
                </a:solidFill>
                <a:effectLst/>
              </a:rPr>
              <a:t>2. El entendimiento del </a:t>
            </a:r>
            <a:r>
              <a:rPr lang="es-CR" sz="3000" b="1" dirty="0" smtClean="0">
                <a:solidFill>
                  <a:srgbClr val="FF3300"/>
                </a:solidFill>
                <a:effectLst/>
              </a:rPr>
              <a:t>fenómeno:</a:t>
            </a:r>
            <a:endParaRPr lang="es-CR" sz="2800" b="1" dirty="0">
              <a:solidFill>
                <a:srgbClr val="FF3300"/>
              </a:solidFill>
              <a:effectLst/>
            </a:endParaRPr>
          </a:p>
          <a:p>
            <a:pPr marL="0" indent="0">
              <a:buNone/>
            </a:pPr>
            <a:r>
              <a:rPr lang="es-CR" sz="2400" dirty="0">
                <a:solidFill>
                  <a:schemeClr val="bg2">
                    <a:lumMod val="25000"/>
                  </a:schemeClr>
                </a:solidFill>
                <a:effectLst/>
              </a:rPr>
              <a:t>E</a:t>
            </a: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l </a:t>
            </a:r>
            <a:r>
              <a:rPr lang="es-CR" sz="2400" dirty="0">
                <a:solidFill>
                  <a:schemeClr val="bg2">
                    <a:lumMod val="25000"/>
                  </a:schemeClr>
                </a:solidFill>
                <a:effectLst/>
              </a:rPr>
              <a:t>número de casos que nos permitan responder a las preguntas de investigación - saturación de </a:t>
            </a: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categorías</a:t>
            </a:r>
            <a:r>
              <a:rPr lang="es-CR" sz="28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.</a:t>
            </a:r>
            <a:endParaRPr lang="es-CR" sz="28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indent="0">
              <a:buNone/>
            </a:pPr>
            <a:r>
              <a:rPr lang="es-CR" sz="3000" b="1" dirty="0">
                <a:solidFill>
                  <a:srgbClr val="FF3300"/>
                </a:solidFill>
                <a:effectLst/>
              </a:rPr>
              <a:t>3. La naturaleza del fenómeno bajo </a:t>
            </a:r>
            <a:r>
              <a:rPr lang="es-CR" sz="3000" b="1" dirty="0" smtClean="0">
                <a:solidFill>
                  <a:srgbClr val="FF3300"/>
                </a:solidFill>
                <a:effectLst/>
              </a:rPr>
              <a:t>análisis: </a:t>
            </a:r>
            <a:endParaRPr lang="es-CR" sz="2400" b="1" dirty="0">
              <a:solidFill>
                <a:srgbClr val="FF3300"/>
              </a:solidFill>
              <a:effectLst/>
            </a:endParaRPr>
          </a:p>
          <a:p>
            <a:pPr marL="0" indent="0">
              <a:buNone/>
            </a:pP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Si </a:t>
            </a:r>
            <a:r>
              <a:rPr lang="es-CR" sz="2400" dirty="0">
                <a:solidFill>
                  <a:schemeClr val="bg2">
                    <a:lumMod val="25000"/>
                  </a:schemeClr>
                </a:solidFill>
                <a:effectLst/>
              </a:rPr>
              <a:t>los casos son frecuentes y accesibles o no, si el recolectar información sobre éstos lleva relativamente poco o mucho </a:t>
            </a:r>
            <a:r>
              <a:rPr lang="es-CR" sz="240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tiempo.</a:t>
            </a:r>
            <a:endParaRPr lang="es-CR" sz="1800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indent="0">
              <a:buNone/>
            </a:pPr>
            <a:endParaRPr lang="es-CR" sz="1800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indent="0" algn="ctr">
              <a:buNone/>
            </a:pPr>
            <a:r>
              <a:rPr lang="es-CR" sz="2400" b="1" i="1" dirty="0">
                <a:solidFill>
                  <a:schemeClr val="bg1"/>
                </a:solidFill>
                <a:effectLst/>
              </a:rPr>
              <a:t>La decisión del número de casos es del investigador.</a:t>
            </a:r>
            <a:endParaRPr lang="es-CR" sz="2800" b="1" i="1" dirty="0">
              <a:solidFill>
                <a:schemeClr val="bg1"/>
              </a:solidFill>
              <a:effectLst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4083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az de luz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az de luz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9283</TotalTime>
  <Words>668</Words>
  <Application>Microsoft Office PowerPoint</Application>
  <PresentationFormat>Panorámica</PresentationFormat>
  <Paragraphs>88</Paragraphs>
  <Slides>13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ＭＳ Ｐゴシック</vt:lpstr>
      <vt:lpstr>Arial</vt:lpstr>
      <vt:lpstr>Calibri</vt:lpstr>
      <vt:lpstr>STHeitiSC-Light</vt:lpstr>
      <vt:lpstr>Times New Roman</vt:lpstr>
      <vt:lpstr>Wingdings</vt:lpstr>
      <vt:lpstr>Haz de luz</vt:lpstr>
      <vt:lpstr>Presentación de PowerPoint</vt:lpstr>
      <vt:lpstr>Presentación de PowerPoint</vt:lpstr>
      <vt:lpstr>Presentación de PowerPoint</vt:lpstr>
      <vt:lpstr>Presentación de PowerPoint</vt:lpstr>
      <vt:lpstr>¿Qué es una MUESTRA?</vt:lpstr>
      <vt:lpstr>Presentación de PowerPoint</vt:lpstr>
      <vt:lpstr>Presentación de PowerPoint</vt:lpstr>
      <vt:lpstr>Presentación de PowerPoint</vt:lpstr>
      <vt:lpstr>FACTORES PARA DETERMINAR  EL NÚMERO DE CASOS</vt:lpstr>
      <vt:lpstr>REFORMULACIÓN DE LA MUESTRA</vt:lpstr>
      <vt:lpstr>Presentación de PowerPoint</vt:lpstr>
      <vt:lpstr>Presentación de PowerPoint</vt:lpstr>
      <vt:lpstr>Presentación de PowerPoint</vt:lpstr>
    </vt:vector>
  </TitlesOfParts>
  <Company>..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Enfoque de procesos</dc:title>
  <dc:subject>Curso Rediseño de Procesos</dc:subject>
  <dc:creator>Alan Henderson</dc:creator>
  <cp:lastModifiedBy>Alan Henderson García</cp:lastModifiedBy>
  <cp:revision>355</cp:revision>
  <dcterms:created xsi:type="dcterms:W3CDTF">2001-10-27T11:21:57Z</dcterms:created>
  <dcterms:modified xsi:type="dcterms:W3CDTF">2018-03-02T01:38:42Z</dcterms:modified>
</cp:coreProperties>
</file>