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434" r:id="rId2"/>
    <p:sldId id="294" r:id="rId3"/>
    <p:sldId id="440" r:id="rId4"/>
    <p:sldId id="408" r:id="rId5"/>
    <p:sldId id="439" r:id="rId6"/>
    <p:sldId id="429" r:id="rId7"/>
    <p:sldId id="435" r:id="rId8"/>
    <p:sldId id="436" r:id="rId9"/>
    <p:sldId id="426" r:id="rId10"/>
    <p:sldId id="430" r:id="rId11"/>
    <p:sldId id="433" r:id="rId12"/>
    <p:sldId id="438" r:id="rId13"/>
    <p:sldId id="441" r:id="rId14"/>
    <p:sldId id="437" r:id="rId15"/>
  </p:sldIdLst>
  <p:sldSz cx="12192000" cy="6858000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F3F"/>
    <a:srgbClr val="01477C"/>
    <a:srgbClr val="6E8DCF"/>
    <a:srgbClr val="007492"/>
    <a:srgbClr val="21BE53"/>
    <a:srgbClr val="4472C4"/>
    <a:srgbClr val="02467C"/>
    <a:srgbClr val="65DA00"/>
    <a:srgbClr val="FF3960"/>
    <a:srgbClr val="FF4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39" autoAdjust="0"/>
    <p:restoredTop sz="93811" autoAdjust="0"/>
  </p:normalViewPr>
  <p:slideViewPr>
    <p:cSldViewPr>
      <p:cViewPr varScale="1">
        <p:scale>
          <a:sx n="83" d="100"/>
          <a:sy n="83" d="100"/>
        </p:scale>
        <p:origin x="216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2488"/>
    </p:cViewPr>
  </p:sorterViewPr>
  <p:notesViewPr>
    <p:cSldViewPr>
      <p:cViewPr varScale="1">
        <p:scale>
          <a:sx n="90" d="100"/>
          <a:sy n="90" d="100"/>
        </p:scale>
        <p:origin x="3888" y="192"/>
      </p:cViewPr>
      <p:guideLst>
        <p:guide orient="horz" pos="308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4" Type="http://schemas.openxmlformats.org/officeDocument/2006/relationships/slide" Target="slides/slide13.xml"/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01B5A-58D6-4A40-9E71-DA85E2CDD09D}" type="doc">
      <dgm:prSet loTypeId="urn:microsoft.com/office/officeart/2005/8/layout/list1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0733A25F-920D-AE42-8026-6F352AE9AC90}">
      <dgm:prSet phldrT="[Texto]"/>
      <dgm:spPr/>
      <dgm:t>
        <a:bodyPr/>
        <a:lstStyle/>
        <a:p>
          <a:r>
            <a:rPr lang="es-ES_tradnl" b="1" dirty="0" smtClean="0"/>
            <a:t>PERSPECTIVA</a:t>
          </a:r>
          <a:endParaRPr lang="es-ES_tradnl" b="1" dirty="0"/>
        </a:p>
      </dgm:t>
    </dgm:pt>
    <dgm:pt modelId="{91AB30A5-F50B-B841-837E-E1020897C07C}" type="parTrans" cxnId="{F4773731-5DAA-5848-969B-F76C2FEFA325}">
      <dgm:prSet/>
      <dgm:spPr/>
      <dgm:t>
        <a:bodyPr/>
        <a:lstStyle/>
        <a:p>
          <a:endParaRPr lang="es-ES_tradnl"/>
        </a:p>
      </dgm:t>
    </dgm:pt>
    <dgm:pt modelId="{85FDF29E-8684-E947-B075-2247B3513B1E}" type="sibTrans" cxnId="{F4773731-5DAA-5848-969B-F76C2FEFA325}">
      <dgm:prSet/>
      <dgm:spPr/>
      <dgm:t>
        <a:bodyPr/>
        <a:lstStyle/>
        <a:p>
          <a:endParaRPr lang="es-ES_tradnl"/>
        </a:p>
      </dgm:t>
    </dgm:pt>
    <dgm:pt modelId="{77A91FC2-B307-154F-89B7-5B150B0AD973}">
      <dgm:prSet phldrT="[Texto]"/>
      <dgm:spPr>
        <a:ln w="28575">
          <a:solidFill>
            <a:srgbClr val="FFC000"/>
          </a:solidFill>
        </a:ln>
      </dgm:spPr>
      <dgm:t>
        <a:bodyPr/>
        <a:lstStyle/>
        <a:p>
          <a:r>
            <a:rPr lang="es-CR" dirty="0" smtClean="0"/>
            <a:t>Disciplina desde la cual se guía centralmente la investigación</a:t>
          </a:r>
          <a:endParaRPr lang="es-ES_tradnl" dirty="0"/>
        </a:p>
      </dgm:t>
    </dgm:pt>
    <dgm:pt modelId="{DA69D847-707F-5741-B34B-001893F5C07C}" type="parTrans" cxnId="{72C0C1F4-8851-5F44-98B2-1350D7D51C57}">
      <dgm:prSet/>
      <dgm:spPr/>
      <dgm:t>
        <a:bodyPr/>
        <a:lstStyle/>
        <a:p>
          <a:endParaRPr lang="es-ES_tradnl"/>
        </a:p>
      </dgm:t>
    </dgm:pt>
    <dgm:pt modelId="{9BC6CC10-8C1B-BC4A-AE16-5E0B45CCD916}" type="sibTrans" cxnId="{72C0C1F4-8851-5F44-98B2-1350D7D51C57}">
      <dgm:prSet/>
      <dgm:spPr/>
      <dgm:t>
        <a:bodyPr/>
        <a:lstStyle/>
        <a:p>
          <a:endParaRPr lang="es-ES_tradnl"/>
        </a:p>
      </dgm:t>
    </dgm:pt>
    <dgm:pt modelId="{9C5D5234-A3FC-CE4A-A4D9-8A4D3665F060}">
      <dgm:prSet phldrT="[Texto]"/>
      <dgm:spPr/>
      <dgm:t>
        <a:bodyPr/>
        <a:lstStyle/>
        <a:p>
          <a:r>
            <a:rPr lang="es-ES_tradnl" b="1" dirty="0" smtClean="0"/>
            <a:t>ENFOQUE</a:t>
          </a:r>
          <a:endParaRPr lang="es-ES_tradnl" b="1" dirty="0"/>
        </a:p>
      </dgm:t>
    </dgm:pt>
    <dgm:pt modelId="{C2B2AE89-6479-144E-A96B-71AB8A792644}" type="parTrans" cxnId="{46446496-D5B1-D843-80C3-71B7B07643B0}">
      <dgm:prSet/>
      <dgm:spPr/>
      <dgm:t>
        <a:bodyPr/>
        <a:lstStyle/>
        <a:p>
          <a:endParaRPr lang="es-ES_tradnl"/>
        </a:p>
      </dgm:t>
    </dgm:pt>
    <dgm:pt modelId="{06B08F62-40F9-6F48-9CC1-ADEF849AB0C6}" type="sibTrans" cxnId="{46446496-D5B1-D843-80C3-71B7B07643B0}">
      <dgm:prSet/>
      <dgm:spPr/>
      <dgm:t>
        <a:bodyPr/>
        <a:lstStyle/>
        <a:p>
          <a:endParaRPr lang="es-ES_tradnl"/>
        </a:p>
      </dgm:t>
    </dgm:pt>
    <dgm:pt modelId="{1E19C0DC-FE9B-E64B-864F-63F607D01E2F}">
      <dgm:prSet phldrT="[Texto]"/>
      <dgm:spPr>
        <a:ln w="28575">
          <a:solidFill>
            <a:srgbClr val="4472C4"/>
          </a:solidFill>
        </a:ln>
      </dgm:spPr>
      <dgm:t>
        <a:bodyPr/>
        <a:lstStyle/>
        <a:p>
          <a:r>
            <a:rPr lang="es-CR" dirty="0" smtClean="0"/>
            <a:t>Cuantitativo, cualitativo o mixto.</a:t>
          </a:r>
          <a:endParaRPr lang="es-ES_tradnl" dirty="0"/>
        </a:p>
      </dgm:t>
    </dgm:pt>
    <dgm:pt modelId="{F26B404C-7E97-A646-B18E-89C2BBEB140B}" type="parTrans" cxnId="{E1BD03EA-95AD-5B40-AD9F-641763404DF7}">
      <dgm:prSet/>
      <dgm:spPr/>
      <dgm:t>
        <a:bodyPr/>
        <a:lstStyle/>
        <a:p>
          <a:endParaRPr lang="es-ES_tradnl"/>
        </a:p>
      </dgm:t>
    </dgm:pt>
    <dgm:pt modelId="{9B85A1D1-A785-954C-8840-83B0658A8E79}" type="sibTrans" cxnId="{E1BD03EA-95AD-5B40-AD9F-641763404DF7}">
      <dgm:prSet/>
      <dgm:spPr/>
      <dgm:t>
        <a:bodyPr/>
        <a:lstStyle/>
        <a:p>
          <a:endParaRPr lang="es-ES_tradnl"/>
        </a:p>
      </dgm:t>
    </dgm:pt>
    <dgm:pt modelId="{911AF1E3-690F-1648-B92C-9BDB8E04617D}" type="pres">
      <dgm:prSet presAssocID="{60B01B5A-58D6-4A40-9E71-DA85E2CDD0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5B3288D-C184-E049-969E-7DB7B0F9EEC4}" type="pres">
      <dgm:prSet presAssocID="{0733A25F-920D-AE42-8026-6F352AE9AC90}" presName="parentLin" presStyleCnt="0"/>
      <dgm:spPr/>
    </dgm:pt>
    <dgm:pt modelId="{5F1E7407-95AC-A143-8E8B-3E52F45C428E}" type="pres">
      <dgm:prSet presAssocID="{0733A25F-920D-AE42-8026-6F352AE9AC90}" presName="parentLeftMargin" presStyleLbl="node1" presStyleIdx="0" presStyleCnt="2"/>
      <dgm:spPr/>
      <dgm:t>
        <a:bodyPr/>
        <a:lstStyle/>
        <a:p>
          <a:endParaRPr lang="es-ES_tradnl"/>
        </a:p>
      </dgm:t>
    </dgm:pt>
    <dgm:pt modelId="{9198F0FD-BBBB-5043-A3C4-8B31F47F5B70}" type="pres">
      <dgm:prSet presAssocID="{0733A25F-920D-AE42-8026-6F352AE9AC90}" presName="parentText" presStyleLbl="node1" presStyleIdx="0" presStyleCnt="2" custLinFactNeighborX="6311" custLinFactNeighborY="522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560E71B-ACBE-A440-AD4D-12E4E521FE15}" type="pres">
      <dgm:prSet presAssocID="{0733A25F-920D-AE42-8026-6F352AE9AC90}" presName="negativeSpace" presStyleCnt="0"/>
      <dgm:spPr/>
    </dgm:pt>
    <dgm:pt modelId="{FD30ABCD-1AA1-8D48-944A-F7CFC117B1B9}" type="pres">
      <dgm:prSet presAssocID="{0733A25F-920D-AE42-8026-6F352AE9AC9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28C82E-0A47-304A-92C1-6B480F4AABFD}" type="pres">
      <dgm:prSet presAssocID="{85FDF29E-8684-E947-B075-2247B3513B1E}" presName="spaceBetweenRectangles" presStyleCnt="0"/>
      <dgm:spPr/>
    </dgm:pt>
    <dgm:pt modelId="{18746635-716E-9444-85DD-E397C2C2CC6D}" type="pres">
      <dgm:prSet presAssocID="{9C5D5234-A3FC-CE4A-A4D9-8A4D3665F060}" presName="parentLin" presStyleCnt="0"/>
      <dgm:spPr/>
    </dgm:pt>
    <dgm:pt modelId="{6851A913-FB54-654B-A643-A14D10E98797}" type="pres">
      <dgm:prSet presAssocID="{9C5D5234-A3FC-CE4A-A4D9-8A4D3665F060}" presName="parentLeftMargin" presStyleLbl="node1" presStyleIdx="0" presStyleCnt="2"/>
      <dgm:spPr/>
      <dgm:t>
        <a:bodyPr/>
        <a:lstStyle/>
        <a:p>
          <a:endParaRPr lang="es-ES_tradnl"/>
        </a:p>
      </dgm:t>
    </dgm:pt>
    <dgm:pt modelId="{D2BB54D0-1210-4F4D-B333-22A91870DC21}" type="pres">
      <dgm:prSet presAssocID="{9C5D5234-A3FC-CE4A-A4D9-8A4D3665F0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4FD1D4A-69AF-C444-8266-26C8A5015BDB}" type="pres">
      <dgm:prSet presAssocID="{9C5D5234-A3FC-CE4A-A4D9-8A4D3665F060}" presName="negativeSpace" presStyleCnt="0"/>
      <dgm:spPr/>
    </dgm:pt>
    <dgm:pt modelId="{F549D575-E062-CD4E-873C-70BAD103134F}" type="pres">
      <dgm:prSet presAssocID="{9C5D5234-A3FC-CE4A-A4D9-8A4D3665F06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1BD03EA-95AD-5B40-AD9F-641763404DF7}" srcId="{9C5D5234-A3FC-CE4A-A4D9-8A4D3665F060}" destId="{1E19C0DC-FE9B-E64B-864F-63F607D01E2F}" srcOrd="0" destOrd="0" parTransId="{F26B404C-7E97-A646-B18E-89C2BBEB140B}" sibTransId="{9B85A1D1-A785-954C-8840-83B0658A8E79}"/>
    <dgm:cxn modelId="{1CF91AB9-9BF7-314D-A73F-5FEC123BEB08}" type="presOf" srcId="{9C5D5234-A3FC-CE4A-A4D9-8A4D3665F060}" destId="{6851A913-FB54-654B-A643-A14D10E98797}" srcOrd="0" destOrd="0" presId="urn:microsoft.com/office/officeart/2005/8/layout/list1"/>
    <dgm:cxn modelId="{C601BC9B-096A-A443-A5EE-FC06D58ACCA0}" type="presOf" srcId="{9C5D5234-A3FC-CE4A-A4D9-8A4D3665F060}" destId="{D2BB54D0-1210-4F4D-B333-22A91870DC21}" srcOrd="1" destOrd="0" presId="urn:microsoft.com/office/officeart/2005/8/layout/list1"/>
    <dgm:cxn modelId="{46446496-D5B1-D843-80C3-71B7B07643B0}" srcId="{60B01B5A-58D6-4A40-9E71-DA85E2CDD09D}" destId="{9C5D5234-A3FC-CE4A-A4D9-8A4D3665F060}" srcOrd="1" destOrd="0" parTransId="{C2B2AE89-6479-144E-A96B-71AB8A792644}" sibTransId="{06B08F62-40F9-6F48-9CC1-ADEF849AB0C6}"/>
    <dgm:cxn modelId="{F4773731-5DAA-5848-969B-F76C2FEFA325}" srcId="{60B01B5A-58D6-4A40-9E71-DA85E2CDD09D}" destId="{0733A25F-920D-AE42-8026-6F352AE9AC90}" srcOrd="0" destOrd="0" parTransId="{91AB30A5-F50B-B841-837E-E1020897C07C}" sibTransId="{85FDF29E-8684-E947-B075-2247B3513B1E}"/>
    <dgm:cxn modelId="{5318B6D4-28FB-3946-9FB2-E30AA8724ECA}" type="presOf" srcId="{60B01B5A-58D6-4A40-9E71-DA85E2CDD09D}" destId="{911AF1E3-690F-1648-B92C-9BDB8E04617D}" srcOrd="0" destOrd="0" presId="urn:microsoft.com/office/officeart/2005/8/layout/list1"/>
    <dgm:cxn modelId="{203334D5-A7CE-C045-B58E-64C04D50C2BA}" type="presOf" srcId="{77A91FC2-B307-154F-89B7-5B150B0AD973}" destId="{FD30ABCD-1AA1-8D48-944A-F7CFC117B1B9}" srcOrd="0" destOrd="0" presId="urn:microsoft.com/office/officeart/2005/8/layout/list1"/>
    <dgm:cxn modelId="{72C0C1F4-8851-5F44-98B2-1350D7D51C57}" srcId="{0733A25F-920D-AE42-8026-6F352AE9AC90}" destId="{77A91FC2-B307-154F-89B7-5B150B0AD973}" srcOrd="0" destOrd="0" parTransId="{DA69D847-707F-5741-B34B-001893F5C07C}" sibTransId="{9BC6CC10-8C1B-BC4A-AE16-5E0B45CCD916}"/>
    <dgm:cxn modelId="{34F06310-CCF8-6A46-8FF6-AED4AF6D08E5}" type="presOf" srcId="{1E19C0DC-FE9B-E64B-864F-63F607D01E2F}" destId="{F549D575-E062-CD4E-873C-70BAD103134F}" srcOrd="0" destOrd="0" presId="urn:microsoft.com/office/officeart/2005/8/layout/list1"/>
    <dgm:cxn modelId="{A52CF49C-2205-1142-97CD-1A1B20645979}" type="presOf" srcId="{0733A25F-920D-AE42-8026-6F352AE9AC90}" destId="{9198F0FD-BBBB-5043-A3C4-8B31F47F5B70}" srcOrd="1" destOrd="0" presId="urn:microsoft.com/office/officeart/2005/8/layout/list1"/>
    <dgm:cxn modelId="{08BB9427-DA12-5A4B-B103-3981D23FD8F6}" type="presOf" srcId="{0733A25F-920D-AE42-8026-6F352AE9AC90}" destId="{5F1E7407-95AC-A143-8E8B-3E52F45C428E}" srcOrd="0" destOrd="0" presId="urn:microsoft.com/office/officeart/2005/8/layout/list1"/>
    <dgm:cxn modelId="{866DBD0F-9513-5943-9426-DB919AE539A6}" type="presParOf" srcId="{911AF1E3-690F-1648-B92C-9BDB8E04617D}" destId="{35B3288D-C184-E049-969E-7DB7B0F9EEC4}" srcOrd="0" destOrd="0" presId="urn:microsoft.com/office/officeart/2005/8/layout/list1"/>
    <dgm:cxn modelId="{203950D6-1B3F-A44B-AE32-B67CF1AB70F9}" type="presParOf" srcId="{35B3288D-C184-E049-969E-7DB7B0F9EEC4}" destId="{5F1E7407-95AC-A143-8E8B-3E52F45C428E}" srcOrd="0" destOrd="0" presId="urn:microsoft.com/office/officeart/2005/8/layout/list1"/>
    <dgm:cxn modelId="{863E8765-1E57-2141-AEC6-8443F281EE7F}" type="presParOf" srcId="{35B3288D-C184-E049-969E-7DB7B0F9EEC4}" destId="{9198F0FD-BBBB-5043-A3C4-8B31F47F5B70}" srcOrd="1" destOrd="0" presId="urn:microsoft.com/office/officeart/2005/8/layout/list1"/>
    <dgm:cxn modelId="{4A48E9DE-6ED1-C843-B42E-CB2FC46A91E9}" type="presParOf" srcId="{911AF1E3-690F-1648-B92C-9BDB8E04617D}" destId="{9560E71B-ACBE-A440-AD4D-12E4E521FE15}" srcOrd="1" destOrd="0" presId="urn:microsoft.com/office/officeart/2005/8/layout/list1"/>
    <dgm:cxn modelId="{B3425F73-D1DD-504C-A356-E0BAAFB769CC}" type="presParOf" srcId="{911AF1E3-690F-1648-B92C-9BDB8E04617D}" destId="{FD30ABCD-1AA1-8D48-944A-F7CFC117B1B9}" srcOrd="2" destOrd="0" presId="urn:microsoft.com/office/officeart/2005/8/layout/list1"/>
    <dgm:cxn modelId="{2573291A-CBA5-1140-9A78-5DC97D58BA6E}" type="presParOf" srcId="{911AF1E3-690F-1648-B92C-9BDB8E04617D}" destId="{1728C82E-0A47-304A-92C1-6B480F4AABFD}" srcOrd="3" destOrd="0" presId="urn:microsoft.com/office/officeart/2005/8/layout/list1"/>
    <dgm:cxn modelId="{6FECBFB7-6EA2-6347-BA8F-9DFAE56B7FA3}" type="presParOf" srcId="{911AF1E3-690F-1648-B92C-9BDB8E04617D}" destId="{18746635-716E-9444-85DD-E397C2C2CC6D}" srcOrd="4" destOrd="0" presId="urn:microsoft.com/office/officeart/2005/8/layout/list1"/>
    <dgm:cxn modelId="{183C8E50-8517-4647-9D9A-98427901A114}" type="presParOf" srcId="{18746635-716E-9444-85DD-E397C2C2CC6D}" destId="{6851A913-FB54-654B-A643-A14D10E98797}" srcOrd="0" destOrd="0" presId="urn:microsoft.com/office/officeart/2005/8/layout/list1"/>
    <dgm:cxn modelId="{C3DE27F3-569C-F845-908C-84155E1BF4BD}" type="presParOf" srcId="{18746635-716E-9444-85DD-E397C2C2CC6D}" destId="{D2BB54D0-1210-4F4D-B333-22A91870DC21}" srcOrd="1" destOrd="0" presId="urn:microsoft.com/office/officeart/2005/8/layout/list1"/>
    <dgm:cxn modelId="{51B2227A-D164-4647-B592-2A66BFA1F92F}" type="presParOf" srcId="{911AF1E3-690F-1648-B92C-9BDB8E04617D}" destId="{D4FD1D4A-69AF-C444-8266-26C8A5015BDB}" srcOrd="5" destOrd="0" presId="urn:microsoft.com/office/officeart/2005/8/layout/list1"/>
    <dgm:cxn modelId="{BCC1499E-0A35-0B47-B9F1-D44FF5E062BB}" type="presParOf" srcId="{911AF1E3-690F-1648-B92C-9BDB8E04617D}" destId="{F549D575-E062-CD4E-873C-70BAD10313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D5286-430C-BF49-AEF2-A9BF37FC933A}" type="doc">
      <dgm:prSet loTypeId="urn:microsoft.com/office/officeart/2005/8/layout/pList1" loCatId="" qsTypeId="urn:microsoft.com/office/officeart/2005/8/quickstyle/simple1" qsCatId="simple" csTypeId="urn:microsoft.com/office/officeart/2005/8/colors/colorful1" csCatId="colorful" phldr="1"/>
      <dgm:spPr/>
    </dgm:pt>
    <dgm:pt modelId="{7AE29527-6B60-2F4C-BCCF-490118306520}">
      <dgm:prSet phldrT="[Texto]" custT="1"/>
      <dgm:spPr/>
      <dgm:t>
        <a:bodyPr/>
        <a:lstStyle/>
        <a:p>
          <a:r>
            <a:rPr lang="es-CR" sz="2300" dirty="0" smtClean="0"/>
            <a:t>Intrigan, alientan y estimulan al investigador de manera personal.</a:t>
          </a:r>
          <a:endParaRPr lang="es-ES_tradnl" sz="2300" dirty="0"/>
        </a:p>
      </dgm:t>
    </dgm:pt>
    <dgm:pt modelId="{E1E89766-3F42-5E4E-BF0B-E4D5BB10F5EF}" type="parTrans" cxnId="{4AD3E789-6940-2748-8E6B-B2E937AB133F}">
      <dgm:prSet/>
      <dgm:spPr/>
      <dgm:t>
        <a:bodyPr/>
        <a:lstStyle/>
        <a:p>
          <a:endParaRPr lang="es-ES_tradnl"/>
        </a:p>
      </dgm:t>
    </dgm:pt>
    <dgm:pt modelId="{EB034189-432E-A34A-92D1-91820B060665}" type="sibTrans" cxnId="{4AD3E789-6940-2748-8E6B-B2E937AB133F}">
      <dgm:prSet/>
      <dgm:spPr/>
      <dgm:t>
        <a:bodyPr/>
        <a:lstStyle/>
        <a:p>
          <a:endParaRPr lang="es-ES_tradnl"/>
        </a:p>
      </dgm:t>
    </dgm:pt>
    <dgm:pt modelId="{43050141-50F0-114A-8D72-46337725BA03}">
      <dgm:prSet phldrT="[Texto]" custT="1"/>
      <dgm:spPr/>
      <dgm:t>
        <a:bodyPr/>
        <a:lstStyle/>
        <a:p>
          <a:r>
            <a:rPr lang="es-CR" sz="2300" dirty="0" smtClean="0"/>
            <a:t>No son necesariamente nuevas, pero sí novedosas.</a:t>
          </a:r>
          <a:endParaRPr lang="es-ES_tradnl" sz="2300" dirty="0"/>
        </a:p>
      </dgm:t>
    </dgm:pt>
    <dgm:pt modelId="{AAF68BA5-8AC0-5745-AE88-A5440997A4E5}" type="parTrans" cxnId="{D4D986C2-BCDF-8D43-96B7-811F3AB216E8}">
      <dgm:prSet/>
      <dgm:spPr/>
      <dgm:t>
        <a:bodyPr/>
        <a:lstStyle/>
        <a:p>
          <a:endParaRPr lang="es-ES_tradnl"/>
        </a:p>
      </dgm:t>
    </dgm:pt>
    <dgm:pt modelId="{4AB42D54-C482-F64B-89D9-B8786887D321}" type="sibTrans" cxnId="{D4D986C2-BCDF-8D43-96B7-811F3AB216E8}">
      <dgm:prSet/>
      <dgm:spPr/>
      <dgm:t>
        <a:bodyPr/>
        <a:lstStyle/>
        <a:p>
          <a:endParaRPr lang="es-ES_tradnl"/>
        </a:p>
      </dgm:t>
    </dgm:pt>
    <dgm:pt modelId="{AEEB2CB4-8FB3-5D4A-8945-3FD70F39FA97}">
      <dgm:prSet phldrT="[Texto]" custT="1"/>
      <dgm:spPr/>
      <dgm:t>
        <a:bodyPr/>
        <a:lstStyle/>
        <a:p>
          <a:r>
            <a:rPr lang="es-CR" sz="2200" dirty="0" smtClean="0"/>
            <a:t>Pueden servir para elaborar teorías     y solucionar problemas.</a:t>
          </a:r>
          <a:endParaRPr lang="es-ES_tradnl" sz="2200" dirty="0"/>
        </a:p>
      </dgm:t>
    </dgm:pt>
    <dgm:pt modelId="{AFCDA4DF-2711-2F47-853E-B00E74AA06B5}" type="parTrans" cxnId="{7B4236E3-7361-0A43-87D7-A621EA2C2A43}">
      <dgm:prSet/>
      <dgm:spPr/>
      <dgm:t>
        <a:bodyPr/>
        <a:lstStyle/>
        <a:p>
          <a:endParaRPr lang="es-ES_tradnl"/>
        </a:p>
      </dgm:t>
    </dgm:pt>
    <dgm:pt modelId="{FE1454A7-ED42-1041-9652-3C812714373B}" type="sibTrans" cxnId="{7B4236E3-7361-0A43-87D7-A621EA2C2A43}">
      <dgm:prSet/>
      <dgm:spPr/>
      <dgm:t>
        <a:bodyPr/>
        <a:lstStyle/>
        <a:p>
          <a:endParaRPr lang="es-ES_tradnl"/>
        </a:p>
      </dgm:t>
    </dgm:pt>
    <dgm:pt modelId="{3DAAE83D-1CA8-8348-BA9D-FAF853F9E21A}">
      <dgm:prSet custT="1"/>
      <dgm:spPr/>
      <dgm:t>
        <a:bodyPr/>
        <a:lstStyle/>
        <a:p>
          <a:r>
            <a:rPr lang="es-CR" sz="2200" dirty="0" smtClean="0"/>
            <a:t>Pueden servir para generar nuevos interrogantes y cuestionamientos.</a:t>
          </a:r>
          <a:endParaRPr lang="es-ES_tradnl" sz="2200" dirty="0"/>
        </a:p>
      </dgm:t>
    </dgm:pt>
    <dgm:pt modelId="{4EC28D0C-525D-2144-A411-956DD2D0EE16}" type="parTrans" cxnId="{08C27B7E-0808-F34F-8EC7-B3F59529525D}">
      <dgm:prSet/>
      <dgm:spPr/>
      <dgm:t>
        <a:bodyPr/>
        <a:lstStyle/>
        <a:p>
          <a:endParaRPr lang="es-ES_tradnl"/>
        </a:p>
      </dgm:t>
    </dgm:pt>
    <dgm:pt modelId="{774555C9-E654-C44F-B009-F19F9A23B1B6}" type="sibTrans" cxnId="{08C27B7E-0808-F34F-8EC7-B3F59529525D}">
      <dgm:prSet/>
      <dgm:spPr/>
      <dgm:t>
        <a:bodyPr/>
        <a:lstStyle/>
        <a:p>
          <a:endParaRPr lang="es-ES_tradnl"/>
        </a:p>
      </dgm:t>
    </dgm:pt>
    <dgm:pt modelId="{51C4FB92-A93B-7B44-A432-D291606FB6DD}" type="pres">
      <dgm:prSet presAssocID="{6EDD5286-430C-BF49-AEF2-A9BF37FC933A}" presName="Name0" presStyleCnt="0">
        <dgm:presLayoutVars>
          <dgm:dir/>
          <dgm:resizeHandles val="exact"/>
        </dgm:presLayoutVars>
      </dgm:prSet>
      <dgm:spPr/>
    </dgm:pt>
    <dgm:pt modelId="{AAAB5FD7-CBE8-2647-B268-904E71ED7C19}" type="pres">
      <dgm:prSet presAssocID="{7AE29527-6B60-2F4C-BCCF-490118306520}" presName="compNode" presStyleCnt="0"/>
      <dgm:spPr/>
    </dgm:pt>
    <dgm:pt modelId="{2F8D63DE-74F1-7041-810B-E6C072104E4B}" type="pres">
      <dgm:prSet presAssocID="{7AE29527-6B60-2F4C-BCCF-490118306520}" presName="pict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mpd="sng">
          <a:solidFill>
            <a:srgbClr val="FFC000"/>
          </a:solidFill>
        </a:ln>
      </dgm:spPr>
    </dgm:pt>
    <dgm:pt modelId="{EDC6810B-A867-664A-9AAE-C8C518BAA927}" type="pres">
      <dgm:prSet presAssocID="{7AE29527-6B60-2F4C-BCCF-490118306520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D9A62CD-65D3-194B-B647-2962048613FC}" type="pres">
      <dgm:prSet presAssocID="{EB034189-432E-A34A-92D1-91820B060665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318F4783-CE84-434D-BC5E-626C3FA3DB58}" type="pres">
      <dgm:prSet presAssocID="{43050141-50F0-114A-8D72-46337725BA03}" presName="compNode" presStyleCnt="0"/>
      <dgm:spPr/>
    </dgm:pt>
    <dgm:pt modelId="{13490850-17A3-344B-BDE7-5DC4C46E80B7}" type="pres">
      <dgm:prSet presAssocID="{43050141-50F0-114A-8D72-46337725BA03}" presName="pictRect" presStyleLbl="nod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7492"/>
          </a:solidFill>
        </a:ln>
      </dgm:spPr>
    </dgm:pt>
    <dgm:pt modelId="{BEE0FEC1-62BA-7849-BCD3-42C82C5D591E}" type="pres">
      <dgm:prSet presAssocID="{43050141-50F0-114A-8D72-46337725BA0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059F107-2054-CC44-8017-18E0C069D4D3}" type="pres">
      <dgm:prSet presAssocID="{4AB42D54-C482-F64B-89D9-B8786887D321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5535AA18-7AFB-B644-833E-8BCD3ED13D8D}" type="pres">
      <dgm:prSet presAssocID="{AEEB2CB4-8FB3-5D4A-8945-3FD70F39FA97}" presName="compNode" presStyleCnt="0"/>
      <dgm:spPr/>
    </dgm:pt>
    <dgm:pt modelId="{4D65569F-F36E-F145-97D6-1D5E8C6AC1FE}" type="pres">
      <dgm:prSet presAssocID="{AEEB2CB4-8FB3-5D4A-8945-3FD70F39FA97}" presName="pictRect" presStyleLbl="nod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</dgm:spPr>
    </dgm:pt>
    <dgm:pt modelId="{0163CCF8-9522-4640-BA75-BED2F9D63395}" type="pres">
      <dgm:prSet presAssocID="{AEEB2CB4-8FB3-5D4A-8945-3FD70F39FA9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CFCA79-1D10-8542-9312-104302ECDAC5}" type="pres">
      <dgm:prSet presAssocID="{FE1454A7-ED42-1041-9652-3C812714373B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13231B97-991D-9944-9B38-5A3B9988DEDE}" type="pres">
      <dgm:prSet presAssocID="{3DAAE83D-1CA8-8348-BA9D-FAF853F9E21A}" presName="compNode" presStyleCnt="0"/>
      <dgm:spPr/>
    </dgm:pt>
    <dgm:pt modelId="{E7710219-7736-BF48-A5D0-F82F268C055B}" type="pres">
      <dgm:prSet presAssocID="{3DAAE83D-1CA8-8348-BA9D-FAF853F9E21A}" presName="pictRect" presStyleLbl="node1" presStyleIdx="3" presStyleCnt="4" custLinFactNeighborX="5055" custLinFactNeighborY="-153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6E8DCF"/>
          </a:solidFill>
        </a:ln>
      </dgm:spPr>
    </dgm:pt>
    <dgm:pt modelId="{2352AF30-C5B4-8F4D-B012-75B74D4C73AF}" type="pres">
      <dgm:prSet presAssocID="{3DAAE83D-1CA8-8348-BA9D-FAF853F9E21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B4236E3-7361-0A43-87D7-A621EA2C2A43}" srcId="{6EDD5286-430C-BF49-AEF2-A9BF37FC933A}" destId="{AEEB2CB4-8FB3-5D4A-8945-3FD70F39FA97}" srcOrd="2" destOrd="0" parTransId="{AFCDA4DF-2711-2F47-853E-B00E74AA06B5}" sibTransId="{FE1454A7-ED42-1041-9652-3C812714373B}"/>
    <dgm:cxn modelId="{D4D986C2-BCDF-8D43-96B7-811F3AB216E8}" srcId="{6EDD5286-430C-BF49-AEF2-A9BF37FC933A}" destId="{43050141-50F0-114A-8D72-46337725BA03}" srcOrd="1" destOrd="0" parTransId="{AAF68BA5-8AC0-5745-AE88-A5440997A4E5}" sibTransId="{4AB42D54-C482-F64B-89D9-B8786887D321}"/>
    <dgm:cxn modelId="{797C3215-E9B4-2F46-96D1-1AD97503A413}" type="presOf" srcId="{7AE29527-6B60-2F4C-BCCF-490118306520}" destId="{EDC6810B-A867-664A-9AAE-C8C518BAA927}" srcOrd="0" destOrd="0" presId="urn:microsoft.com/office/officeart/2005/8/layout/pList1"/>
    <dgm:cxn modelId="{A5D4FFDB-9028-E243-9454-6D2D51C4FEAE}" type="presOf" srcId="{6EDD5286-430C-BF49-AEF2-A9BF37FC933A}" destId="{51C4FB92-A93B-7B44-A432-D291606FB6DD}" srcOrd="0" destOrd="0" presId="urn:microsoft.com/office/officeart/2005/8/layout/pList1"/>
    <dgm:cxn modelId="{4AD3E789-6940-2748-8E6B-B2E937AB133F}" srcId="{6EDD5286-430C-BF49-AEF2-A9BF37FC933A}" destId="{7AE29527-6B60-2F4C-BCCF-490118306520}" srcOrd="0" destOrd="0" parTransId="{E1E89766-3F42-5E4E-BF0B-E4D5BB10F5EF}" sibTransId="{EB034189-432E-A34A-92D1-91820B060665}"/>
    <dgm:cxn modelId="{A03BDD56-20A5-3D4E-9DA0-532B39E77DF6}" type="presOf" srcId="{FE1454A7-ED42-1041-9652-3C812714373B}" destId="{9BCFCA79-1D10-8542-9312-104302ECDAC5}" srcOrd="0" destOrd="0" presId="urn:microsoft.com/office/officeart/2005/8/layout/pList1"/>
    <dgm:cxn modelId="{422AA291-C84D-8E4E-BF92-851B5BB19F9D}" type="presOf" srcId="{AEEB2CB4-8FB3-5D4A-8945-3FD70F39FA97}" destId="{0163CCF8-9522-4640-BA75-BED2F9D63395}" srcOrd="0" destOrd="0" presId="urn:microsoft.com/office/officeart/2005/8/layout/pList1"/>
    <dgm:cxn modelId="{D2014C2D-D92E-FC43-A95B-75F23B927EE0}" type="presOf" srcId="{EB034189-432E-A34A-92D1-91820B060665}" destId="{ED9A62CD-65D3-194B-B647-2962048613FC}" srcOrd="0" destOrd="0" presId="urn:microsoft.com/office/officeart/2005/8/layout/pList1"/>
    <dgm:cxn modelId="{D8A47681-0DA5-FF4D-96A4-14FB78893B11}" type="presOf" srcId="{4AB42D54-C482-F64B-89D9-B8786887D321}" destId="{4059F107-2054-CC44-8017-18E0C069D4D3}" srcOrd="0" destOrd="0" presId="urn:microsoft.com/office/officeart/2005/8/layout/pList1"/>
    <dgm:cxn modelId="{D1CF1FA5-2D51-654F-B591-685C2CDC5BC2}" type="presOf" srcId="{43050141-50F0-114A-8D72-46337725BA03}" destId="{BEE0FEC1-62BA-7849-BCD3-42C82C5D591E}" srcOrd="0" destOrd="0" presId="urn:microsoft.com/office/officeart/2005/8/layout/pList1"/>
    <dgm:cxn modelId="{08C27B7E-0808-F34F-8EC7-B3F59529525D}" srcId="{6EDD5286-430C-BF49-AEF2-A9BF37FC933A}" destId="{3DAAE83D-1CA8-8348-BA9D-FAF853F9E21A}" srcOrd="3" destOrd="0" parTransId="{4EC28D0C-525D-2144-A411-956DD2D0EE16}" sibTransId="{774555C9-E654-C44F-B009-F19F9A23B1B6}"/>
    <dgm:cxn modelId="{3D72F783-B7FB-C44B-B48A-EA40884598DF}" type="presOf" srcId="{3DAAE83D-1CA8-8348-BA9D-FAF853F9E21A}" destId="{2352AF30-C5B4-8F4D-B012-75B74D4C73AF}" srcOrd="0" destOrd="0" presId="urn:microsoft.com/office/officeart/2005/8/layout/pList1"/>
    <dgm:cxn modelId="{64C0A1D8-787A-004A-9F03-BE66F3050061}" type="presParOf" srcId="{51C4FB92-A93B-7B44-A432-D291606FB6DD}" destId="{AAAB5FD7-CBE8-2647-B268-904E71ED7C19}" srcOrd="0" destOrd="0" presId="urn:microsoft.com/office/officeart/2005/8/layout/pList1"/>
    <dgm:cxn modelId="{7654898D-06DF-3B47-A06C-6AAB7A87F75B}" type="presParOf" srcId="{AAAB5FD7-CBE8-2647-B268-904E71ED7C19}" destId="{2F8D63DE-74F1-7041-810B-E6C072104E4B}" srcOrd="0" destOrd="0" presId="urn:microsoft.com/office/officeart/2005/8/layout/pList1"/>
    <dgm:cxn modelId="{09DD1F32-999D-FC49-88EC-406651B01157}" type="presParOf" srcId="{AAAB5FD7-CBE8-2647-B268-904E71ED7C19}" destId="{EDC6810B-A867-664A-9AAE-C8C518BAA927}" srcOrd="1" destOrd="0" presId="urn:microsoft.com/office/officeart/2005/8/layout/pList1"/>
    <dgm:cxn modelId="{0F855397-CC22-C34B-9342-4367B069DE4E}" type="presParOf" srcId="{51C4FB92-A93B-7B44-A432-D291606FB6DD}" destId="{ED9A62CD-65D3-194B-B647-2962048613FC}" srcOrd="1" destOrd="0" presId="urn:microsoft.com/office/officeart/2005/8/layout/pList1"/>
    <dgm:cxn modelId="{0A41E7B9-048D-BA48-AD02-F397FBFA8AF1}" type="presParOf" srcId="{51C4FB92-A93B-7B44-A432-D291606FB6DD}" destId="{318F4783-CE84-434D-BC5E-626C3FA3DB58}" srcOrd="2" destOrd="0" presId="urn:microsoft.com/office/officeart/2005/8/layout/pList1"/>
    <dgm:cxn modelId="{3566D9F5-692C-0B46-AAF3-469C743C6FE6}" type="presParOf" srcId="{318F4783-CE84-434D-BC5E-626C3FA3DB58}" destId="{13490850-17A3-344B-BDE7-5DC4C46E80B7}" srcOrd="0" destOrd="0" presId="urn:microsoft.com/office/officeart/2005/8/layout/pList1"/>
    <dgm:cxn modelId="{2B055ACF-6108-EF4E-B8AA-897E1D06874C}" type="presParOf" srcId="{318F4783-CE84-434D-BC5E-626C3FA3DB58}" destId="{BEE0FEC1-62BA-7849-BCD3-42C82C5D591E}" srcOrd="1" destOrd="0" presId="urn:microsoft.com/office/officeart/2005/8/layout/pList1"/>
    <dgm:cxn modelId="{E5CFA2A7-45C7-EA45-A0AA-5F621C34CAF3}" type="presParOf" srcId="{51C4FB92-A93B-7B44-A432-D291606FB6DD}" destId="{4059F107-2054-CC44-8017-18E0C069D4D3}" srcOrd="3" destOrd="0" presId="urn:microsoft.com/office/officeart/2005/8/layout/pList1"/>
    <dgm:cxn modelId="{EE6ADD91-4B31-ED41-A188-F2BB7FB195C1}" type="presParOf" srcId="{51C4FB92-A93B-7B44-A432-D291606FB6DD}" destId="{5535AA18-7AFB-B644-833E-8BCD3ED13D8D}" srcOrd="4" destOrd="0" presId="urn:microsoft.com/office/officeart/2005/8/layout/pList1"/>
    <dgm:cxn modelId="{6FE19C6B-7C0D-DA41-B338-5B75FFCBF66D}" type="presParOf" srcId="{5535AA18-7AFB-B644-833E-8BCD3ED13D8D}" destId="{4D65569F-F36E-F145-97D6-1D5E8C6AC1FE}" srcOrd="0" destOrd="0" presId="urn:microsoft.com/office/officeart/2005/8/layout/pList1"/>
    <dgm:cxn modelId="{11F1CB5F-C13B-A041-942B-9817B8E21D1A}" type="presParOf" srcId="{5535AA18-7AFB-B644-833E-8BCD3ED13D8D}" destId="{0163CCF8-9522-4640-BA75-BED2F9D63395}" srcOrd="1" destOrd="0" presId="urn:microsoft.com/office/officeart/2005/8/layout/pList1"/>
    <dgm:cxn modelId="{B507C968-C1BE-E245-B27A-5C98F7DACC3E}" type="presParOf" srcId="{51C4FB92-A93B-7B44-A432-D291606FB6DD}" destId="{9BCFCA79-1D10-8542-9312-104302ECDAC5}" srcOrd="5" destOrd="0" presId="urn:microsoft.com/office/officeart/2005/8/layout/pList1"/>
    <dgm:cxn modelId="{45C0801F-1235-FF47-A75B-881B7E0E7BCD}" type="presParOf" srcId="{51C4FB92-A93B-7B44-A432-D291606FB6DD}" destId="{13231B97-991D-9944-9B38-5A3B9988DEDE}" srcOrd="6" destOrd="0" presId="urn:microsoft.com/office/officeart/2005/8/layout/pList1"/>
    <dgm:cxn modelId="{66269D22-AF7E-DB4F-A6D1-2EAD7F8AD3AA}" type="presParOf" srcId="{13231B97-991D-9944-9B38-5A3B9988DEDE}" destId="{E7710219-7736-BF48-A5D0-F82F268C055B}" srcOrd="0" destOrd="0" presId="urn:microsoft.com/office/officeart/2005/8/layout/pList1"/>
    <dgm:cxn modelId="{DBFB6050-69AF-E24E-94A5-7744273901E4}" type="presParOf" srcId="{13231B97-991D-9944-9B38-5A3B9988DEDE}" destId="{2352AF30-C5B4-8F4D-B012-75B74D4C73A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0ABCD-1AA1-8D48-944A-F7CFC117B1B9}">
      <dsp:nvSpPr>
        <dsp:cNvPr id="0" name=""/>
        <dsp:cNvSpPr/>
      </dsp:nvSpPr>
      <dsp:spPr>
        <a:xfrm>
          <a:off x="0" y="715214"/>
          <a:ext cx="8768112" cy="2149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03" tIns="812292" rIns="680503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900" kern="1200" dirty="0" smtClean="0"/>
            <a:t>Disciplina desde la cual se guía centralmente la investigación</a:t>
          </a:r>
          <a:endParaRPr lang="es-ES_tradnl" sz="3900" kern="1200" dirty="0"/>
        </a:p>
      </dsp:txBody>
      <dsp:txXfrm>
        <a:off x="0" y="715214"/>
        <a:ext cx="8768112" cy="2149874"/>
      </dsp:txXfrm>
    </dsp:sp>
    <dsp:sp modelId="{9198F0FD-BBBB-5043-A3C4-8B31F47F5B70}">
      <dsp:nvSpPr>
        <dsp:cNvPr id="0" name=""/>
        <dsp:cNvSpPr/>
      </dsp:nvSpPr>
      <dsp:spPr>
        <a:xfrm>
          <a:off x="466073" y="199717"/>
          <a:ext cx="6137678" cy="1151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b="1" kern="1200" dirty="0" smtClean="0"/>
            <a:t>PERSPECTIVA</a:t>
          </a:r>
          <a:endParaRPr lang="es-ES_tradnl" sz="3900" b="1" kern="1200" dirty="0"/>
        </a:p>
      </dsp:txBody>
      <dsp:txXfrm>
        <a:off x="522274" y="255918"/>
        <a:ext cx="6025276" cy="1038878"/>
      </dsp:txXfrm>
    </dsp:sp>
    <dsp:sp modelId="{F549D575-E062-CD4E-873C-70BAD103134F}">
      <dsp:nvSpPr>
        <dsp:cNvPr id="0" name=""/>
        <dsp:cNvSpPr/>
      </dsp:nvSpPr>
      <dsp:spPr>
        <a:xfrm>
          <a:off x="0" y="3651329"/>
          <a:ext cx="8768112" cy="16277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03" tIns="812292" rIns="680503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900" kern="1200" dirty="0" smtClean="0"/>
            <a:t>Cuantitativo, cualitativo o mixto.</a:t>
          </a:r>
          <a:endParaRPr lang="es-ES_tradnl" sz="3900" kern="1200" dirty="0"/>
        </a:p>
      </dsp:txBody>
      <dsp:txXfrm>
        <a:off x="0" y="3651329"/>
        <a:ext cx="8768112" cy="1627762"/>
      </dsp:txXfrm>
    </dsp:sp>
    <dsp:sp modelId="{D2BB54D0-1210-4F4D-B333-22A91870DC21}">
      <dsp:nvSpPr>
        <dsp:cNvPr id="0" name=""/>
        <dsp:cNvSpPr/>
      </dsp:nvSpPr>
      <dsp:spPr>
        <a:xfrm>
          <a:off x="438405" y="3075689"/>
          <a:ext cx="6137678" cy="11512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1990" tIns="0" rIns="23199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b="1" kern="1200" dirty="0" smtClean="0"/>
            <a:t>ENFOQUE</a:t>
          </a:r>
          <a:endParaRPr lang="es-ES_tradnl" sz="3900" b="1" kern="1200" dirty="0"/>
        </a:p>
      </dsp:txBody>
      <dsp:txXfrm>
        <a:off x="494606" y="3131890"/>
        <a:ext cx="6025276" cy="103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D63DE-74F1-7041-810B-E6C072104E4B}">
      <dsp:nvSpPr>
        <dsp:cNvPr id="0" name=""/>
        <dsp:cNvSpPr/>
      </dsp:nvSpPr>
      <dsp:spPr>
        <a:xfrm>
          <a:off x="5696" y="529919"/>
          <a:ext cx="2710971" cy="1867859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810B-A867-664A-9AAE-C8C518BAA927}">
      <dsp:nvSpPr>
        <dsp:cNvPr id="0" name=""/>
        <dsp:cNvSpPr/>
      </dsp:nvSpPr>
      <dsp:spPr>
        <a:xfrm>
          <a:off x="5696" y="2397778"/>
          <a:ext cx="2710971" cy="100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Intrigan, alientan y estimulan al investigador de manera personal.</a:t>
          </a:r>
          <a:endParaRPr lang="es-ES_tradnl" sz="2300" kern="1200" dirty="0"/>
        </a:p>
      </dsp:txBody>
      <dsp:txXfrm>
        <a:off x="5696" y="2397778"/>
        <a:ext cx="2710971" cy="1005770"/>
      </dsp:txXfrm>
    </dsp:sp>
    <dsp:sp modelId="{13490850-17A3-344B-BDE7-5DC4C46E80B7}">
      <dsp:nvSpPr>
        <dsp:cNvPr id="0" name=""/>
        <dsp:cNvSpPr/>
      </dsp:nvSpPr>
      <dsp:spPr>
        <a:xfrm>
          <a:off x="2987879" y="529919"/>
          <a:ext cx="2710971" cy="1867859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0074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0FEC1-62BA-7849-BCD3-42C82C5D591E}">
      <dsp:nvSpPr>
        <dsp:cNvPr id="0" name=""/>
        <dsp:cNvSpPr/>
      </dsp:nvSpPr>
      <dsp:spPr>
        <a:xfrm>
          <a:off x="2987879" y="2397778"/>
          <a:ext cx="2710971" cy="100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No son necesariamente nuevas, pero sí novedosas.</a:t>
          </a:r>
          <a:endParaRPr lang="es-ES_tradnl" sz="2300" kern="1200" dirty="0"/>
        </a:p>
      </dsp:txBody>
      <dsp:txXfrm>
        <a:off x="2987879" y="2397778"/>
        <a:ext cx="2710971" cy="1005770"/>
      </dsp:txXfrm>
    </dsp:sp>
    <dsp:sp modelId="{4D65569F-F36E-F145-97D6-1D5E8C6AC1FE}">
      <dsp:nvSpPr>
        <dsp:cNvPr id="0" name=""/>
        <dsp:cNvSpPr/>
      </dsp:nvSpPr>
      <dsp:spPr>
        <a:xfrm>
          <a:off x="5970061" y="529919"/>
          <a:ext cx="2710971" cy="1867859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3CCF8-9522-4640-BA75-BED2F9D63395}">
      <dsp:nvSpPr>
        <dsp:cNvPr id="0" name=""/>
        <dsp:cNvSpPr/>
      </dsp:nvSpPr>
      <dsp:spPr>
        <a:xfrm>
          <a:off x="5970061" y="2397778"/>
          <a:ext cx="2710971" cy="100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Pueden servir para elaborar teorías     y solucionar problemas.</a:t>
          </a:r>
          <a:endParaRPr lang="es-ES_tradnl" sz="2200" kern="1200" dirty="0"/>
        </a:p>
      </dsp:txBody>
      <dsp:txXfrm>
        <a:off x="5970061" y="2397778"/>
        <a:ext cx="2710971" cy="1005770"/>
      </dsp:txXfrm>
    </dsp:sp>
    <dsp:sp modelId="{E7710219-7736-BF48-A5D0-F82F268C055B}">
      <dsp:nvSpPr>
        <dsp:cNvPr id="0" name=""/>
        <dsp:cNvSpPr/>
      </dsp:nvSpPr>
      <dsp:spPr>
        <a:xfrm>
          <a:off x="8957940" y="501173"/>
          <a:ext cx="2710971" cy="186785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6E8D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2AF30-C5B4-8F4D-B012-75B74D4C73AF}">
      <dsp:nvSpPr>
        <dsp:cNvPr id="0" name=""/>
        <dsp:cNvSpPr/>
      </dsp:nvSpPr>
      <dsp:spPr>
        <a:xfrm>
          <a:off x="8952243" y="2397778"/>
          <a:ext cx="2710971" cy="100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Pueden servir para generar nuevos interrogantes y cuestionamientos.</a:t>
          </a:r>
          <a:endParaRPr lang="es-ES_tradnl" sz="2200" kern="1200" dirty="0"/>
        </a:p>
      </dsp:txBody>
      <dsp:txXfrm>
        <a:off x="8952243" y="2397778"/>
        <a:ext cx="2710971" cy="1005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4813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4813"/>
            <a:ext cx="28813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440D6C7-9BCB-264A-9D30-C93F19913A6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0D39-E15A-B243-8DEF-B8CF6D474A0E}" type="datetimeFigureOut">
              <a:rPr lang="es-ES_tradnl" smtClean="0"/>
              <a:t>24/2/18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7400" cy="33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5163" y="4706938"/>
            <a:ext cx="5318125" cy="3852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4F9D-9FC6-DC48-9A47-5223C5FDF2B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29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658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075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378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960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Freepik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9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ES_tradnl" dirty="0" err="1" smtClean="0"/>
              <a:t>Created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Nensuria</a:t>
            </a:r>
            <a:r>
              <a:rPr lang="es-ES_tradnl" dirty="0" smtClean="0"/>
              <a:t> - </a:t>
            </a:r>
            <a:r>
              <a:rPr lang="es-ES_tradnl" dirty="0" err="1" smtClean="0"/>
              <a:t>Freepik.com</a:t>
            </a:r>
            <a:endParaRPr lang="es-ES_tradnl" dirty="0" smtClean="0"/>
          </a:p>
          <a:p>
            <a:pPr marL="228600" indent="-228600">
              <a:buAutoNum type="arabicPeriod"/>
            </a:pPr>
            <a:r>
              <a:rPr lang="es-ES_tradnl" dirty="0" err="1" smtClean="0"/>
              <a:t>Created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Onlyyouqj</a:t>
            </a:r>
            <a:r>
              <a:rPr lang="es-ES_tradnl" dirty="0" smtClean="0"/>
              <a:t> - </a:t>
            </a:r>
            <a:r>
              <a:rPr lang="es-ES_tradnl" dirty="0" err="1" smtClean="0"/>
              <a:t>Freepik.com</a:t>
            </a:r>
            <a:endParaRPr lang="es-ES_tradnl" dirty="0" smtClean="0"/>
          </a:p>
          <a:p>
            <a:pPr marL="228600" indent="-228600">
              <a:buAutoNum type="arabicPeriod"/>
            </a:pPr>
            <a:r>
              <a:rPr lang="es-ES_tradnl" dirty="0" err="1" smtClean="0"/>
              <a:t>Created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Mindandi</a:t>
            </a:r>
            <a:r>
              <a:rPr lang="es-ES_tradnl" dirty="0" smtClean="0"/>
              <a:t> - </a:t>
            </a:r>
            <a:r>
              <a:rPr lang="es-ES_tradnl" dirty="0" err="1" smtClean="0"/>
              <a:t>Freepik.com</a:t>
            </a:r>
            <a:endParaRPr lang="es-ES_tradnl" dirty="0" smtClean="0"/>
          </a:p>
          <a:p>
            <a:pPr marL="228600" indent="-228600">
              <a:buAutoNum type="arabicPeriod"/>
            </a:pPr>
            <a:r>
              <a:rPr lang="es-ES_tradnl" dirty="0" err="1" smtClean="0"/>
              <a:t>Created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Kues</a:t>
            </a:r>
            <a:r>
              <a:rPr lang="es-ES_tradnl" dirty="0" smtClean="0"/>
              <a:t> - </a:t>
            </a:r>
            <a:r>
              <a:rPr lang="es-ES_tradnl" dirty="0" err="1" smtClean="0"/>
              <a:t>Freepik.com</a:t>
            </a:r>
            <a:r>
              <a:rPr lang="es-ES_tradnl" dirty="0" smtClean="0"/>
              <a:t> </a:t>
            </a:r>
          </a:p>
          <a:p>
            <a:pPr marL="228600" indent="-228600">
              <a:buAutoNum type="arabicPeriod"/>
            </a:pPr>
            <a:endParaRPr lang="es-ES_tradnl" dirty="0" smtClean="0"/>
          </a:p>
          <a:p>
            <a:pPr marL="228600" indent="-228600">
              <a:buAutoNum type="arabicPeriod"/>
            </a:pPr>
            <a:endParaRPr lang="es-ES_tradnl" dirty="0" smtClean="0"/>
          </a:p>
          <a:p>
            <a:pPr marL="228600" indent="-228600">
              <a:buAutoNum type="arabicPeriod"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19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04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5937-C767-0E4C-BC3F-68F9B37E8AB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163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B48A-693D-B842-9918-38EF24C368D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2686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115-F0E2-2046-862A-D0E1C96F3A6E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25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gsdfg</a:t>
            </a:r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AC6-F21F-0F48-9AD1-2CEB55C0FBAD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564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B025-ECF8-3242-B06C-34B1121B92F8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563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690E-F32C-0344-818A-E7E93B852E26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258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A23-D805-544D-A151-EF9940A1A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50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092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CBE9-52B2-1243-8534-BE95EBFAC5C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87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802B-F9E5-794C-BF1E-64580BF8A7B4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514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C2D4-3805-DB4C-8A8A-74CEC804BC72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06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35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4887027"/>
              </p:ext>
            </p:extLst>
          </p:nvPr>
        </p:nvGraphicFramePr>
        <p:xfrm>
          <a:off x="1648368" y="590380"/>
          <a:ext cx="87681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0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12192000" cy="774923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 smtClean="0">
                <a:solidFill>
                  <a:srgbClr val="02467C"/>
                </a:solidFill>
                <a:latin typeface="+mn-lt"/>
              </a:rPr>
              <a:t>INVESTIGACIÓN PREVIA DE LOS TEMAS</a:t>
            </a:r>
            <a:endParaRPr lang="es-CR" sz="3600" b="1" dirty="0">
              <a:solidFill>
                <a:srgbClr val="02467C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7913" y="1803095"/>
            <a:ext cx="9505056" cy="5078189"/>
          </a:xfrm>
        </p:spPr>
        <p:txBody>
          <a:bodyPr/>
          <a:lstStyle/>
          <a:p>
            <a:pPr marL="444500" indent="-434975">
              <a:buClr>
                <a:srgbClr val="F92F3F"/>
              </a:buClr>
              <a:buFont typeface="ZapfDingbatsITC" charset="0"/>
              <a:buChar char="➼"/>
            </a:pPr>
            <a:r>
              <a:rPr lang="es-CR" dirty="0" smtClean="0"/>
              <a:t>Cuanto mejor se conozca un tema el proceso de afinar la idea será mejor.</a:t>
            </a:r>
          </a:p>
          <a:p>
            <a:pPr marL="444500" indent="-434975">
              <a:buClr>
                <a:srgbClr val="F92F3F"/>
              </a:buClr>
              <a:buFont typeface="ZapfDingbatsITC" charset="0"/>
              <a:buChar char="➼"/>
            </a:pPr>
            <a:r>
              <a:rPr lang="es-CR" dirty="0" smtClean="0"/>
              <a:t>Posibles escenarios:</a:t>
            </a:r>
          </a:p>
          <a:p>
            <a:pPr marL="955675" lvl="1" indent="-457200">
              <a:buClr>
                <a:srgbClr val="F92F3F"/>
              </a:buClr>
              <a:buFont typeface="+mj-lt"/>
              <a:buAutoNum type="arabicPeriod"/>
            </a:pPr>
            <a:r>
              <a:rPr lang="es-CR" dirty="0" smtClean="0"/>
              <a:t>Temas ya investigados, estructurados y formalizados</a:t>
            </a:r>
          </a:p>
          <a:p>
            <a:pPr marL="955675" lvl="1" indent="-457200">
              <a:buClr>
                <a:srgbClr val="F92F3F"/>
              </a:buClr>
              <a:buFont typeface="+mj-lt"/>
              <a:buAutoNum type="arabicPeriod"/>
            </a:pPr>
            <a:r>
              <a:rPr lang="es-CR" dirty="0" smtClean="0"/>
              <a:t>Temas ya investigados pero menos estructurados y formalizados</a:t>
            </a:r>
          </a:p>
          <a:p>
            <a:pPr marL="955675" lvl="1" indent="-457200">
              <a:buClr>
                <a:srgbClr val="F92F3F"/>
              </a:buClr>
              <a:buFont typeface="+mj-lt"/>
              <a:buAutoNum type="arabicPeriod"/>
            </a:pPr>
            <a:r>
              <a:rPr lang="es-CR" dirty="0" smtClean="0"/>
              <a:t>Temas poco investigados y poco estructurados</a:t>
            </a:r>
          </a:p>
          <a:p>
            <a:pPr marL="955675" lvl="1" indent="-457200">
              <a:buClr>
                <a:srgbClr val="F92F3F"/>
              </a:buClr>
              <a:buFont typeface="+mj-lt"/>
              <a:buAutoNum type="arabicPeriod"/>
            </a:pPr>
            <a:r>
              <a:rPr lang="es-CR" dirty="0" smtClean="0"/>
              <a:t>Temas no investigados</a:t>
            </a:r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5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9386" y="415296"/>
            <a:ext cx="10515600" cy="1325563"/>
          </a:xfrm>
        </p:spPr>
        <p:txBody>
          <a:bodyPr/>
          <a:lstStyle/>
          <a:p>
            <a:r>
              <a:rPr lang="es-CR" sz="2500" dirty="0" smtClean="0">
                <a:solidFill>
                  <a:srgbClr val="02467C"/>
                </a:solidFill>
                <a:latin typeface="+mn-lt"/>
              </a:rPr>
              <a:t>CRITERIOS PARA GENERAR IDEAS</a:t>
            </a:r>
            <a:r>
              <a:rPr lang="es-CR" sz="4000" dirty="0" smtClean="0">
                <a:solidFill>
                  <a:srgbClr val="F92F3F"/>
                </a:solidFill>
                <a:latin typeface="+mn-lt"/>
              </a:rPr>
              <a:t/>
            </a:r>
            <a:br>
              <a:rPr lang="es-CR" sz="4000" dirty="0" smtClean="0">
                <a:solidFill>
                  <a:srgbClr val="F92F3F"/>
                </a:solidFill>
                <a:latin typeface="+mn-lt"/>
              </a:rPr>
            </a:br>
            <a:r>
              <a:rPr lang="es-CR" sz="4000" dirty="0" smtClean="0">
                <a:solidFill>
                  <a:srgbClr val="F92F3F"/>
                </a:solidFill>
                <a:latin typeface="+mn-lt"/>
              </a:rPr>
              <a:t>LAS BUENAS IDEAS…</a:t>
            </a:r>
            <a:r>
              <a:rPr lang="es-CR" sz="4000" dirty="0" smtClean="0">
                <a:solidFill>
                  <a:srgbClr val="F92F3F"/>
                </a:solidFill>
              </a:rPr>
              <a:t>▼</a:t>
            </a:r>
            <a:endParaRPr lang="es-CR" sz="4000" b="1" dirty="0">
              <a:solidFill>
                <a:srgbClr val="F92F3F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0330001"/>
              </p:ext>
            </p:extLst>
          </p:nvPr>
        </p:nvGraphicFramePr>
        <p:xfrm>
          <a:off x="261544" y="1462265"/>
          <a:ext cx="11668912" cy="393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059817" y="5157192"/>
            <a:ext cx="30963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 veces un estudio </a:t>
            </a:r>
            <a:r>
              <a:rPr lang="es-C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 </a:t>
            </a:r>
          </a:p>
          <a:p>
            <a:pPr lvl="0" algn="ctr"/>
            <a:r>
              <a:rPr lang="es-C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más </a:t>
            </a:r>
            <a:r>
              <a:rPr lang="es-C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preguntas </a:t>
            </a:r>
            <a:r>
              <a:rPr lang="es-C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respuestas)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ES_tradnl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95664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877453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¿</a:t>
            </a:r>
            <a:r>
              <a:rPr lang="es-ES_tradnl" sz="3900" b="1" dirty="0" err="1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é aprendiste en esta sesión?</a:t>
            </a:r>
            <a:endParaRPr lang="es-ES" sz="2000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43472" y="1833038"/>
            <a:ext cx="9361040" cy="354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2 </a:t>
            </a:r>
            <a:r>
              <a:rPr lang="es-ES_tradnl" sz="2500" b="0" dirty="0">
                <a:solidFill>
                  <a:schemeClr val="bg1"/>
                </a:solidFill>
              </a:rPr>
              <a:t>mitos sobre la investigación </a:t>
            </a:r>
            <a:r>
              <a:rPr lang="es-ES_tradnl" sz="2500" b="0" dirty="0" smtClean="0">
                <a:solidFill>
                  <a:schemeClr val="bg1"/>
                </a:solidFill>
              </a:rPr>
              <a:t>científica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2 </a:t>
            </a:r>
            <a:r>
              <a:rPr lang="es-ES_tradnl" sz="2500" b="0" dirty="0">
                <a:solidFill>
                  <a:schemeClr val="bg1"/>
                </a:solidFill>
              </a:rPr>
              <a:t>aspectos sobre ideas de </a:t>
            </a:r>
            <a:r>
              <a:rPr lang="es-ES_tradnl" sz="2500" b="0" dirty="0" smtClean="0">
                <a:solidFill>
                  <a:schemeClr val="bg1"/>
                </a:solidFill>
              </a:rPr>
              <a:t>investigación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2 </a:t>
            </a:r>
            <a:r>
              <a:rPr lang="es-ES_tradnl" sz="2500" b="0" dirty="0">
                <a:solidFill>
                  <a:schemeClr val="bg1"/>
                </a:solidFill>
              </a:rPr>
              <a:t>aspectos sobre la vaguedad de las ideas </a:t>
            </a:r>
            <a:r>
              <a:rPr lang="es-ES_tradnl" sz="2500" b="0" dirty="0" smtClean="0">
                <a:solidFill>
                  <a:schemeClr val="bg1"/>
                </a:solidFill>
              </a:rPr>
              <a:t>iniciales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3 </a:t>
            </a:r>
            <a:r>
              <a:rPr lang="es-ES_tradnl" sz="2500" b="0" dirty="0">
                <a:solidFill>
                  <a:schemeClr val="bg1"/>
                </a:solidFill>
              </a:rPr>
              <a:t>aspectos a los cuales nos ayuda conocer los </a:t>
            </a:r>
            <a:r>
              <a:rPr lang="es-ES_tradnl" sz="2500" b="0" dirty="0" smtClean="0">
                <a:solidFill>
                  <a:schemeClr val="bg1"/>
                </a:solidFill>
              </a:rPr>
              <a:t>antecedentes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La </a:t>
            </a:r>
            <a:r>
              <a:rPr lang="es-ES_tradnl" sz="2500" b="0" dirty="0">
                <a:solidFill>
                  <a:schemeClr val="bg1"/>
                </a:solidFill>
              </a:rPr>
              <a:t>definición de perspectiva y </a:t>
            </a:r>
            <a:r>
              <a:rPr lang="es-ES_tradnl" sz="2500" b="0" dirty="0" smtClean="0">
                <a:solidFill>
                  <a:schemeClr val="bg1"/>
                </a:solidFill>
              </a:rPr>
              <a:t>enfoque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>
                <a:solidFill>
                  <a:schemeClr val="bg1"/>
                </a:solidFill>
              </a:rPr>
              <a:t>2</a:t>
            </a:r>
            <a:r>
              <a:rPr lang="es-ES_tradnl" sz="2500" b="0" dirty="0" smtClean="0">
                <a:solidFill>
                  <a:schemeClr val="bg1"/>
                </a:solidFill>
              </a:rPr>
              <a:t> </a:t>
            </a:r>
            <a:r>
              <a:rPr lang="es-ES_tradnl" sz="2500" b="0" dirty="0">
                <a:solidFill>
                  <a:schemeClr val="bg1"/>
                </a:solidFill>
              </a:rPr>
              <a:t>aspectos sobre la investigación previa </a:t>
            </a:r>
            <a:r>
              <a:rPr lang="es-ES_tradnl" sz="2500" b="0" dirty="0" smtClean="0">
                <a:solidFill>
                  <a:schemeClr val="bg1"/>
                </a:solidFill>
              </a:rPr>
              <a:t>de                         los temas y </a:t>
            </a:r>
            <a:r>
              <a:rPr lang="es-ES_tradnl" sz="2500" b="0" dirty="0">
                <a:solidFill>
                  <a:schemeClr val="bg1"/>
                </a:solidFill>
              </a:rPr>
              <a:t>4 posibles </a:t>
            </a:r>
            <a:r>
              <a:rPr lang="es-ES_tradnl" sz="2500" b="0" dirty="0" smtClean="0">
                <a:solidFill>
                  <a:schemeClr val="bg1"/>
                </a:solidFill>
              </a:rPr>
              <a:t>escenarios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3 </a:t>
            </a:r>
            <a:r>
              <a:rPr lang="es-ES_tradnl" sz="2500" b="0" dirty="0">
                <a:solidFill>
                  <a:schemeClr val="bg1"/>
                </a:solidFill>
              </a:rPr>
              <a:t>ámbitos para medir las buenas ideas</a:t>
            </a:r>
            <a:endParaRPr lang="es-ES" sz="2500" b="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4479738"/>
            <a:ext cx="1757574" cy="17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988840"/>
            <a:ext cx="10729192" cy="338455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charset="0"/>
              <a:buNone/>
            </a:pPr>
            <a:endParaRPr lang="es-CR" sz="200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900" b="1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s-ES_tradnl" sz="3500" dirty="0">
                <a:solidFill>
                  <a:srgbClr val="02467C"/>
                </a:solidFill>
                <a:ea typeface="Times New Roman" charset="0"/>
                <a:cs typeface="Times New Roman" charset="0"/>
              </a:rPr>
              <a:t>METODOLOGÍA DE LA INVESTIGACIÓN </a:t>
            </a:r>
          </a:p>
          <a:p>
            <a:pPr algn="ctr" eaLnBrk="1" hangingPunct="1">
              <a:buNone/>
            </a:pPr>
            <a:r>
              <a:rPr lang="es-ES_tradnl" sz="3900" b="1" dirty="0">
                <a:solidFill>
                  <a:srgbClr val="F92F3F"/>
                </a:solidFill>
                <a:ea typeface="Times New Roman" charset="0"/>
                <a:cs typeface="Times New Roman" charset="0"/>
              </a:rPr>
              <a:t>NACIMIENTO DE UN PROYECTO: </a:t>
            </a:r>
            <a:endParaRPr lang="es-ES_tradnl" sz="3900" b="1" dirty="0" smtClean="0">
              <a:solidFill>
                <a:srgbClr val="F92F3F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s-ES_tradnl" sz="5100" b="1" u="sng" dirty="0" smtClean="0">
                <a:solidFill>
                  <a:srgbClr val="F92F3F"/>
                </a:solidFill>
                <a:ea typeface="Times New Roman" charset="0"/>
                <a:cs typeface="Times New Roman" charset="0"/>
              </a:rPr>
              <a:t>LA </a:t>
            </a:r>
            <a:r>
              <a:rPr lang="es-ES_tradnl" sz="5100" b="1" u="sng" dirty="0">
                <a:solidFill>
                  <a:srgbClr val="F92F3F"/>
                </a:solidFill>
                <a:ea typeface="Times New Roman" charset="0"/>
                <a:cs typeface="Times New Roman" charset="0"/>
              </a:rPr>
              <a:t>IDEA </a:t>
            </a:r>
          </a:p>
          <a:p>
            <a:pPr algn="ctr" eaLnBrk="1" hangingPunct="1">
              <a:buFont typeface="Wingdings" charset="0"/>
              <a:buNone/>
            </a:pPr>
            <a:endParaRPr lang="es-ES_tradnl" sz="4000" b="1" dirty="0">
              <a:solidFill>
                <a:srgbClr val="F92F3F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02467C"/>
                </a:solidFill>
                <a:ea typeface="Times New Roman" charset="0"/>
                <a:cs typeface="Times New Roman" charset="0"/>
              </a:rPr>
              <a:t>Dr. Alan Henderson García</a:t>
            </a:r>
            <a:endParaRPr lang="es-ES" sz="2000" b="1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980728"/>
            <a:ext cx="1656184" cy="4595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02072" y="1052736"/>
            <a:ext cx="10729192" cy="678801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rgbClr val="F92F3F"/>
                </a:solidFill>
                <a:ea typeface="Times New Roman" charset="0"/>
                <a:cs typeface="Times New Roman" charset="0"/>
              </a:rPr>
              <a:t>Instrucciones y recomendaciones</a:t>
            </a:r>
            <a:endParaRPr lang="es-ES_tradnl" sz="4000" b="1" dirty="0">
              <a:solidFill>
                <a:srgbClr val="F92F3F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" sz="2000" b="1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4250" y="1844824"/>
            <a:ext cx="8222888" cy="338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" sz="22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Disfrute el tema.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" sz="22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Esta presentación puede verla en modo de “presentación”, para aprovechar las animaciones agregadas, las cuales pretenden hacer su estudio más dinámico y a la vez facilitar la comprensión. 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" sz="22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El material de apoyo para esta presentación lo encontrará en el capítulo 2 del libro de texto.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endParaRPr lang="es-ES" sz="2200" b="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9" name="Agrupar 8"/>
          <p:cNvGrpSpPr/>
          <p:nvPr/>
        </p:nvGrpSpPr>
        <p:grpSpPr>
          <a:xfrm>
            <a:off x="9462764" y="2204864"/>
            <a:ext cx="1371600" cy="824983"/>
            <a:chOff x="9462764" y="2204864"/>
            <a:chExt cx="1371600" cy="824983"/>
          </a:xfrm>
        </p:grpSpPr>
        <p:grpSp>
          <p:nvGrpSpPr>
            <p:cNvPr id="8" name="Agrupar 7"/>
            <p:cNvGrpSpPr/>
            <p:nvPr/>
          </p:nvGrpSpPr>
          <p:grpSpPr>
            <a:xfrm>
              <a:off x="9462764" y="2492896"/>
              <a:ext cx="1371600" cy="536951"/>
              <a:chOff x="9624392" y="2564904"/>
              <a:chExt cx="1371600" cy="536951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4392" y="2564904"/>
                <a:ext cx="1371600" cy="457200"/>
              </a:xfrm>
              <a:prstGeom prst="rect">
                <a:avLst/>
              </a:prstGeom>
            </p:spPr>
          </p:pic>
          <p:sp>
            <p:nvSpPr>
              <p:cNvPr id="7" name="Anillo 6"/>
              <p:cNvSpPr/>
              <p:nvPr/>
            </p:nvSpPr>
            <p:spPr>
              <a:xfrm>
                <a:off x="10017447" y="2597561"/>
                <a:ext cx="504294" cy="504294"/>
              </a:xfrm>
              <a:prstGeom prst="donut">
                <a:avLst>
                  <a:gd name="adj" fmla="val 5629"/>
                </a:avLst>
              </a:prstGeom>
              <a:solidFill>
                <a:srgbClr val="F92F3F"/>
              </a:solidFill>
              <a:ln>
                <a:solidFill>
                  <a:srgbClr val="F92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Conector recto de flecha 3"/>
            <p:cNvCxnSpPr/>
            <p:nvPr/>
          </p:nvCxnSpPr>
          <p:spPr>
            <a:xfrm flipH="1">
              <a:off x="10272464" y="2204864"/>
              <a:ext cx="360040" cy="320689"/>
            </a:xfrm>
            <a:prstGeom prst="straightConnector1">
              <a:avLst/>
            </a:prstGeom>
            <a:ln w="38100">
              <a:solidFill>
                <a:srgbClr val="F92F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1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476672"/>
            <a:ext cx="5908688" cy="5618864"/>
          </a:xfrm>
          <a:prstGeom prst="rect">
            <a:avLst/>
          </a:prstGeom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695400" y="1331723"/>
            <a:ext cx="516231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4000" b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"Comienza tu día </a:t>
            </a:r>
          </a:p>
          <a:p>
            <a:pPr algn="ctr"/>
            <a:r>
              <a:rPr lang="es-ES" sz="4000" b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con una </a:t>
            </a:r>
            <a:r>
              <a:rPr lang="es-ES" sz="4000" u="sng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sonrisa</a:t>
            </a:r>
            <a:r>
              <a:rPr lang="es-ES" sz="4000" b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, </a:t>
            </a:r>
            <a:endParaRPr lang="es-ES_tradnl" sz="4000" b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  <a:p>
            <a:pPr algn="ctr"/>
            <a:r>
              <a:rPr lang="es-ES" sz="4000" b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Verás lo divertido </a:t>
            </a:r>
          </a:p>
          <a:p>
            <a:pPr algn="ctr"/>
            <a:r>
              <a:rPr lang="es-ES" sz="4000" b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que es ir por ahí</a:t>
            </a:r>
            <a:endParaRPr lang="es-ES_tradnl" sz="4000" b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  <a:p>
            <a:pPr algn="ctr"/>
            <a:r>
              <a:rPr lang="es-ES" sz="4900" dirty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d</a:t>
            </a:r>
            <a:r>
              <a:rPr lang="es-ES" sz="490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esentonando</a:t>
            </a:r>
            <a:r>
              <a:rPr lang="es-ES" sz="4000" b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s-ES" sz="4000" b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con todo el mundo"</a:t>
            </a:r>
            <a:endParaRPr lang="es-ES" sz="4000" b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877453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¿Sobre </a:t>
            </a:r>
            <a:r>
              <a:rPr lang="es-ES_tradnl" sz="3900" b="1" dirty="0" err="1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é aprenderás en esta sesión?</a:t>
            </a:r>
            <a:endParaRPr lang="es-ES" sz="2000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31504" y="1813557"/>
            <a:ext cx="8280920" cy="338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Los mitos </a:t>
            </a:r>
            <a:r>
              <a:rPr lang="es-ES_tradnl" sz="2500" b="0" dirty="0">
                <a:solidFill>
                  <a:schemeClr val="bg1"/>
                </a:solidFill>
              </a:rPr>
              <a:t>sobre la investigación </a:t>
            </a:r>
            <a:r>
              <a:rPr lang="es-ES_tradnl" sz="2500" b="0" dirty="0" smtClean="0">
                <a:solidFill>
                  <a:schemeClr val="bg1"/>
                </a:solidFill>
              </a:rPr>
              <a:t>científica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Ideas </a:t>
            </a:r>
            <a:r>
              <a:rPr lang="es-ES_tradnl" sz="2500" b="0" dirty="0">
                <a:solidFill>
                  <a:schemeClr val="bg1"/>
                </a:solidFill>
              </a:rPr>
              <a:t>de </a:t>
            </a:r>
            <a:r>
              <a:rPr lang="es-ES_tradnl" sz="2500" b="0" dirty="0" smtClean="0">
                <a:solidFill>
                  <a:schemeClr val="bg1"/>
                </a:solidFill>
              </a:rPr>
              <a:t>investigación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Vaguedad </a:t>
            </a:r>
            <a:r>
              <a:rPr lang="es-ES_tradnl" sz="2500" b="0" dirty="0">
                <a:solidFill>
                  <a:schemeClr val="bg1"/>
                </a:solidFill>
              </a:rPr>
              <a:t>de las ideas </a:t>
            </a:r>
            <a:r>
              <a:rPr lang="es-ES_tradnl" sz="2500" b="0" dirty="0" smtClean="0">
                <a:solidFill>
                  <a:schemeClr val="bg1"/>
                </a:solidFill>
              </a:rPr>
              <a:t>iniciales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A </a:t>
            </a:r>
            <a:r>
              <a:rPr lang="es-ES_tradnl" sz="2500" b="0" dirty="0">
                <a:solidFill>
                  <a:schemeClr val="bg1"/>
                </a:solidFill>
              </a:rPr>
              <a:t>qué nos ayuda conocer los antecedentes </a:t>
            </a:r>
            <a:endParaRPr lang="es-ES_tradnl" sz="2500" b="0" dirty="0" smtClean="0">
              <a:solidFill>
                <a:schemeClr val="bg1"/>
              </a:solidFill>
            </a:endParaRP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La definición </a:t>
            </a:r>
            <a:r>
              <a:rPr lang="es-ES_tradnl" sz="2500" b="0" dirty="0">
                <a:solidFill>
                  <a:schemeClr val="bg1"/>
                </a:solidFill>
              </a:rPr>
              <a:t>de perspectiva y </a:t>
            </a:r>
            <a:r>
              <a:rPr lang="es-ES_tradnl" sz="2500" b="0" dirty="0" smtClean="0">
                <a:solidFill>
                  <a:schemeClr val="bg1"/>
                </a:solidFill>
              </a:rPr>
              <a:t>enfoque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La </a:t>
            </a:r>
            <a:r>
              <a:rPr lang="es-ES_tradnl" sz="2500" b="0" dirty="0">
                <a:solidFill>
                  <a:schemeClr val="bg1"/>
                </a:solidFill>
              </a:rPr>
              <a:t>investigación previa de los </a:t>
            </a:r>
            <a:r>
              <a:rPr lang="es-ES_tradnl" sz="2500" b="0" dirty="0" smtClean="0">
                <a:solidFill>
                  <a:schemeClr val="bg1"/>
                </a:solidFill>
              </a:rPr>
              <a:t>temas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Criterios </a:t>
            </a:r>
            <a:r>
              <a:rPr lang="es-ES_tradnl" sz="2500" b="0" dirty="0">
                <a:solidFill>
                  <a:schemeClr val="bg1"/>
                </a:solidFill>
              </a:rPr>
              <a:t>para generar buenas ideas</a:t>
            </a:r>
            <a:endParaRPr lang="es-ES" sz="2500" b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endParaRPr lang="es-ES" sz="2000" b="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008" y="3717032"/>
            <a:ext cx="2741936" cy="27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767408" y="1268760"/>
            <a:ext cx="10801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2467C"/>
                </a:solidFill>
                <a:latin typeface="+mn-lt"/>
              </a:rPr>
              <a:t>MITOS SOBRE LA INVESTIGACIÓN CIENTÍFICA</a:t>
            </a:r>
          </a:p>
          <a:p>
            <a:endParaRPr lang="es-ES" sz="36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5050"/>
              </a:buClr>
              <a:buFont typeface="MS-Gothic" charset="-128"/>
              <a:buChar char="♘"/>
            </a:pPr>
            <a:r>
              <a:rPr lang="es-ES" sz="3600" u="sng" dirty="0">
                <a:solidFill>
                  <a:srgbClr val="F92F3F"/>
                </a:solidFill>
                <a:latin typeface="+mn-lt"/>
              </a:rPr>
              <a:t>Primer mito:</a:t>
            </a:r>
            <a:r>
              <a:rPr lang="es-ES" sz="3600" dirty="0">
                <a:solidFill>
                  <a:srgbClr val="F92F3F"/>
                </a:solidFill>
                <a:latin typeface="+mn-lt"/>
              </a:rPr>
              <a:t> </a:t>
            </a:r>
            <a:r>
              <a:rPr lang="es-ES" sz="3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investigación es sumamente complicada y difícil</a:t>
            </a:r>
            <a:r>
              <a:rPr lang="es-E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s-ES" sz="15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5050"/>
              </a:buClr>
              <a:buFont typeface="MS-Gothic" charset="-128"/>
              <a:buChar char="♘"/>
            </a:pPr>
            <a:endParaRPr lang="es-ES" sz="15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5050"/>
              </a:buClr>
              <a:buFont typeface="MS-Gothic" charset="-128"/>
              <a:buChar char="♘"/>
            </a:pPr>
            <a:endParaRPr lang="es-ES" sz="15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5050"/>
              </a:buClr>
              <a:buFont typeface="MS-Gothic" charset="-128"/>
              <a:buChar char="♘"/>
            </a:pPr>
            <a:r>
              <a:rPr lang="es-ES" sz="3600" u="sng" dirty="0">
                <a:solidFill>
                  <a:srgbClr val="F92F3F"/>
                </a:solidFill>
                <a:latin typeface="+mn-lt"/>
              </a:rPr>
              <a:t>Segundo mito:</a:t>
            </a:r>
            <a:r>
              <a:rPr lang="es-ES" sz="3600" dirty="0">
                <a:solidFill>
                  <a:srgbClr val="F92F3F"/>
                </a:solidFill>
                <a:latin typeface="+mn-lt"/>
              </a:rPr>
              <a:t> </a:t>
            </a:r>
            <a:r>
              <a:rPr lang="es-ES" sz="3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investigación no está vinculada al mundo cotidiano, a la realidad.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5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47079" y="1105287"/>
            <a:ext cx="1144927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02467C"/>
                </a:solidFill>
                <a:latin typeface="+mn-lt"/>
              </a:rPr>
              <a:t>IDEAS </a:t>
            </a:r>
            <a:r>
              <a:rPr lang="es-ES" sz="3600" dirty="0">
                <a:solidFill>
                  <a:srgbClr val="02467C"/>
                </a:solidFill>
                <a:latin typeface="+mn-lt"/>
              </a:rPr>
              <a:t>DE INVESTIGACIÓN</a:t>
            </a:r>
          </a:p>
          <a:p>
            <a:pPr algn="ctr"/>
            <a:endParaRPr lang="es-E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  <a:p>
            <a:pPr marL="571500" indent="-571500">
              <a:buClr>
                <a:srgbClr val="FF0000"/>
              </a:buClr>
              <a:buFont typeface="ZapfDingbatsITC" charset="0"/>
              <a:buChar char="✭"/>
            </a:pPr>
            <a:r>
              <a:rPr lang="es-E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Representan el primer acercamiento a la realidad que se investigará o a los fenómenos, eventos y ambientes por estudiar.</a:t>
            </a:r>
            <a:endParaRPr lang="es-E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0000"/>
              </a:buClr>
              <a:buFont typeface="ZapfDingbatsITC" charset="0"/>
              <a:buChar char="✭"/>
            </a:pPr>
            <a:endParaRPr lang="es-E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0000"/>
              </a:buClr>
              <a:buFont typeface="ZapfDingbatsITC" charset="0"/>
              <a:buChar char="✭"/>
            </a:pPr>
            <a:r>
              <a:rPr lang="es-E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Las fuentes que originan las ideas son muy variadas y no se relacionan con la calidad de estas.</a:t>
            </a:r>
          </a:p>
          <a:p>
            <a:pPr marL="571500" indent="-571500">
              <a:buClr>
                <a:srgbClr val="FF5050"/>
              </a:buClr>
              <a:buFont typeface="Wingdings" charset="2"/>
              <a:buChar char="§"/>
            </a:pPr>
            <a:endParaRPr lang="es-ES" sz="36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79376" y="476673"/>
            <a:ext cx="1152128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  <a:p>
            <a:pPr algn="ctr"/>
            <a:r>
              <a:rPr lang="es-ES" sz="3600" dirty="0" smtClean="0">
                <a:solidFill>
                  <a:srgbClr val="02467C"/>
                </a:solidFill>
                <a:latin typeface="+mn-lt"/>
              </a:rPr>
              <a:t>VAGUEDAD </a:t>
            </a:r>
            <a:r>
              <a:rPr lang="es-ES" sz="3600" dirty="0">
                <a:solidFill>
                  <a:srgbClr val="02467C"/>
                </a:solidFill>
                <a:latin typeface="+mn-lt"/>
              </a:rPr>
              <a:t>DE LAS IDEAS INICIALES</a:t>
            </a:r>
          </a:p>
          <a:p>
            <a:pPr algn="ctr"/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  <a:p>
            <a:pPr marL="571500" indent="-571500">
              <a:buClr>
                <a:srgbClr val="FF0000"/>
              </a:buClr>
              <a:buFont typeface="ZapfDingbatsITC" charset="0"/>
              <a:buChar char="✻"/>
            </a:pPr>
            <a:r>
              <a:rPr lang="es-ES" sz="3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mayoría de las ideas iniciales son vagas y requieren analizarse con cuidado para que se transformen en planteamientos más precisos y estructurados</a:t>
            </a:r>
            <a:r>
              <a:rPr lang="es-E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571500" indent="-571500">
              <a:buClr>
                <a:srgbClr val="FF0000"/>
              </a:buClr>
              <a:buFont typeface="ZapfDingbatsITC" charset="0"/>
              <a:buChar char="✻"/>
            </a:pPr>
            <a:endParaRPr lang="es-ES" sz="2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0000"/>
              </a:buClr>
              <a:buFont typeface="ZapfDingbatsITC" charset="0"/>
              <a:buChar char="✻"/>
            </a:pPr>
            <a:r>
              <a:rPr lang="es-ES" sz="3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Cuando una persona desarrolla una idea de investigación debe familiarizarse con el campo de conocimiento donde se ubica la idea.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endParaRPr lang="es-ES" sz="36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buClr>
                <a:srgbClr val="FF5050"/>
              </a:buClr>
              <a:buFont typeface="Wingdings" charset="2"/>
              <a:buChar char="§"/>
            </a:pPr>
            <a:endParaRPr lang="es-ES" sz="36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88640"/>
            <a:ext cx="1656184" cy="459591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76078" y="6402814"/>
            <a:ext cx="2896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1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668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352" y="489764"/>
            <a:ext cx="5112568" cy="1325563"/>
          </a:xfrm>
        </p:spPr>
        <p:txBody>
          <a:bodyPr>
            <a:normAutofit/>
          </a:bodyPr>
          <a:lstStyle/>
          <a:p>
            <a:r>
              <a:rPr lang="es-CR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</a:t>
            </a:r>
            <a:r>
              <a:rPr lang="es-CR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onocer los antecedentes ayuda a:</a:t>
            </a:r>
            <a:endParaRPr lang="es-CR" sz="3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3352" y="1891356"/>
            <a:ext cx="6552728" cy="3075288"/>
          </a:xfrm>
        </p:spPr>
        <p:txBody>
          <a:bodyPr/>
          <a:lstStyle/>
          <a:p>
            <a:r>
              <a:rPr lang="es-CR" dirty="0" smtClean="0"/>
              <a:t>No investigar sobre algún tema que ya se haya estudiado a fondo.</a:t>
            </a:r>
          </a:p>
          <a:p>
            <a:r>
              <a:rPr lang="es-CR" dirty="0" smtClean="0"/>
              <a:t>Estructurar más formalmente la idea de investigación.</a:t>
            </a:r>
          </a:p>
          <a:p>
            <a:r>
              <a:rPr lang="es-CR" dirty="0" smtClean="0"/>
              <a:t>Seleccionar la </a:t>
            </a:r>
            <a:r>
              <a:rPr lang="es-CR" u="sng" dirty="0" smtClean="0">
                <a:solidFill>
                  <a:srgbClr val="21BE53"/>
                </a:solidFill>
              </a:rPr>
              <a:t>perspectiva principal </a:t>
            </a:r>
            <a:r>
              <a:rPr lang="es-CR" dirty="0" smtClean="0"/>
              <a:t>desde la cual se abordará la idea de investigación.</a:t>
            </a:r>
            <a:endParaRPr lang="es-CR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91344" y="5595283"/>
            <a:ext cx="7826624" cy="133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s-CR" b="1" i="1" dirty="0" smtClean="0">
                <a:solidFill>
                  <a:srgbClr val="21BE53"/>
                </a:solidFill>
              </a:rPr>
              <a:t>perspectiva principal  </a:t>
            </a:r>
            <a:r>
              <a:rPr lang="es-CR" sz="3600" b="1" i="1" dirty="0" smtClean="0">
                <a:solidFill>
                  <a:srgbClr val="FF3960"/>
                </a:solidFill>
              </a:rPr>
              <a:t>≠</a:t>
            </a:r>
            <a:r>
              <a:rPr lang="es-CR" b="1" i="1" dirty="0" smtClean="0">
                <a:solidFill>
                  <a:srgbClr val="FF0000"/>
                </a:solidFill>
              </a:rPr>
              <a:t>  </a:t>
            </a:r>
            <a:r>
              <a:rPr lang="es-CR" b="1" i="1" dirty="0" smtClean="0">
                <a:solidFill>
                  <a:srgbClr val="7030A0"/>
                </a:solidFill>
              </a:rPr>
              <a:t>perspectiva única</a:t>
            </a:r>
            <a:endParaRPr lang="es-CR" b="1" i="1" dirty="0">
              <a:solidFill>
                <a:srgbClr val="7030A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76078" y="6402814"/>
            <a:ext cx="2896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16632"/>
            <a:ext cx="1368152" cy="3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01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6562</TotalTime>
  <Words>616</Words>
  <Application>Microsoft Macintosh PowerPoint</Application>
  <PresentationFormat>Panorámica</PresentationFormat>
  <Paragraphs>101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 Rounded MT Bold</vt:lpstr>
      <vt:lpstr>Calibri</vt:lpstr>
      <vt:lpstr>ＭＳ Ｐゴシック</vt:lpstr>
      <vt:lpstr>MS-Gothic</vt:lpstr>
      <vt:lpstr>STHeitiSC-Light</vt:lpstr>
      <vt:lpstr>Times New Roman</vt:lpstr>
      <vt:lpstr>Wingdings</vt:lpstr>
      <vt:lpstr>ZapfDingbatsITC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Conocer los antecedentes ayuda a:</vt:lpstr>
      <vt:lpstr>Presentación de PowerPoint</vt:lpstr>
      <vt:lpstr>INVESTIGACIÓN PREVIA DE LOS TEMAS</vt:lpstr>
      <vt:lpstr>CRITERIOS PARA GENERAR IDEAS LAS BUENAS IDEAS…▼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procesos</dc:title>
  <dc:subject>Curso Rediseño de Procesos</dc:subject>
  <dc:creator>Alan Henderson</dc:creator>
  <cp:lastModifiedBy>Del Rosario Nunez Alvarez Catalina</cp:lastModifiedBy>
  <cp:revision>281</cp:revision>
  <dcterms:created xsi:type="dcterms:W3CDTF">2001-10-27T11:21:57Z</dcterms:created>
  <dcterms:modified xsi:type="dcterms:W3CDTF">2018-02-25T05:47:56Z</dcterms:modified>
</cp:coreProperties>
</file>