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4" r:id="rId1"/>
    <p:sldMasterId id="2147483716" r:id="rId2"/>
    <p:sldMasterId id="2147483728" r:id="rId3"/>
    <p:sldMasterId id="2147483740" r:id="rId4"/>
    <p:sldMasterId id="2147483752" r:id="rId5"/>
    <p:sldMasterId id="2147483764" r:id="rId6"/>
  </p:sldMasterIdLst>
  <p:notesMasterIdLst>
    <p:notesMasterId r:id="rId26"/>
  </p:notesMasterIdLst>
  <p:handoutMasterIdLst>
    <p:handoutMasterId r:id="rId27"/>
  </p:handoutMasterIdLst>
  <p:sldIdLst>
    <p:sldId id="498" r:id="rId7"/>
    <p:sldId id="499" r:id="rId8"/>
    <p:sldId id="505" r:id="rId9"/>
    <p:sldId id="503" r:id="rId10"/>
    <p:sldId id="478" r:id="rId11"/>
    <p:sldId id="479" r:id="rId12"/>
    <p:sldId id="486" r:id="rId13"/>
    <p:sldId id="487" r:id="rId14"/>
    <p:sldId id="488" r:id="rId15"/>
    <p:sldId id="489" r:id="rId16"/>
    <p:sldId id="501" r:id="rId17"/>
    <p:sldId id="492" r:id="rId18"/>
    <p:sldId id="490" r:id="rId19"/>
    <p:sldId id="493" r:id="rId20"/>
    <p:sldId id="494" r:id="rId21"/>
    <p:sldId id="495" r:id="rId22"/>
    <p:sldId id="496" r:id="rId23"/>
    <p:sldId id="504" r:id="rId24"/>
    <p:sldId id="500" r:id="rId25"/>
  </p:sldIdLst>
  <p:sldSz cx="12192000" cy="6858000"/>
  <p:notesSz cx="6648450" cy="97821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2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C4F"/>
    <a:srgbClr val="05883C"/>
    <a:srgbClr val="D82902"/>
    <a:srgbClr val="BA2202"/>
    <a:srgbClr val="000000"/>
    <a:srgbClr val="F92F3F"/>
    <a:srgbClr val="FF0000"/>
    <a:srgbClr val="A563DE"/>
    <a:srgbClr val="00CC00"/>
    <a:srgbClr val="0246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57" autoAdjust="0"/>
    <p:restoredTop sz="94918" autoAdjust="0"/>
  </p:normalViewPr>
  <p:slideViewPr>
    <p:cSldViewPr>
      <p:cViewPr>
        <p:scale>
          <a:sx n="111" d="100"/>
          <a:sy n="111" d="100"/>
        </p:scale>
        <p:origin x="976" y="3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342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84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3082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4" Type="http://schemas.openxmlformats.org/officeDocument/2006/relationships/slide" Target="slides/slide18.xml"/><Relationship Id="rId1" Type="http://schemas.openxmlformats.org/officeDocument/2006/relationships/slide" Target="slides/slide2.xml"/><Relationship Id="rId2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1FA53-F88D-9F40-BDCC-374F206D0BD5}" type="doc">
      <dgm:prSet loTypeId="urn:microsoft.com/office/officeart/2005/8/layout/bProcess4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71ABD4A9-E96E-E04C-81C4-77E348AC30C0}">
      <dgm:prSet phldrT="[Texto]" custT="1"/>
      <dgm:spPr>
        <a:solidFill>
          <a:srgbClr val="FF5050"/>
        </a:solidFill>
      </dgm:spPr>
      <dgm:t>
        <a:bodyPr/>
        <a:lstStyle/>
        <a:p>
          <a:r>
            <a:rPr lang="es-CR" sz="1800" dirty="0" smtClean="0"/>
            <a:t>Usar palabras que sugieran un trabajo exploratorio: razones, motivaciones, búsqueda, indagación, consecuencias, identificación, etc.</a:t>
          </a:r>
          <a:endParaRPr lang="es-ES_tradnl" sz="1800" dirty="0"/>
        </a:p>
      </dgm:t>
    </dgm:pt>
    <dgm:pt modelId="{BB13DE14-A017-D243-A641-937732472AEE}" type="parTrans" cxnId="{84679334-5B4D-F446-A602-554C47854EF6}">
      <dgm:prSet/>
      <dgm:spPr/>
      <dgm:t>
        <a:bodyPr/>
        <a:lstStyle/>
        <a:p>
          <a:endParaRPr lang="es-ES_tradnl"/>
        </a:p>
      </dgm:t>
    </dgm:pt>
    <dgm:pt modelId="{7AF48E67-95BA-904B-A6E7-FD97B0DDC668}" type="sibTrans" cxnId="{84679334-5B4D-F446-A602-554C47854EF6}">
      <dgm:prSet/>
      <dgm:spPr>
        <a:solidFill>
          <a:srgbClr val="FF5050"/>
        </a:solidFill>
      </dgm:spPr>
      <dgm:t>
        <a:bodyPr/>
        <a:lstStyle/>
        <a:p>
          <a:endParaRPr lang="es-ES_tradnl"/>
        </a:p>
      </dgm:t>
    </dgm:pt>
    <dgm:pt modelId="{B2C41CB7-BC80-5D44-A083-F574439F0CE3}">
      <dgm:prSet phldrT="[Texto]"/>
      <dgm:spPr>
        <a:solidFill>
          <a:srgbClr val="A563DE"/>
        </a:solidFill>
      </dgm:spPr>
      <dgm:t>
        <a:bodyPr/>
        <a:lstStyle/>
        <a:p>
          <a:r>
            <a:rPr lang="es-CR" dirty="0" smtClean="0"/>
            <a:t>Usar verbos que comuniquen las acciones que se llevarán a cabo para comprender el fenómeno: describir, entender, desarrollar, analizar el significado de,  descubrir, explorar, etc.</a:t>
          </a:r>
          <a:endParaRPr lang="es-ES_tradnl" dirty="0"/>
        </a:p>
      </dgm:t>
    </dgm:pt>
    <dgm:pt modelId="{F80D2206-063D-E949-87C8-8732002A1B3C}" type="parTrans" cxnId="{B5778FD4-C6B3-BC4D-ACE4-D74214540B90}">
      <dgm:prSet/>
      <dgm:spPr/>
      <dgm:t>
        <a:bodyPr/>
        <a:lstStyle/>
        <a:p>
          <a:endParaRPr lang="es-ES_tradnl"/>
        </a:p>
      </dgm:t>
    </dgm:pt>
    <dgm:pt modelId="{4A108733-DDC4-854E-8B56-0E7173CE774F}" type="sibTrans" cxnId="{B5778FD4-C6B3-BC4D-ACE4-D74214540B90}">
      <dgm:prSet/>
      <dgm:spPr>
        <a:solidFill>
          <a:srgbClr val="A563DE"/>
        </a:solidFill>
      </dgm:spPr>
      <dgm:t>
        <a:bodyPr/>
        <a:lstStyle/>
        <a:p>
          <a:endParaRPr lang="es-ES_tradnl"/>
        </a:p>
      </dgm:t>
    </dgm:pt>
    <dgm:pt modelId="{D0C76EC0-87E5-364B-8C6C-5D3147B3975C}">
      <dgm:prSet phldrT="[Texto]" custT="1"/>
      <dgm:spPr/>
      <dgm:t>
        <a:bodyPr/>
        <a:lstStyle/>
        <a:p>
          <a:r>
            <a:rPr lang="es-CR" sz="1700" dirty="0" smtClean="0"/>
            <a:t>Usar </a:t>
          </a:r>
          <a:r>
            <a:rPr lang="es-CR" sz="1900" dirty="0" smtClean="0"/>
            <a:t>lenguaje</a:t>
          </a:r>
          <a:r>
            <a:rPr lang="es-CR" sz="1700" dirty="0" smtClean="0"/>
            <a:t> neutral </a:t>
          </a:r>
        </a:p>
        <a:p>
          <a:r>
            <a:rPr lang="es-CR" sz="1700" dirty="0" smtClean="0"/>
            <a:t>(sin calificativos).</a:t>
          </a:r>
          <a:endParaRPr lang="es-ES_tradnl" sz="1700" dirty="0"/>
        </a:p>
      </dgm:t>
    </dgm:pt>
    <dgm:pt modelId="{1816FB63-4252-7540-88DE-C3BA7BE6C871}" type="parTrans" cxnId="{FDDC5412-DF9F-3B4B-B33A-4F9872AEDC60}">
      <dgm:prSet/>
      <dgm:spPr/>
      <dgm:t>
        <a:bodyPr/>
        <a:lstStyle/>
        <a:p>
          <a:endParaRPr lang="es-ES_tradnl"/>
        </a:p>
      </dgm:t>
    </dgm:pt>
    <dgm:pt modelId="{D2CBD365-7399-DB45-926D-66AB7BB88F55}" type="sibTrans" cxnId="{FDDC5412-DF9F-3B4B-B33A-4F9872AEDC60}">
      <dgm:prSet/>
      <dgm:spPr/>
      <dgm:t>
        <a:bodyPr/>
        <a:lstStyle/>
        <a:p>
          <a:endParaRPr lang="es-ES_tradnl"/>
        </a:p>
      </dgm:t>
    </dgm:pt>
    <dgm:pt modelId="{34390ADF-0DB7-C347-AD82-B2E195C9B88D}">
      <dgm:prSet phldrT="[Texto]" custT="1"/>
      <dgm:spPr>
        <a:solidFill>
          <a:srgbClr val="0070C0"/>
        </a:solidFill>
      </dgm:spPr>
      <dgm:t>
        <a:bodyPr/>
        <a:lstStyle/>
        <a:p>
          <a:r>
            <a:rPr lang="es-CR" sz="1800" dirty="0" smtClean="0"/>
            <a:t>Mencionar a los participantes del estudio</a:t>
          </a:r>
          <a:endParaRPr lang="es-ES_tradnl" sz="1800" dirty="0"/>
        </a:p>
      </dgm:t>
    </dgm:pt>
    <dgm:pt modelId="{D151453C-5372-5046-A9DF-5588A0801B3D}" type="parTrans" cxnId="{5E918102-B369-B24F-A2EE-D19231F8CF40}">
      <dgm:prSet/>
      <dgm:spPr/>
      <dgm:t>
        <a:bodyPr/>
        <a:lstStyle/>
        <a:p>
          <a:endParaRPr lang="es-ES_tradnl"/>
        </a:p>
      </dgm:t>
    </dgm:pt>
    <dgm:pt modelId="{B861A3A9-7814-E14E-828E-DD2C95E53C33}" type="sibTrans" cxnId="{5E918102-B369-B24F-A2EE-D19231F8CF40}">
      <dgm:prSet/>
      <dgm:spPr>
        <a:solidFill>
          <a:srgbClr val="0070C0"/>
        </a:solidFill>
      </dgm:spPr>
      <dgm:t>
        <a:bodyPr/>
        <a:lstStyle/>
        <a:p>
          <a:endParaRPr lang="es-ES_tradnl"/>
        </a:p>
      </dgm:t>
    </dgm:pt>
    <dgm:pt modelId="{E07A4CB9-DB2F-0A44-90B0-AB3D59B38DE6}">
      <dgm:prSet phldrT="[Texto]" custT="1"/>
      <dgm:spPr>
        <a:solidFill>
          <a:srgbClr val="07AC4F"/>
        </a:solidFill>
      </dgm:spPr>
      <dgm:t>
        <a:bodyPr/>
        <a:lstStyle/>
        <a:p>
          <a:r>
            <a:rPr lang="es-CR" sz="1800" dirty="0" smtClean="0"/>
            <a:t>Identificar el lugar o ambiente del estudio.</a:t>
          </a:r>
          <a:endParaRPr lang="es-ES_tradnl" sz="1800" dirty="0"/>
        </a:p>
      </dgm:t>
    </dgm:pt>
    <dgm:pt modelId="{824E235C-A4E5-E942-86D9-019411B1DE05}" type="parTrans" cxnId="{FB4F1BED-E7E5-F843-8044-54AF5A77E9A0}">
      <dgm:prSet/>
      <dgm:spPr/>
      <dgm:t>
        <a:bodyPr/>
        <a:lstStyle/>
        <a:p>
          <a:endParaRPr lang="es-ES_tradnl"/>
        </a:p>
      </dgm:t>
    </dgm:pt>
    <dgm:pt modelId="{241C0AB8-BAEE-7D4F-9985-01E719E9FBE9}" type="sibTrans" cxnId="{FB4F1BED-E7E5-F843-8044-54AF5A77E9A0}">
      <dgm:prSet/>
      <dgm:spPr/>
      <dgm:t>
        <a:bodyPr/>
        <a:lstStyle/>
        <a:p>
          <a:endParaRPr lang="es-ES_tradnl"/>
        </a:p>
      </dgm:t>
    </dgm:pt>
    <dgm:pt modelId="{49F472F1-E42B-FD49-98E8-6BEE5B5C756D}" type="pres">
      <dgm:prSet presAssocID="{F461FA53-F88D-9F40-BDCC-374F206D0BD5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S_tradnl"/>
        </a:p>
      </dgm:t>
    </dgm:pt>
    <dgm:pt modelId="{B9518629-94E6-0F41-93E9-F8546A0E2EE8}" type="pres">
      <dgm:prSet presAssocID="{71ABD4A9-E96E-E04C-81C4-77E348AC30C0}" presName="compNode" presStyleCnt="0"/>
      <dgm:spPr/>
    </dgm:pt>
    <dgm:pt modelId="{FB7726D7-0AC5-254F-9D1F-0E9784E7D8A7}" type="pres">
      <dgm:prSet presAssocID="{71ABD4A9-E96E-E04C-81C4-77E348AC30C0}" presName="dummyConnPt" presStyleCnt="0"/>
      <dgm:spPr/>
    </dgm:pt>
    <dgm:pt modelId="{88CBF588-4B32-534A-BFF3-D9893879145A}" type="pres">
      <dgm:prSet presAssocID="{71ABD4A9-E96E-E04C-81C4-77E348AC30C0}" presName="node" presStyleLbl="node1" presStyleIdx="0" presStyleCnt="5" custLinFactY="23364" custLinFactNeighborX="-39862" custLinFactNeighborY="10000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4D4A3BE-785F-074A-BEBD-1916353546E5}" type="pres">
      <dgm:prSet presAssocID="{7AF48E67-95BA-904B-A6E7-FD97B0DDC668}" presName="sibTrans" presStyleLbl="bgSibTrans2D1" presStyleIdx="0" presStyleCnt="4"/>
      <dgm:spPr/>
      <dgm:t>
        <a:bodyPr/>
        <a:lstStyle/>
        <a:p>
          <a:endParaRPr lang="es-ES_tradnl"/>
        </a:p>
      </dgm:t>
    </dgm:pt>
    <dgm:pt modelId="{2A27DA38-95B2-3C45-A849-3F4EF0530D8C}" type="pres">
      <dgm:prSet presAssocID="{B2C41CB7-BC80-5D44-A083-F574439F0CE3}" presName="compNode" presStyleCnt="0"/>
      <dgm:spPr/>
    </dgm:pt>
    <dgm:pt modelId="{3D33C2EB-E2E2-2F4E-9F4F-668E250E460F}" type="pres">
      <dgm:prSet presAssocID="{B2C41CB7-BC80-5D44-A083-F574439F0CE3}" presName="dummyConnPt" presStyleCnt="0"/>
      <dgm:spPr/>
    </dgm:pt>
    <dgm:pt modelId="{73279436-F4CB-4145-B27A-7C97949595EC}" type="pres">
      <dgm:prSet presAssocID="{B2C41CB7-BC80-5D44-A083-F574439F0CE3}" presName="node" presStyleLbl="node1" presStyleIdx="1" presStyleCnt="5" custLinFactY="24095" custLinFactNeighborX="-39363" custLinFactNeighborY="100000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3E7C3302-1161-CA41-907E-7FFBF65F5707}" type="pres">
      <dgm:prSet presAssocID="{4A108733-DDC4-854E-8B56-0E7173CE774F}" presName="sibTrans" presStyleLbl="bgSibTrans2D1" presStyleIdx="1" presStyleCnt="4" custLinFactNeighborY="7864"/>
      <dgm:spPr/>
      <dgm:t>
        <a:bodyPr/>
        <a:lstStyle/>
        <a:p>
          <a:endParaRPr lang="es-ES_tradnl"/>
        </a:p>
      </dgm:t>
    </dgm:pt>
    <dgm:pt modelId="{648F1414-98FD-DB43-A81E-05C41647D948}" type="pres">
      <dgm:prSet presAssocID="{D0C76EC0-87E5-364B-8C6C-5D3147B3975C}" presName="compNode" presStyleCnt="0"/>
      <dgm:spPr/>
    </dgm:pt>
    <dgm:pt modelId="{E6EA0AA7-2F8E-1A49-AC26-DACBD35AA53D}" type="pres">
      <dgm:prSet presAssocID="{D0C76EC0-87E5-364B-8C6C-5D3147B3975C}" presName="dummyConnPt" presStyleCnt="0"/>
      <dgm:spPr/>
    </dgm:pt>
    <dgm:pt modelId="{A68ABF3E-3E8D-8241-9542-E3C88119F553}" type="pres">
      <dgm:prSet presAssocID="{D0C76EC0-87E5-364B-8C6C-5D3147B3975C}" presName="node" presStyleLbl="node1" presStyleIdx="2" presStyleCnt="5" custLinFactNeighborX="84484" custLinFactNeighborY="2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B07397D-4FB1-F547-A052-8FFAB8B8017A}" type="pres">
      <dgm:prSet presAssocID="{D2CBD365-7399-DB45-926D-66AB7BB88F55}" presName="sibTrans" presStyleLbl="bgSibTrans2D1" presStyleIdx="2" presStyleCnt="4"/>
      <dgm:spPr/>
      <dgm:t>
        <a:bodyPr/>
        <a:lstStyle/>
        <a:p>
          <a:endParaRPr lang="es-ES_tradnl"/>
        </a:p>
      </dgm:t>
    </dgm:pt>
    <dgm:pt modelId="{0E299DF1-AFCA-2F4A-BAA9-0864E98F9A98}" type="pres">
      <dgm:prSet presAssocID="{34390ADF-0DB7-C347-AD82-B2E195C9B88D}" presName="compNode" presStyleCnt="0"/>
      <dgm:spPr/>
    </dgm:pt>
    <dgm:pt modelId="{551FEC4D-3E6C-1F45-8EAD-05101CFE033F}" type="pres">
      <dgm:prSet presAssocID="{34390ADF-0DB7-C347-AD82-B2E195C9B88D}" presName="dummyConnPt" presStyleCnt="0"/>
      <dgm:spPr/>
    </dgm:pt>
    <dgm:pt modelId="{1C1984C6-665A-594C-A5DC-02221A752555}" type="pres">
      <dgm:prSet presAssocID="{34390ADF-0DB7-C347-AD82-B2E195C9B88D}" presName="node" presStyleLbl="node1" presStyleIdx="3" presStyleCnt="5" custLinFactNeighborX="74282" custLinFactNeighborY="2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FE42505-81AA-F84B-975D-CA3D6E63AF81}" type="pres">
      <dgm:prSet presAssocID="{B861A3A9-7814-E14E-828E-DD2C95E53C33}" presName="sibTrans" presStyleLbl="bgSibTrans2D1" presStyleIdx="3" presStyleCnt="4"/>
      <dgm:spPr/>
      <dgm:t>
        <a:bodyPr/>
        <a:lstStyle/>
        <a:p>
          <a:endParaRPr lang="es-ES_tradnl"/>
        </a:p>
      </dgm:t>
    </dgm:pt>
    <dgm:pt modelId="{ECE3FA7D-AF19-2A40-BF82-B9B3341C5DF1}" type="pres">
      <dgm:prSet presAssocID="{E07A4CB9-DB2F-0A44-90B0-AB3D59B38DE6}" presName="compNode" presStyleCnt="0"/>
      <dgm:spPr/>
    </dgm:pt>
    <dgm:pt modelId="{70ECA9F7-DF50-7E4E-B4E3-8794A0DEE820}" type="pres">
      <dgm:prSet presAssocID="{E07A4CB9-DB2F-0A44-90B0-AB3D59B38DE6}" presName="dummyConnPt" presStyleCnt="0"/>
      <dgm:spPr/>
    </dgm:pt>
    <dgm:pt modelId="{F2BAB090-0FF9-CD47-AC61-A892BA6FBEDD}" type="pres">
      <dgm:prSet presAssocID="{E07A4CB9-DB2F-0A44-90B0-AB3D59B38DE6}" presName="node" presStyleLbl="node1" presStyleIdx="4" presStyleCnt="5" custLinFactNeighborX="74282" custLinFactNeighborY="-600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5E918102-B369-B24F-A2EE-D19231F8CF40}" srcId="{F461FA53-F88D-9F40-BDCC-374F206D0BD5}" destId="{34390ADF-0DB7-C347-AD82-B2E195C9B88D}" srcOrd="3" destOrd="0" parTransId="{D151453C-5372-5046-A9DF-5588A0801B3D}" sibTransId="{B861A3A9-7814-E14E-828E-DD2C95E53C33}"/>
    <dgm:cxn modelId="{16183AF3-4A53-C147-8059-C52D16478D80}" type="presOf" srcId="{E07A4CB9-DB2F-0A44-90B0-AB3D59B38DE6}" destId="{F2BAB090-0FF9-CD47-AC61-A892BA6FBEDD}" srcOrd="0" destOrd="0" presId="urn:microsoft.com/office/officeart/2005/8/layout/bProcess4"/>
    <dgm:cxn modelId="{84679334-5B4D-F446-A602-554C47854EF6}" srcId="{F461FA53-F88D-9F40-BDCC-374F206D0BD5}" destId="{71ABD4A9-E96E-E04C-81C4-77E348AC30C0}" srcOrd="0" destOrd="0" parTransId="{BB13DE14-A017-D243-A641-937732472AEE}" sibTransId="{7AF48E67-95BA-904B-A6E7-FD97B0DDC668}"/>
    <dgm:cxn modelId="{4356E71E-4690-A74D-BBAF-7512B44D035B}" type="presOf" srcId="{B861A3A9-7814-E14E-828E-DD2C95E53C33}" destId="{0FE42505-81AA-F84B-975D-CA3D6E63AF81}" srcOrd="0" destOrd="0" presId="urn:microsoft.com/office/officeart/2005/8/layout/bProcess4"/>
    <dgm:cxn modelId="{B5778FD4-C6B3-BC4D-ACE4-D74214540B90}" srcId="{F461FA53-F88D-9F40-BDCC-374F206D0BD5}" destId="{B2C41CB7-BC80-5D44-A083-F574439F0CE3}" srcOrd="1" destOrd="0" parTransId="{F80D2206-063D-E949-87C8-8732002A1B3C}" sibTransId="{4A108733-DDC4-854E-8B56-0E7173CE774F}"/>
    <dgm:cxn modelId="{836AA2CF-4434-D140-B529-50832D014759}" type="presOf" srcId="{F461FA53-F88D-9F40-BDCC-374F206D0BD5}" destId="{49F472F1-E42B-FD49-98E8-6BEE5B5C756D}" srcOrd="0" destOrd="0" presId="urn:microsoft.com/office/officeart/2005/8/layout/bProcess4"/>
    <dgm:cxn modelId="{AA19CB9A-E09D-B740-9379-4A1C4BB48CD3}" type="presOf" srcId="{71ABD4A9-E96E-E04C-81C4-77E348AC30C0}" destId="{88CBF588-4B32-534A-BFF3-D9893879145A}" srcOrd="0" destOrd="0" presId="urn:microsoft.com/office/officeart/2005/8/layout/bProcess4"/>
    <dgm:cxn modelId="{1BBF4894-9B34-6143-BD09-45FA46C150E3}" type="presOf" srcId="{D2CBD365-7399-DB45-926D-66AB7BB88F55}" destId="{8B07397D-4FB1-F547-A052-8FFAB8B8017A}" srcOrd="0" destOrd="0" presId="urn:microsoft.com/office/officeart/2005/8/layout/bProcess4"/>
    <dgm:cxn modelId="{1E9C0028-DBE5-874A-8DB8-2C31576F3B42}" type="presOf" srcId="{34390ADF-0DB7-C347-AD82-B2E195C9B88D}" destId="{1C1984C6-665A-594C-A5DC-02221A752555}" srcOrd="0" destOrd="0" presId="urn:microsoft.com/office/officeart/2005/8/layout/bProcess4"/>
    <dgm:cxn modelId="{5BBF6FE1-009D-FA4F-8765-099FA186728C}" type="presOf" srcId="{7AF48E67-95BA-904B-A6E7-FD97B0DDC668}" destId="{B4D4A3BE-785F-074A-BEBD-1916353546E5}" srcOrd="0" destOrd="0" presId="urn:microsoft.com/office/officeart/2005/8/layout/bProcess4"/>
    <dgm:cxn modelId="{FB4F1BED-E7E5-F843-8044-54AF5A77E9A0}" srcId="{F461FA53-F88D-9F40-BDCC-374F206D0BD5}" destId="{E07A4CB9-DB2F-0A44-90B0-AB3D59B38DE6}" srcOrd="4" destOrd="0" parTransId="{824E235C-A4E5-E942-86D9-019411B1DE05}" sibTransId="{241C0AB8-BAEE-7D4F-9985-01E719E9FBE9}"/>
    <dgm:cxn modelId="{FDDC5412-DF9F-3B4B-B33A-4F9872AEDC60}" srcId="{F461FA53-F88D-9F40-BDCC-374F206D0BD5}" destId="{D0C76EC0-87E5-364B-8C6C-5D3147B3975C}" srcOrd="2" destOrd="0" parTransId="{1816FB63-4252-7540-88DE-C3BA7BE6C871}" sibTransId="{D2CBD365-7399-DB45-926D-66AB7BB88F55}"/>
    <dgm:cxn modelId="{21BCA892-A6B5-8149-B345-EE55672143C4}" type="presOf" srcId="{B2C41CB7-BC80-5D44-A083-F574439F0CE3}" destId="{73279436-F4CB-4145-B27A-7C97949595EC}" srcOrd="0" destOrd="0" presId="urn:microsoft.com/office/officeart/2005/8/layout/bProcess4"/>
    <dgm:cxn modelId="{5E9E401F-C34B-AC48-912D-2A8E8793A37D}" type="presOf" srcId="{4A108733-DDC4-854E-8B56-0E7173CE774F}" destId="{3E7C3302-1161-CA41-907E-7FFBF65F5707}" srcOrd="0" destOrd="0" presId="urn:microsoft.com/office/officeart/2005/8/layout/bProcess4"/>
    <dgm:cxn modelId="{6E8556AE-B75C-4341-99A9-01626143F8B4}" type="presOf" srcId="{D0C76EC0-87E5-364B-8C6C-5D3147B3975C}" destId="{A68ABF3E-3E8D-8241-9542-E3C88119F553}" srcOrd="0" destOrd="0" presId="urn:microsoft.com/office/officeart/2005/8/layout/bProcess4"/>
    <dgm:cxn modelId="{81FCCFA3-B842-A44B-ABF6-414F320D925C}" type="presParOf" srcId="{49F472F1-E42B-FD49-98E8-6BEE5B5C756D}" destId="{B9518629-94E6-0F41-93E9-F8546A0E2EE8}" srcOrd="0" destOrd="0" presId="urn:microsoft.com/office/officeart/2005/8/layout/bProcess4"/>
    <dgm:cxn modelId="{F8EDE9AF-08CE-904E-AFCF-8668B992A8F5}" type="presParOf" srcId="{B9518629-94E6-0F41-93E9-F8546A0E2EE8}" destId="{FB7726D7-0AC5-254F-9D1F-0E9784E7D8A7}" srcOrd="0" destOrd="0" presId="urn:microsoft.com/office/officeart/2005/8/layout/bProcess4"/>
    <dgm:cxn modelId="{54574BFB-4C06-A643-8020-EA68E4BEF1A2}" type="presParOf" srcId="{B9518629-94E6-0F41-93E9-F8546A0E2EE8}" destId="{88CBF588-4B32-534A-BFF3-D9893879145A}" srcOrd="1" destOrd="0" presId="urn:microsoft.com/office/officeart/2005/8/layout/bProcess4"/>
    <dgm:cxn modelId="{ACDEF2EB-D23F-CB4E-95A6-14F6974752D8}" type="presParOf" srcId="{49F472F1-E42B-FD49-98E8-6BEE5B5C756D}" destId="{B4D4A3BE-785F-074A-BEBD-1916353546E5}" srcOrd="1" destOrd="0" presId="urn:microsoft.com/office/officeart/2005/8/layout/bProcess4"/>
    <dgm:cxn modelId="{1B8E574B-7CEF-7949-8BAE-7E54BDABC8F6}" type="presParOf" srcId="{49F472F1-E42B-FD49-98E8-6BEE5B5C756D}" destId="{2A27DA38-95B2-3C45-A849-3F4EF0530D8C}" srcOrd="2" destOrd="0" presId="urn:microsoft.com/office/officeart/2005/8/layout/bProcess4"/>
    <dgm:cxn modelId="{0D597BF4-37EF-614D-804F-017A3ED49FA5}" type="presParOf" srcId="{2A27DA38-95B2-3C45-A849-3F4EF0530D8C}" destId="{3D33C2EB-E2E2-2F4E-9F4F-668E250E460F}" srcOrd="0" destOrd="0" presId="urn:microsoft.com/office/officeart/2005/8/layout/bProcess4"/>
    <dgm:cxn modelId="{8D60D3BA-DB61-D444-A665-3E4973A6E9F5}" type="presParOf" srcId="{2A27DA38-95B2-3C45-A849-3F4EF0530D8C}" destId="{73279436-F4CB-4145-B27A-7C97949595EC}" srcOrd="1" destOrd="0" presId="urn:microsoft.com/office/officeart/2005/8/layout/bProcess4"/>
    <dgm:cxn modelId="{00C1C596-23E7-E647-9EBE-F0A56F3668A4}" type="presParOf" srcId="{49F472F1-E42B-FD49-98E8-6BEE5B5C756D}" destId="{3E7C3302-1161-CA41-907E-7FFBF65F5707}" srcOrd="3" destOrd="0" presId="urn:microsoft.com/office/officeart/2005/8/layout/bProcess4"/>
    <dgm:cxn modelId="{D8A43B03-FA69-8C44-A4AB-6573058A64A2}" type="presParOf" srcId="{49F472F1-E42B-FD49-98E8-6BEE5B5C756D}" destId="{648F1414-98FD-DB43-A81E-05C41647D948}" srcOrd="4" destOrd="0" presId="urn:microsoft.com/office/officeart/2005/8/layout/bProcess4"/>
    <dgm:cxn modelId="{1AA281C6-13EE-0744-A0E1-E74DA608F991}" type="presParOf" srcId="{648F1414-98FD-DB43-A81E-05C41647D948}" destId="{E6EA0AA7-2F8E-1A49-AC26-DACBD35AA53D}" srcOrd="0" destOrd="0" presId="urn:microsoft.com/office/officeart/2005/8/layout/bProcess4"/>
    <dgm:cxn modelId="{D17B6069-0462-604F-AB46-6C4200780BF3}" type="presParOf" srcId="{648F1414-98FD-DB43-A81E-05C41647D948}" destId="{A68ABF3E-3E8D-8241-9542-E3C88119F553}" srcOrd="1" destOrd="0" presId="urn:microsoft.com/office/officeart/2005/8/layout/bProcess4"/>
    <dgm:cxn modelId="{855D1C81-6307-2842-B631-77B4DAC5A0AD}" type="presParOf" srcId="{49F472F1-E42B-FD49-98E8-6BEE5B5C756D}" destId="{8B07397D-4FB1-F547-A052-8FFAB8B8017A}" srcOrd="5" destOrd="0" presId="urn:microsoft.com/office/officeart/2005/8/layout/bProcess4"/>
    <dgm:cxn modelId="{526FDFFB-5DDD-4549-ADCD-534B895ECEDA}" type="presParOf" srcId="{49F472F1-E42B-FD49-98E8-6BEE5B5C756D}" destId="{0E299DF1-AFCA-2F4A-BAA9-0864E98F9A98}" srcOrd="6" destOrd="0" presId="urn:microsoft.com/office/officeart/2005/8/layout/bProcess4"/>
    <dgm:cxn modelId="{1069B9A2-EC64-9D4F-9806-EBC6A4691373}" type="presParOf" srcId="{0E299DF1-AFCA-2F4A-BAA9-0864E98F9A98}" destId="{551FEC4D-3E6C-1F45-8EAD-05101CFE033F}" srcOrd="0" destOrd="0" presId="urn:microsoft.com/office/officeart/2005/8/layout/bProcess4"/>
    <dgm:cxn modelId="{642A949D-9286-3F4C-9624-8107A62E18BB}" type="presParOf" srcId="{0E299DF1-AFCA-2F4A-BAA9-0864E98F9A98}" destId="{1C1984C6-665A-594C-A5DC-02221A752555}" srcOrd="1" destOrd="0" presId="urn:microsoft.com/office/officeart/2005/8/layout/bProcess4"/>
    <dgm:cxn modelId="{00B140C6-E17F-0645-94AB-A180EFD388B3}" type="presParOf" srcId="{49F472F1-E42B-FD49-98E8-6BEE5B5C756D}" destId="{0FE42505-81AA-F84B-975D-CA3D6E63AF81}" srcOrd="7" destOrd="0" presId="urn:microsoft.com/office/officeart/2005/8/layout/bProcess4"/>
    <dgm:cxn modelId="{D221BDD0-9B68-1E4C-BDC1-4027839054F5}" type="presParOf" srcId="{49F472F1-E42B-FD49-98E8-6BEE5B5C756D}" destId="{ECE3FA7D-AF19-2A40-BF82-B9B3341C5DF1}" srcOrd="8" destOrd="0" presId="urn:microsoft.com/office/officeart/2005/8/layout/bProcess4"/>
    <dgm:cxn modelId="{B2E696A0-D782-CF40-9183-E7E63F544041}" type="presParOf" srcId="{ECE3FA7D-AF19-2A40-BF82-B9B3341C5DF1}" destId="{70ECA9F7-DF50-7E4E-B4E3-8794A0DEE820}" srcOrd="0" destOrd="0" presId="urn:microsoft.com/office/officeart/2005/8/layout/bProcess4"/>
    <dgm:cxn modelId="{3558CAC6-CFBC-A649-9EF7-02F36E306843}" type="presParOf" srcId="{ECE3FA7D-AF19-2A40-BF82-B9B3341C5DF1}" destId="{F2BAB090-0FF9-CD47-AC61-A892BA6FBEDD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F07DF4-0BAB-E04C-A579-4C13D67EDCF2}" type="doc">
      <dgm:prSet loTypeId="urn:microsoft.com/office/officeart/2005/8/layout/hList1" loCatId="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s-ES_tradnl"/>
        </a:p>
      </dgm:t>
    </dgm:pt>
    <dgm:pt modelId="{A2EB95CA-E9F0-D447-A9F6-B7740788B179}">
      <dgm:prSet phldrT="[Texto]" custT="1"/>
      <dgm:spPr>
        <a:ln w="57150">
          <a:solidFill>
            <a:srgbClr val="D82902"/>
          </a:solidFill>
        </a:ln>
      </dgm:spPr>
      <dgm:t>
        <a:bodyPr/>
        <a:lstStyle/>
        <a:p>
          <a:r>
            <a:rPr lang="es-ES_tradnl" sz="2400" b="1" dirty="0" smtClean="0">
              <a:solidFill>
                <a:srgbClr val="D82902"/>
              </a:solidFill>
            </a:rPr>
            <a:t>Diferencia</a:t>
          </a:r>
          <a:endParaRPr lang="es-ES_tradnl" sz="2400" b="1" dirty="0">
            <a:solidFill>
              <a:srgbClr val="D82902"/>
            </a:solidFill>
          </a:endParaRPr>
        </a:p>
      </dgm:t>
    </dgm:pt>
    <dgm:pt modelId="{C6320FB8-F7DB-6B40-A252-27FA6D102647}" type="parTrans" cxnId="{10FAA1D0-8C48-C149-9EEB-22AB54B7881C}">
      <dgm:prSet/>
      <dgm:spPr/>
      <dgm:t>
        <a:bodyPr/>
        <a:lstStyle/>
        <a:p>
          <a:endParaRPr lang="es-ES_tradnl"/>
        </a:p>
      </dgm:t>
    </dgm:pt>
    <dgm:pt modelId="{14F73EEF-4A30-CF49-9E19-F5208823B484}" type="sibTrans" cxnId="{10FAA1D0-8C48-C149-9EEB-22AB54B7881C}">
      <dgm:prSet/>
      <dgm:spPr/>
      <dgm:t>
        <a:bodyPr/>
        <a:lstStyle/>
        <a:p>
          <a:endParaRPr lang="es-ES_tradnl"/>
        </a:p>
      </dgm:t>
    </dgm:pt>
    <dgm:pt modelId="{4A2C2F00-B483-E046-A762-3BDAE747EC74}">
      <dgm:prSet phldrT="[Texto]"/>
      <dgm:spPr>
        <a:ln w="38100">
          <a:solidFill>
            <a:srgbClr val="D82902"/>
          </a:solidFill>
        </a:ln>
      </dgm:spPr>
      <dgm:t>
        <a:bodyPr/>
        <a:lstStyle/>
        <a:p>
          <a:r>
            <a:rPr lang="es-CR" u="none" strike="noStrike" baseline="0" dirty="0" smtClean="0">
              <a:solidFill>
                <a:srgbClr val="D82902"/>
              </a:solidFill>
            </a:rPr>
            <a:t>Cantidad de literatura citada al comienzo del estudio.</a:t>
          </a:r>
          <a:endParaRPr lang="es-ES_tradnl" dirty="0">
            <a:solidFill>
              <a:srgbClr val="D82902"/>
            </a:solidFill>
          </a:endParaRPr>
        </a:p>
      </dgm:t>
    </dgm:pt>
    <dgm:pt modelId="{5A9CECEF-7EB9-0D43-8E2E-A07CBB34C0CC}" type="parTrans" cxnId="{3049B70F-CCC6-0E44-8955-EDF90FF095D1}">
      <dgm:prSet/>
      <dgm:spPr/>
      <dgm:t>
        <a:bodyPr/>
        <a:lstStyle/>
        <a:p>
          <a:endParaRPr lang="es-ES_tradnl"/>
        </a:p>
      </dgm:t>
    </dgm:pt>
    <dgm:pt modelId="{D7BF004D-BFA2-1B4B-8D5C-E66673FCB15E}" type="sibTrans" cxnId="{3049B70F-CCC6-0E44-8955-EDF90FF095D1}">
      <dgm:prSet/>
      <dgm:spPr/>
      <dgm:t>
        <a:bodyPr/>
        <a:lstStyle/>
        <a:p>
          <a:endParaRPr lang="es-ES_tradnl"/>
        </a:p>
      </dgm:t>
    </dgm:pt>
    <dgm:pt modelId="{73D270D6-CDC3-4E4E-828E-CD48EF0DE5FA}">
      <dgm:prSet phldrT="[Texto]"/>
      <dgm:spPr>
        <a:ln w="38100">
          <a:solidFill>
            <a:srgbClr val="D82902"/>
          </a:solidFill>
        </a:ln>
      </dgm:spPr>
      <dgm:t>
        <a:bodyPr/>
        <a:lstStyle/>
        <a:p>
          <a:r>
            <a:rPr lang="es-CR" u="none" strike="noStrike" baseline="0" dirty="0" smtClean="0">
              <a:solidFill>
                <a:srgbClr val="D82902"/>
              </a:solidFill>
            </a:rPr>
            <a:t>Utilización o funciones de la literatura al inicio del estudio.</a:t>
          </a:r>
          <a:endParaRPr lang="es-ES_tradnl" dirty="0">
            <a:solidFill>
              <a:srgbClr val="D82902"/>
            </a:solidFill>
          </a:endParaRPr>
        </a:p>
      </dgm:t>
    </dgm:pt>
    <dgm:pt modelId="{AAFCD4C0-A1A4-1347-87AB-45B9610487E5}" type="parTrans" cxnId="{C06CB56D-BEFC-304A-8717-C1BBFD5F72D6}">
      <dgm:prSet/>
      <dgm:spPr/>
      <dgm:t>
        <a:bodyPr/>
        <a:lstStyle/>
        <a:p>
          <a:endParaRPr lang="es-ES_tradnl"/>
        </a:p>
      </dgm:t>
    </dgm:pt>
    <dgm:pt modelId="{B8138CCE-882E-2043-A8E2-7079BDE56B94}" type="sibTrans" cxnId="{C06CB56D-BEFC-304A-8717-C1BBFD5F72D6}">
      <dgm:prSet/>
      <dgm:spPr/>
      <dgm:t>
        <a:bodyPr/>
        <a:lstStyle/>
        <a:p>
          <a:endParaRPr lang="es-ES_tradnl"/>
        </a:p>
      </dgm:t>
    </dgm:pt>
    <dgm:pt modelId="{B16AC112-D945-C54E-AF73-94C76F792A06}">
      <dgm:prSet phldrT="[Texto]" custT="1"/>
      <dgm:spPr>
        <a:ln w="57150">
          <a:solidFill>
            <a:srgbClr val="05883C"/>
          </a:solidFill>
        </a:ln>
      </dgm:spPr>
      <dgm:t>
        <a:bodyPr/>
        <a:lstStyle/>
        <a:p>
          <a:r>
            <a:rPr lang="es-ES_tradnl" sz="2400" b="1" dirty="0" smtClean="0">
              <a:solidFill>
                <a:srgbClr val="05883C"/>
              </a:solidFill>
            </a:rPr>
            <a:t>Inv. </a:t>
          </a:r>
          <a:r>
            <a:rPr lang="es-ES_tradnl" sz="2400" b="1" dirty="0" err="1" smtClean="0">
              <a:solidFill>
                <a:srgbClr val="05883C"/>
              </a:solidFill>
            </a:rPr>
            <a:t>Cuanti</a:t>
          </a:r>
          <a:r>
            <a:rPr lang="es-ES_tradnl" sz="2400" b="1" dirty="0" smtClean="0">
              <a:solidFill>
                <a:srgbClr val="05883C"/>
              </a:solidFill>
            </a:rPr>
            <a:t>.</a:t>
          </a:r>
          <a:endParaRPr lang="es-ES_tradnl" sz="2400" b="1" dirty="0">
            <a:solidFill>
              <a:srgbClr val="05883C"/>
            </a:solidFill>
          </a:endParaRPr>
        </a:p>
      </dgm:t>
    </dgm:pt>
    <dgm:pt modelId="{4D1253A1-BEB9-2742-81A7-E620F015C0FD}" type="parTrans" cxnId="{A2996387-6F98-AD44-9F1E-8129826807C4}">
      <dgm:prSet/>
      <dgm:spPr/>
      <dgm:t>
        <a:bodyPr/>
        <a:lstStyle/>
        <a:p>
          <a:endParaRPr lang="es-ES_tradnl"/>
        </a:p>
      </dgm:t>
    </dgm:pt>
    <dgm:pt modelId="{AA38A5A7-71E2-A54D-A17A-D2E7875239CF}" type="sibTrans" cxnId="{A2996387-6F98-AD44-9F1E-8129826807C4}">
      <dgm:prSet/>
      <dgm:spPr/>
      <dgm:t>
        <a:bodyPr/>
        <a:lstStyle/>
        <a:p>
          <a:endParaRPr lang="es-ES_tradnl"/>
        </a:p>
      </dgm:t>
    </dgm:pt>
    <dgm:pt modelId="{3C82DABA-05DD-764B-B058-DBB0D537E150}">
      <dgm:prSet phldrT="[Texto]"/>
      <dgm:spPr>
        <a:ln w="38100">
          <a:solidFill>
            <a:srgbClr val="05883C"/>
          </a:solidFill>
        </a:ln>
      </dgm:spPr>
      <dgm:t>
        <a:bodyPr/>
        <a:lstStyle/>
        <a:p>
          <a:pPr rtl="0"/>
          <a:r>
            <a:rPr lang="es-CR" u="none" strike="noStrike" baseline="0" dirty="0" smtClean="0">
              <a:solidFill>
                <a:srgbClr val="05883C"/>
              </a:solidFill>
            </a:rPr>
            <a:t>Sustancial. </a:t>
          </a:r>
          <a:endParaRPr lang="es-ES_tradnl" dirty="0">
            <a:solidFill>
              <a:srgbClr val="05883C"/>
            </a:solidFill>
          </a:endParaRPr>
        </a:p>
      </dgm:t>
    </dgm:pt>
    <dgm:pt modelId="{C60D389C-C8C4-7241-B6D4-7171B47996E8}" type="parTrans" cxnId="{2E9D3D9B-00A3-574B-B915-7AD85CF66135}">
      <dgm:prSet/>
      <dgm:spPr/>
      <dgm:t>
        <a:bodyPr/>
        <a:lstStyle/>
        <a:p>
          <a:endParaRPr lang="es-ES_tradnl"/>
        </a:p>
      </dgm:t>
    </dgm:pt>
    <dgm:pt modelId="{0A31EDCA-826C-6F46-BE6A-52E576083FE1}" type="sibTrans" cxnId="{2E9D3D9B-00A3-574B-B915-7AD85CF66135}">
      <dgm:prSet/>
      <dgm:spPr/>
      <dgm:t>
        <a:bodyPr/>
        <a:lstStyle/>
        <a:p>
          <a:endParaRPr lang="es-ES_tradnl"/>
        </a:p>
      </dgm:t>
    </dgm:pt>
    <dgm:pt modelId="{F4019878-DAD1-AD49-962B-1B9BB7C450B6}">
      <dgm:prSet phldrT="[Texto]"/>
      <dgm:spPr>
        <a:ln w="38100">
          <a:solidFill>
            <a:srgbClr val="05883C"/>
          </a:solidFill>
        </a:ln>
      </dgm:spPr>
      <dgm:t>
        <a:bodyPr/>
        <a:lstStyle/>
        <a:p>
          <a:r>
            <a:rPr lang="es-CR" u="none" strike="noStrike" baseline="0" dirty="0" smtClean="0">
              <a:solidFill>
                <a:srgbClr val="05883C"/>
              </a:solidFill>
            </a:rPr>
            <a:t>Proveer una dirección racional al estudio (por ejemplo, afinar el planteamiento e hipótesis).</a:t>
          </a:r>
          <a:endParaRPr lang="es-ES_tradnl" dirty="0">
            <a:solidFill>
              <a:srgbClr val="05883C"/>
            </a:solidFill>
          </a:endParaRPr>
        </a:p>
      </dgm:t>
    </dgm:pt>
    <dgm:pt modelId="{49ACB9A4-6D6A-9643-B295-AF0B11597070}" type="parTrans" cxnId="{5358E5DA-527B-234B-B2CF-0146808B8DB9}">
      <dgm:prSet/>
      <dgm:spPr/>
      <dgm:t>
        <a:bodyPr/>
        <a:lstStyle/>
        <a:p>
          <a:endParaRPr lang="es-ES_tradnl"/>
        </a:p>
      </dgm:t>
    </dgm:pt>
    <dgm:pt modelId="{57FA4FDF-7AA4-BC4D-A7DE-0983C93A2C06}" type="sibTrans" cxnId="{5358E5DA-527B-234B-B2CF-0146808B8DB9}">
      <dgm:prSet/>
      <dgm:spPr/>
      <dgm:t>
        <a:bodyPr/>
        <a:lstStyle/>
        <a:p>
          <a:endParaRPr lang="es-ES_tradnl"/>
        </a:p>
      </dgm:t>
    </dgm:pt>
    <dgm:pt modelId="{E79E490D-6547-5646-A4E6-63B141AA4035}">
      <dgm:prSet phldrT="[Texto]" custT="1"/>
      <dgm:spPr>
        <a:ln w="57150">
          <a:solidFill>
            <a:srgbClr val="0070C0"/>
          </a:solidFill>
        </a:ln>
      </dgm:spPr>
      <dgm:t>
        <a:bodyPr/>
        <a:lstStyle/>
        <a:p>
          <a:r>
            <a:rPr lang="es-ES_tradnl" sz="2400" b="1" dirty="0" smtClean="0">
              <a:solidFill>
                <a:srgbClr val="0070C0"/>
              </a:solidFill>
            </a:rPr>
            <a:t>Inv. </a:t>
          </a:r>
          <a:r>
            <a:rPr lang="es-ES_tradnl" sz="2400" b="1" dirty="0" err="1" smtClean="0">
              <a:solidFill>
                <a:srgbClr val="0070C0"/>
              </a:solidFill>
            </a:rPr>
            <a:t>Cuali</a:t>
          </a:r>
          <a:r>
            <a:rPr lang="es-ES_tradnl" sz="2400" b="1" dirty="0" smtClean="0">
              <a:solidFill>
                <a:srgbClr val="0070C0"/>
              </a:solidFill>
            </a:rPr>
            <a:t>.</a:t>
          </a:r>
          <a:endParaRPr lang="es-ES_tradnl" sz="2400" b="1" dirty="0">
            <a:solidFill>
              <a:srgbClr val="0070C0"/>
            </a:solidFill>
          </a:endParaRPr>
        </a:p>
      </dgm:t>
    </dgm:pt>
    <dgm:pt modelId="{3B1072DB-CEAC-4D4A-BA8E-9F0DF825E100}" type="parTrans" cxnId="{DD301EFB-7622-4443-85A1-2F05693B4A0F}">
      <dgm:prSet/>
      <dgm:spPr/>
      <dgm:t>
        <a:bodyPr/>
        <a:lstStyle/>
        <a:p>
          <a:endParaRPr lang="es-ES_tradnl"/>
        </a:p>
      </dgm:t>
    </dgm:pt>
    <dgm:pt modelId="{FFFA07B1-ACB0-9D4E-8107-E42A386062DE}" type="sibTrans" cxnId="{DD301EFB-7622-4443-85A1-2F05693B4A0F}">
      <dgm:prSet/>
      <dgm:spPr/>
      <dgm:t>
        <a:bodyPr/>
        <a:lstStyle/>
        <a:p>
          <a:endParaRPr lang="es-ES_tradnl"/>
        </a:p>
      </dgm:t>
    </dgm:pt>
    <dgm:pt modelId="{17907973-8AD7-BC41-8F07-6FDB506AFB7D}">
      <dgm:prSet phldrT="[Texto]"/>
      <dgm:spPr>
        <a:ln w="38100">
          <a:solidFill>
            <a:srgbClr val="0070C0"/>
          </a:solidFill>
        </a:ln>
      </dgm:spPr>
      <dgm:t>
        <a:bodyPr/>
        <a:lstStyle/>
        <a:p>
          <a:r>
            <a:rPr lang="es-CR" u="none" strike="noStrike" baseline="0" dirty="0" smtClean="0">
              <a:solidFill>
                <a:srgbClr val="0070C0"/>
              </a:solidFill>
            </a:rPr>
            <a:t>Media, sin que la revisión de la literatura obstaculice que los datos o la información emerjan de los participantes y sin limitarnos a la visión de otros estudios.</a:t>
          </a:r>
          <a:endParaRPr lang="es-ES_tradnl" dirty="0">
            <a:solidFill>
              <a:srgbClr val="0070C0"/>
            </a:solidFill>
          </a:endParaRPr>
        </a:p>
      </dgm:t>
    </dgm:pt>
    <dgm:pt modelId="{7284733E-BD86-2B42-8FF2-82A59B67CB3E}" type="parTrans" cxnId="{58FB73A3-99E3-8C4C-AEEF-EAA7B2384335}">
      <dgm:prSet/>
      <dgm:spPr/>
      <dgm:t>
        <a:bodyPr/>
        <a:lstStyle/>
        <a:p>
          <a:endParaRPr lang="es-ES_tradnl"/>
        </a:p>
      </dgm:t>
    </dgm:pt>
    <dgm:pt modelId="{492A8879-4D1B-2544-A377-E0011B3058B3}" type="sibTrans" cxnId="{58FB73A3-99E3-8C4C-AEEF-EAA7B2384335}">
      <dgm:prSet/>
      <dgm:spPr/>
      <dgm:t>
        <a:bodyPr/>
        <a:lstStyle/>
        <a:p>
          <a:endParaRPr lang="es-ES_tradnl"/>
        </a:p>
      </dgm:t>
    </dgm:pt>
    <dgm:pt modelId="{451A984C-3F9B-704F-8ECB-F91168AE78CD}">
      <dgm:prSet phldrT="[Texto]"/>
      <dgm:spPr>
        <a:ln w="38100">
          <a:solidFill>
            <a:srgbClr val="0070C0"/>
          </a:solidFill>
        </a:ln>
      </dgm:spPr>
      <dgm:t>
        <a:bodyPr/>
        <a:lstStyle/>
        <a:p>
          <a:r>
            <a:rPr lang="es-CR" u="none" strike="noStrike" baseline="0" dirty="0" smtClean="0">
              <a:solidFill>
                <a:srgbClr val="0070C0"/>
              </a:solidFill>
            </a:rPr>
            <a:t>Auxiliar en definiciones, así como justificar y documentar la necesidad de realizar el estudio.</a:t>
          </a:r>
        </a:p>
      </dgm:t>
    </dgm:pt>
    <dgm:pt modelId="{3A0534EF-CA01-3C42-84AB-1D78C116989E}" type="parTrans" cxnId="{370175D6-C98C-524B-9091-BFDEE0A5AB1C}">
      <dgm:prSet/>
      <dgm:spPr/>
      <dgm:t>
        <a:bodyPr/>
        <a:lstStyle/>
        <a:p>
          <a:endParaRPr lang="es-ES_tradnl"/>
        </a:p>
      </dgm:t>
    </dgm:pt>
    <dgm:pt modelId="{9C744A19-3FC7-D448-9163-B878EB9482C6}" type="sibTrans" cxnId="{370175D6-C98C-524B-9091-BFDEE0A5AB1C}">
      <dgm:prSet/>
      <dgm:spPr/>
      <dgm:t>
        <a:bodyPr/>
        <a:lstStyle/>
        <a:p>
          <a:endParaRPr lang="es-ES_tradnl"/>
        </a:p>
      </dgm:t>
    </dgm:pt>
    <dgm:pt modelId="{7F87A12C-A2AB-F041-A907-523DE2406636}">
      <dgm:prSet phldrT="[Texto]"/>
      <dgm:spPr>
        <a:ln w="38100">
          <a:solidFill>
            <a:srgbClr val="D82902"/>
          </a:solidFill>
        </a:ln>
      </dgm:spPr>
      <dgm:t>
        <a:bodyPr/>
        <a:lstStyle/>
        <a:p>
          <a:r>
            <a:rPr lang="es-CR" u="none" strike="noStrike" baseline="0" dirty="0" smtClean="0">
              <a:solidFill>
                <a:srgbClr val="D82902"/>
              </a:solidFill>
            </a:rPr>
            <a:t>Utilización de la literatura al final del estudio.</a:t>
          </a:r>
          <a:endParaRPr lang="es-ES_tradnl" dirty="0">
            <a:solidFill>
              <a:srgbClr val="D82902"/>
            </a:solidFill>
          </a:endParaRPr>
        </a:p>
      </dgm:t>
    </dgm:pt>
    <dgm:pt modelId="{6FB0CF6F-AF6B-1A48-8E6E-42BC2B1F638C}" type="parTrans" cxnId="{35914DE8-6B69-3143-9F94-AFDB21260CB6}">
      <dgm:prSet/>
      <dgm:spPr/>
      <dgm:t>
        <a:bodyPr/>
        <a:lstStyle/>
        <a:p>
          <a:endParaRPr lang="es-ES_tradnl"/>
        </a:p>
      </dgm:t>
    </dgm:pt>
    <dgm:pt modelId="{2423C0BF-22C8-464F-AC6C-EF8C1B290242}" type="sibTrans" cxnId="{35914DE8-6B69-3143-9F94-AFDB21260CB6}">
      <dgm:prSet/>
      <dgm:spPr/>
      <dgm:t>
        <a:bodyPr/>
        <a:lstStyle/>
        <a:p>
          <a:endParaRPr lang="es-ES_tradnl"/>
        </a:p>
      </dgm:t>
    </dgm:pt>
    <dgm:pt modelId="{5737A01C-6E69-7848-934F-7DA9A1786774}">
      <dgm:prSet phldrT="[Texto]"/>
      <dgm:spPr>
        <a:ln w="38100">
          <a:solidFill>
            <a:srgbClr val="05883C"/>
          </a:solidFill>
        </a:ln>
      </dgm:spPr>
      <dgm:t>
        <a:bodyPr/>
        <a:lstStyle/>
        <a:p>
          <a:r>
            <a:rPr lang="es-CR" u="none" strike="noStrike" baseline="0" dirty="0" smtClean="0">
              <a:solidFill>
                <a:srgbClr val="05883C"/>
              </a:solidFill>
            </a:rPr>
            <a:t>Confirmar o no las predicciones previas emanadas de la literatura.</a:t>
          </a:r>
          <a:endParaRPr lang="es-ES_tradnl" dirty="0">
            <a:solidFill>
              <a:srgbClr val="05883C"/>
            </a:solidFill>
          </a:endParaRPr>
        </a:p>
      </dgm:t>
    </dgm:pt>
    <dgm:pt modelId="{A4F49DB2-5EB4-BC4C-941D-1C93CAAD1B36}" type="parTrans" cxnId="{E62AC955-FF22-4843-9764-9221748F1CEC}">
      <dgm:prSet/>
      <dgm:spPr/>
      <dgm:t>
        <a:bodyPr/>
        <a:lstStyle/>
        <a:p>
          <a:endParaRPr lang="es-ES_tradnl"/>
        </a:p>
      </dgm:t>
    </dgm:pt>
    <dgm:pt modelId="{B456EA35-2489-FE43-81D8-D214CB36D55E}" type="sibTrans" cxnId="{E62AC955-FF22-4843-9764-9221748F1CEC}">
      <dgm:prSet/>
      <dgm:spPr/>
      <dgm:t>
        <a:bodyPr/>
        <a:lstStyle/>
        <a:p>
          <a:endParaRPr lang="es-ES_tradnl"/>
        </a:p>
      </dgm:t>
    </dgm:pt>
    <dgm:pt modelId="{88C3A4BA-D6EC-9149-A455-134505CF8EB4}">
      <dgm:prSet phldrT="[Texto]"/>
      <dgm:spPr>
        <a:ln w="38100">
          <a:solidFill>
            <a:srgbClr val="0070C0"/>
          </a:solidFill>
        </a:ln>
      </dgm:spPr>
      <dgm:t>
        <a:bodyPr/>
        <a:lstStyle/>
        <a:p>
          <a:r>
            <a:rPr lang="es-CR" u="none" strike="noStrike" baseline="0" dirty="0" smtClean="0">
              <a:solidFill>
                <a:srgbClr val="0070C0"/>
              </a:solidFill>
            </a:rPr>
            <a:t>Tener referencias con las cuales contrastar los resultados.</a:t>
          </a:r>
        </a:p>
        <a:p>
          <a:endParaRPr lang="es-ES_tradnl" dirty="0">
            <a:solidFill>
              <a:srgbClr val="0070C0"/>
            </a:solidFill>
          </a:endParaRPr>
        </a:p>
      </dgm:t>
    </dgm:pt>
    <dgm:pt modelId="{CEFF998D-A1E1-1642-A9DC-A6E2E605CDF3}" type="parTrans" cxnId="{A911E919-9750-9341-A63F-4B08B546E4D7}">
      <dgm:prSet/>
      <dgm:spPr/>
      <dgm:t>
        <a:bodyPr/>
        <a:lstStyle/>
        <a:p>
          <a:endParaRPr lang="es-ES_tradnl"/>
        </a:p>
      </dgm:t>
    </dgm:pt>
    <dgm:pt modelId="{9096037B-E67C-1743-A12D-E703031C2396}" type="sibTrans" cxnId="{A911E919-9750-9341-A63F-4B08B546E4D7}">
      <dgm:prSet/>
      <dgm:spPr/>
      <dgm:t>
        <a:bodyPr/>
        <a:lstStyle/>
        <a:p>
          <a:endParaRPr lang="es-ES_tradnl"/>
        </a:p>
      </dgm:t>
    </dgm:pt>
    <dgm:pt modelId="{0AE4460D-12B7-524E-BB3B-0A5AF525523A}" type="pres">
      <dgm:prSet presAssocID="{20F07DF4-0BAB-E04C-A579-4C13D67EDCF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85B29712-F8AA-2141-9C6C-DD4BC1864D19}" type="pres">
      <dgm:prSet presAssocID="{A2EB95CA-E9F0-D447-A9F6-B7740788B179}" presName="composite" presStyleCnt="0"/>
      <dgm:spPr/>
    </dgm:pt>
    <dgm:pt modelId="{12FF299C-3B4F-4E47-9C6D-57D4F621CF87}" type="pres">
      <dgm:prSet presAssocID="{A2EB95CA-E9F0-D447-A9F6-B7740788B17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74151C4-027D-4744-B289-2EA88773D11A}" type="pres">
      <dgm:prSet presAssocID="{A2EB95CA-E9F0-D447-A9F6-B7740788B17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7822E8C-B5B3-0A4A-85D8-FDEAF0E45936}" type="pres">
      <dgm:prSet presAssocID="{14F73EEF-4A30-CF49-9E19-F5208823B484}" presName="space" presStyleCnt="0"/>
      <dgm:spPr/>
    </dgm:pt>
    <dgm:pt modelId="{9D37F7C5-AE57-8640-8F39-EA265C634412}" type="pres">
      <dgm:prSet presAssocID="{B16AC112-D945-C54E-AF73-94C76F792A06}" presName="composite" presStyleCnt="0"/>
      <dgm:spPr/>
    </dgm:pt>
    <dgm:pt modelId="{317F1F7B-C910-C042-83E2-95C88878E5F6}" type="pres">
      <dgm:prSet presAssocID="{B16AC112-D945-C54E-AF73-94C76F792A0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26FB095-678C-D348-A749-B7EB8B684DDB}" type="pres">
      <dgm:prSet presAssocID="{B16AC112-D945-C54E-AF73-94C76F792A0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5F47B52-F5EA-D14D-9969-B486E3317E2E}" type="pres">
      <dgm:prSet presAssocID="{AA38A5A7-71E2-A54D-A17A-D2E7875239CF}" presName="space" presStyleCnt="0"/>
      <dgm:spPr/>
    </dgm:pt>
    <dgm:pt modelId="{785A04D0-6236-6B40-95C7-1A5E697B725B}" type="pres">
      <dgm:prSet presAssocID="{E79E490D-6547-5646-A4E6-63B141AA4035}" presName="composite" presStyleCnt="0"/>
      <dgm:spPr/>
    </dgm:pt>
    <dgm:pt modelId="{CCDF3D52-89E5-8B4A-8B57-EBAFC5451206}" type="pres">
      <dgm:prSet presAssocID="{E79E490D-6547-5646-A4E6-63B141AA403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028942E-A43A-BD4D-AAB0-BCE6AE51E1FF}" type="pres">
      <dgm:prSet presAssocID="{E79E490D-6547-5646-A4E6-63B141AA4035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0940027A-BD32-1F4E-9A86-649C8CABDE38}" type="presOf" srcId="{88C3A4BA-D6EC-9149-A455-134505CF8EB4}" destId="{F028942E-A43A-BD4D-AAB0-BCE6AE51E1FF}" srcOrd="0" destOrd="2" presId="urn:microsoft.com/office/officeart/2005/8/layout/hList1"/>
    <dgm:cxn modelId="{251C0AA3-DA33-AE4D-A0B5-1940740241AD}" type="presOf" srcId="{73D270D6-CDC3-4E4E-828E-CD48EF0DE5FA}" destId="{A74151C4-027D-4744-B289-2EA88773D11A}" srcOrd="0" destOrd="1" presId="urn:microsoft.com/office/officeart/2005/8/layout/hList1"/>
    <dgm:cxn modelId="{5358E5DA-527B-234B-B2CF-0146808B8DB9}" srcId="{B16AC112-D945-C54E-AF73-94C76F792A06}" destId="{F4019878-DAD1-AD49-962B-1B9BB7C450B6}" srcOrd="1" destOrd="0" parTransId="{49ACB9A4-6D6A-9643-B295-AF0B11597070}" sibTransId="{57FA4FDF-7AA4-BC4D-A7DE-0983C93A2C06}"/>
    <dgm:cxn modelId="{0E0DDF29-6FD4-8343-BDDD-FFC62A0A0BC2}" type="presOf" srcId="{7F87A12C-A2AB-F041-A907-523DE2406636}" destId="{A74151C4-027D-4744-B289-2EA88773D11A}" srcOrd="0" destOrd="2" presId="urn:microsoft.com/office/officeart/2005/8/layout/hList1"/>
    <dgm:cxn modelId="{7ACD475D-8523-E046-85BA-53B0D9603164}" type="presOf" srcId="{3C82DABA-05DD-764B-B058-DBB0D537E150}" destId="{526FB095-678C-D348-A749-B7EB8B684DDB}" srcOrd="0" destOrd="0" presId="urn:microsoft.com/office/officeart/2005/8/layout/hList1"/>
    <dgm:cxn modelId="{608E1D8E-512D-D74A-A0CA-6FF01D448D0B}" type="presOf" srcId="{20F07DF4-0BAB-E04C-A579-4C13D67EDCF2}" destId="{0AE4460D-12B7-524E-BB3B-0A5AF525523A}" srcOrd="0" destOrd="0" presId="urn:microsoft.com/office/officeart/2005/8/layout/hList1"/>
    <dgm:cxn modelId="{88B6C220-2A44-8F40-9037-54FA57A4EF23}" type="presOf" srcId="{F4019878-DAD1-AD49-962B-1B9BB7C450B6}" destId="{526FB095-678C-D348-A749-B7EB8B684DDB}" srcOrd="0" destOrd="1" presId="urn:microsoft.com/office/officeart/2005/8/layout/hList1"/>
    <dgm:cxn modelId="{370175D6-C98C-524B-9091-BFDEE0A5AB1C}" srcId="{E79E490D-6547-5646-A4E6-63B141AA4035}" destId="{451A984C-3F9B-704F-8ECB-F91168AE78CD}" srcOrd="1" destOrd="0" parTransId="{3A0534EF-CA01-3C42-84AB-1D78C116989E}" sibTransId="{9C744A19-3FC7-D448-9163-B878EB9482C6}"/>
    <dgm:cxn modelId="{5B2D22F6-5516-164D-94A5-025F355C7C38}" type="presOf" srcId="{5737A01C-6E69-7848-934F-7DA9A1786774}" destId="{526FB095-678C-D348-A749-B7EB8B684DDB}" srcOrd="0" destOrd="2" presId="urn:microsoft.com/office/officeart/2005/8/layout/hList1"/>
    <dgm:cxn modelId="{31C2D96F-7F33-FA4A-9826-2387B8231FA2}" type="presOf" srcId="{4A2C2F00-B483-E046-A762-3BDAE747EC74}" destId="{A74151C4-027D-4744-B289-2EA88773D11A}" srcOrd="0" destOrd="0" presId="urn:microsoft.com/office/officeart/2005/8/layout/hList1"/>
    <dgm:cxn modelId="{58FB73A3-99E3-8C4C-AEEF-EAA7B2384335}" srcId="{E79E490D-6547-5646-A4E6-63B141AA4035}" destId="{17907973-8AD7-BC41-8F07-6FDB506AFB7D}" srcOrd="0" destOrd="0" parTransId="{7284733E-BD86-2B42-8FF2-82A59B67CB3E}" sibTransId="{492A8879-4D1B-2544-A377-E0011B3058B3}"/>
    <dgm:cxn modelId="{C06CB56D-BEFC-304A-8717-C1BBFD5F72D6}" srcId="{A2EB95CA-E9F0-D447-A9F6-B7740788B179}" destId="{73D270D6-CDC3-4E4E-828E-CD48EF0DE5FA}" srcOrd="1" destOrd="0" parTransId="{AAFCD4C0-A1A4-1347-87AB-45B9610487E5}" sibTransId="{B8138CCE-882E-2043-A8E2-7079BDE56B94}"/>
    <dgm:cxn modelId="{35914DE8-6B69-3143-9F94-AFDB21260CB6}" srcId="{A2EB95CA-E9F0-D447-A9F6-B7740788B179}" destId="{7F87A12C-A2AB-F041-A907-523DE2406636}" srcOrd="2" destOrd="0" parTransId="{6FB0CF6F-AF6B-1A48-8E6E-42BC2B1F638C}" sibTransId="{2423C0BF-22C8-464F-AC6C-EF8C1B290242}"/>
    <dgm:cxn modelId="{F0BEF2F8-FB6C-7F4C-99A0-1E708FB8DFF9}" type="presOf" srcId="{B16AC112-D945-C54E-AF73-94C76F792A06}" destId="{317F1F7B-C910-C042-83E2-95C88878E5F6}" srcOrd="0" destOrd="0" presId="urn:microsoft.com/office/officeart/2005/8/layout/hList1"/>
    <dgm:cxn modelId="{2BB2B595-07A5-CB46-82D3-0E3CA761C3B1}" type="presOf" srcId="{451A984C-3F9B-704F-8ECB-F91168AE78CD}" destId="{F028942E-A43A-BD4D-AAB0-BCE6AE51E1FF}" srcOrd="0" destOrd="1" presId="urn:microsoft.com/office/officeart/2005/8/layout/hList1"/>
    <dgm:cxn modelId="{A2996387-6F98-AD44-9F1E-8129826807C4}" srcId="{20F07DF4-0BAB-E04C-A579-4C13D67EDCF2}" destId="{B16AC112-D945-C54E-AF73-94C76F792A06}" srcOrd="1" destOrd="0" parTransId="{4D1253A1-BEB9-2742-81A7-E620F015C0FD}" sibTransId="{AA38A5A7-71E2-A54D-A17A-D2E7875239CF}"/>
    <dgm:cxn modelId="{10FAA1D0-8C48-C149-9EEB-22AB54B7881C}" srcId="{20F07DF4-0BAB-E04C-A579-4C13D67EDCF2}" destId="{A2EB95CA-E9F0-D447-A9F6-B7740788B179}" srcOrd="0" destOrd="0" parTransId="{C6320FB8-F7DB-6B40-A252-27FA6D102647}" sibTransId="{14F73EEF-4A30-CF49-9E19-F5208823B484}"/>
    <dgm:cxn modelId="{3049B70F-CCC6-0E44-8955-EDF90FF095D1}" srcId="{A2EB95CA-E9F0-D447-A9F6-B7740788B179}" destId="{4A2C2F00-B483-E046-A762-3BDAE747EC74}" srcOrd="0" destOrd="0" parTransId="{5A9CECEF-7EB9-0D43-8E2E-A07CBB34C0CC}" sibTransId="{D7BF004D-BFA2-1B4B-8D5C-E66673FCB15E}"/>
    <dgm:cxn modelId="{E62AC955-FF22-4843-9764-9221748F1CEC}" srcId="{B16AC112-D945-C54E-AF73-94C76F792A06}" destId="{5737A01C-6E69-7848-934F-7DA9A1786774}" srcOrd="2" destOrd="0" parTransId="{A4F49DB2-5EB4-BC4C-941D-1C93CAAD1B36}" sibTransId="{B456EA35-2489-FE43-81D8-D214CB36D55E}"/>
    <dgm:cxn modelId="{DD301EFB-7622-4443-85A1-2F05693B4A0F}" srcId="{20F07DF4-0BAB-E04C-A579-4C13D67EDCF2}" destId="{E79E490D-6547-5646-A4E6-63B141AA4035}" srcOrd="2" destOrd="0" parTransId="{3B1072DB-CEAC-4D4A-BA8E-9F0DF825E100}" sibTransId="{FFFA07B1-ACB0-9D4E-8107-E42A386062DE}"/>
    <dgm:cxn modelId="{2E9D3D9B-00A3-574B-B915-7AD85CF66135}" srcId="{B16AC112-D945-C54E-AF73-94C76F792A06}" destId="{3C82DABA-05DD-764B-B058-DBB0D537E150}" srcOrd="0" destOrd="0" parTransId="{C60D389C-C8C4-7241-B6D4-7171B47996E8}" sibTransId="{0A31EDCA-826C-6F46-BE6A-52E576083FE1}"/>
    <dgm:cxn modelId="{5A3E5B2D-6F8D-E742-BB56-883D63338FDF}" type="presOf" srcId="{17907973-8AD7-BC41-8F07-6FDB506AFB7D}" destId="{F028942E-A43A-BD4D-AAB0-BCE6AE51E1FF}" srcOrd="0" destOrd="0" presId="urn:microsoft.com/office/officeart/2005/8/layout/hList1"/>
    <dgm:cxn modelId="{A7810991-E960-0E44-BEE6-C5DF465B34D0}" type="presOf" srcId="{A2EB95CA-E9F0-D447-A9F6-B7740788B179}" destId="{12FF299C-3B4F-4E47-9C6D-57D4F621CF87}" srcOrd="0" destOrd="0" presId="urn:microsoft.com/office/officeart/2005/8/layout/hList1"/>
    <dgm:cxn modelId="{A911E919-9750-9341-A63F-4B08B546E4D7}" srcId="{E79E490D-6547-5646-A4E6-63B141AA4035}" destId="{88C3A4BA-D6EC-9149-A455-134505CF8EB4}" srcOrd="2" destOrd="0" parTransId="{CEFF998D-A1E1-1642-A9DC-A6E2E605CDF3}" sibTransId="{9096037B-E67C-1743-A12D-E703031C2396}"/>
    <dgm:cxn modelId="{0D35CD00-A234-1349-A7BB-B72457A5AA48}" type="presOf" srcId="{E79E490D-6547-5646-A4E6-63B141AA4035}" destId="{CCDF3D52-89E5-8B4A-8B57-EBAFC5451206}" srcOrd="0" destOrd="0" presId="urn:microsoft.com/office/officeart/2005/8/layout/hList1"/>
    <dgm:cxn modelId="{5E5A1DE5-CECE-2D40-B19D-A1A617701D93}" type="presParOf" srcId="{0AE4460D-12B7-524E-BB3B-0A5AF525523A}" destId="{85B29712-F8AA-2141-9C6C-DD4BC1864D19}" srcOrd="0" destOrd="0" presId="urn:microsoft.com/office/officeart/2005/8/layout/hList1"/>
    <dgm:cxn modelId="{AC3D0614-9EAF-BA4B-B003-03C56062BC95}" type="presParOf" srcId="{85B29712-F8AA-2141-9C6C-DD4BC1864D19}" destId="{12FF299C-3B4F-4E47-9C6D-57D4F621CF87}" srcOrd="0" destOrd="0" presId="urn:microsoft.com/office/officeart/2005/8/layout/hList1"/>
    <dgm:cxn modelId="{B60BE591-F761-B642-8A4B-53B408C4FAE4}" type="presParOf" srcId="{85B29712-F8AA-2141-9C6C-DD4BC1864D19}" destId="{A74151C4-027D-4744-B289-2EA88773D11A}" srcOrd="1" destOrd="0" presId="urn:microsoft.com/office/officeart/2005/8/layout/hList1"/>
    <dgm:cxn modelId="{9DC6562B-F886-0940-B79F-80EF8D68F5A7}" type="presParOf" srcId="{0AE4460D-12B7-524E-BB3B-0A5AF525523A}" destId="{17822E8C-B5B3-0A4A-85D8-FDEAF0E45936}" srcOrd="1" destOrd="0" presId="urn:microsoft.com/office/officeart/2005/8/layout/hList1"/>
    <dgm:cxn modelId="{B5CB182F-9622-1A4F-9BD1-C8FF3A466915}" type="presParOf" srcId="{0AE4460D-12B7-524E-BB3B-0A5AF525523A}" destId="{9D37F7C5-AE57-8640-8F39-EA265C634412}" srcOrd="2" destOrd="0" presId="urn:microsoft.com/office/officeart/2005/8/layout/hList1"/>
    <dgm:cxn modelId="{97ACB4B3-CFF6-8745-A9C6-B7C4585FF318}" type="presParOf" srcId="{9D37F7C5-AE57-8640-8F39-EA265C634412}" destId="{317F1F7B-C910-C042-83E2-95C88878E5F6}" srcOrd="0" destOrd="0" presId="urn:microsoft.com/office/officeart/2005/8/layout/hList1"/>
    <dgm:cxn modelId="{89824AFD-0677-7145-8227-FE6F414DD3FE}" type="presParOf" srcId="{9D37F7C5-AE57-8640-8F39-EA265C634412}" destId="{526FB095-678C-D348-A749-B7EB8B684DDB}" srcOrd="1" destOrd="0" presId="urn:microsoft.com/office/officeart/2005/8/layout/hList1"/>
    <dgm:cxn modelId="{3CAC765E-13B2-4643-BD57-C14BF5BB61C2}" type="presParOf" srcId="{0AE4460D-12B7-524E-BB3B-0A5AF525523A}" destId="{A5F47B52-F5EA-D14D-9969-B486E3317E2E}" srcOrd="3" destOrd="0" presId="urn:microsoft.com/office/officeart/2005/8/layout/hList1"/>
    <dgm:cxn modelId="{5EF2F8EC-FC56-594B-9F55-B78566AE67EF}" type="presParOf" srcId="{0AE4460D-12B7-524E-BB3B-0A5AF525523A}" destId="{785A04D0-6236-6B40-95C7-1A5E697B725B}" srcOrd="4" destOrd="0" presId="urn:microsoft.com/office/officeart/2005/8/layout/hList1"/>
    <dgm:cxn modelId="{7E24A0BC-BC58-884F-B4E7-56BDE24DD454}" type="presParOf" srcId="{785A04D0-6236-6B40-95C7-1A5E697B725B}" destId="{CCDF3D52-89E5-8B4A-8B57-EBAFC5451206}" srcOrd="0" destOrd="0" presId="urn:microsoft.com/office/officeart/2005/8/layout/hList1"/>
    <dgm:cxn modelId="{DCDBF76A-C46A-8849-A301-B3831C98CE22}" type="presParOf" srcId="{785A04D0-6236-6B40-95C7-1A5E697B725B}" destId="{F028942E-A43A-BD4D-AAB0-BCE6AE51E1FF}" srcOrd="1" destOrd="0" presId="urn:microsoft.com/office/officeart/2005/8/layout/hList1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4A3BE-785F-074A-BEBD-1916353546E5}">
      <dsp:nvSpPr>
        <dsp:cNvPr id="0" name=""/>
        <dsp:cNvSpPr/>
      </dsp:nvSpPr>
      <dsp:spPr>
        <a:xfrm rot="5383246">
          <a:off x="1243684" y="3914265"/>
          <a:ext cx="2417133" cy="288871"/>
        </a:xfrm>
        <a:prstGeom prst="rect">
          <a:avLst/>
        </a:prstGeom>
        <a:solidFill>
          <a:srgbClr val="FF5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CBF588-4B32-534A-BFF3-D9893879145A}">
      <dsp:nvSpPr>
        <dsp:cNvPr id="0" name=""/>
        <dsp:cNvSpPr/>
      </dsp:nvSpPr>
      <dsp:spPr>
        <a:xfrm>
          <a:off x="1800188" y="2376272"/>
          <a:ext cx="3209684" cy="1925810"/>
        </a:xfrm>
        <a:prstGeom prst="roundRect">
          <a:avLst>
            <a:gd name="adj" fmla="val 10000"/>
          </a:avLst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Usar palabras que sugieran un trabajo exploratorio: razones, motivaciones, búsqueda, indagación, consecuencias, identificación, etc.</a:t>
          </a:r>
          <a:endParaRPr lang="es-ES_tradnl" sz="1800" kern="1200" dirty="0"/>
        </a:p>
      </dsp:txBody>
      <dsp:txXfrm>
        <a:off x="1856593" y="2432677"/>
        <a:ext cx="3096874" cy="1813000"/>
      </dsp:txXfrm>
    </dsp:sp>
    <dsp:sp modelId="{3E7C3302-1161-CA41-907E-7FFBF65F5707}">
      <dsp:nvSpPr>
        <dsp:cNvPr id="0" name=""/>
        <dsp:cNvSpPr/>
      </dsp:nvSpPr>
      <dsp:spPr>
        <a:xfrm rot="11867">
          <a:off x="2462365" y="5156625"/>
          <a:ext cx="3970885" cy="288871"/>
        </a:xfrm>
        <a:prstGeom prst="rect">
          <a:avLst/>
        </a:prstGeom>
        <a:solidFill>
          <a:srgbClr val="A563D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279436-F4CB-4145-B27A-7C97949595EC}">
      <dsp:nvSpPr>
        <dsp:cNvPr id="0" name=""/>
        <dsp:cNvSpPr/>
      </dsp:nvSpPr>
      <dsp:spPr>
        <a:xfrm>
          <a:off x="1816204" y="4797613"/>
          <a:ext cx="3209684" cy="1925810"/>
        </a:xfrm>
        <a:prstGeom prst="roundRect">
          <a:avLst>
            <a:gd name="adj" fmla="val 10000"/>
          </a:avLst>
        </a:prstGeom>
        <a:solidFill>
          <a:srgbClr val="A563D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Usar verbos que comuniquen las acciones que se llevarán a cabo para comprender el fenómeno: describir, entender, desarrollar, analizar el significado de,  descubrir, explorar, etc.</a:t>
          </a:r>
          <a:endParaRPr lang="es-ES_tradnl" sz="1700" kern="1200" dirty="0"/>
        </a:p>
      </dsp:txBody>
      <dsp:txXfrm>
        <a:off x="1872609" y="4854018"/>
        <a:ext cx="3096874" cy="1813000"/>
      </dsp:txXfrm>
    </dsp:sp>
    <dsp:sp modelId="{8B07397D-4FB1-F547-A052-8FFAB8B8017A}">
      <dsp:nvSpPr>
        <dsp:cNvPr id="0" name=""/>
        <dsp:cNvSpPr/>
      </dsp:nvSpPr>
      <dsp:spPr>
        <a:xfrm>
          <a:off x="6441712" y="5140761"/>
          <a:ext cx="3932956" cy="2888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8ABF3E-3E8D-8241-9542-E3C88119F553}">
      <dsp:nvSpPr>
        <dsp:cNvPr id="0" name=""/>
        <dsp:cNvSpPr/>
      </dsp:nvSpPr>
      <dsp:spPr>
        <a:xfrm>
          <a:off x="5791302" y="4815557"/>
          <a:ext cx="3209684" cy="19258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Usar </a:t>
          </a:r>
          <a:r>
            <a:rPr lang="es-CR" sz="1900" kern="1200" dirty="0" smtClean="0"/>
            <a:t>lenguaje</a:t>
          </a:r>
          <a:r>
            <a:rPr lang="es-CR" sz="1700" kern="1200" dirty="0" smtClean="0"/>
            <a:t> neutral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kern="1200" dirty="0" smtClean="0"/>
            <a:t>(sin calificativos).</a:t>
          </a:r>
          <a:endParaRPr lang="es-ES_tradnl" sz="1700" kern="1200" dirty="0"/>
        </a:p>
      </dsp:txBody>
      <dsp:txXfrm>
        <a:off x="5847707" y="4871962"/>
        <a:ext cx="3096874" cy="1813000"/>
      </dsp:txXfrm>
    </dsp:sp>
    <dsp:sp modelId="{0FE42505-81AA-F84B-975D-CA3D6E63AF81}">
      <dsp:nvSpPr>
        <dsp:cNvPr id="0" name=""/>
        <dsp:cNvSpPr/>
      </dsp:nvSpPr>
      <dsp:spPr>
        <a:xfrm rot="16200000">
          <a:off x="9121458" y="3879079"/>
          <a:ext cx="2514893" cy="288871"/>
        </a:xfrm>
        <a:prstGeom prst="rect">
          <a:avLst/>
        </a:prstGeom>
        <a:solidFill>
          <a:srgbClr val="0070C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984C6-665A-594C-A5DC-02221A752555}">
      <dsp:nvSpPr>
        <dsp:cNvPr id="0" name=""/>
        <dsp:cNvSpPr/>
      </dsp:nvSpPr>
      <dsp:spPr>
        <a:xfrm>
          <a:off x="9732731" y="4815557"/>
          <a:ext cx="3209684" cy="192581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Mencionar a los participantes del estudio</a:t>
          </a:r>
          <a:endParaRPr lang="es-ES_tradnl" sz="1800" kern="1200" dirty="0"/>
        </a:p>
      </dsp:txBody>
      <dsp:txXfrm>
        <a:off x="9789136" y="4871962"/>
        <a:ext cx="3096874" cy="1813000"/>
      </dsp:txXfrm>
    </dsp:sp>
    <dsp:sp modelId="{F2BAB090-0FF9-CD47-AC61-A892BA6FBEDD}">
      <dsp:nvSpPr>
        <dsp:cNvPr id="0" name=""/>
        <dsp:cNvSpPr/>
      </dsp:nvSpPr>
      <dsp:spPr>
        <a:xfrm>
          <a:off x="9732731" y="2292191"/>
          <a:ext cx="3209684" cy="1925810"/>
        </a:xfrm>
        <a:prstGeom prst="roundRect">
          <a:avLst>
            <a:gd name="adj" fmla="val 10000"/>
          </a:avLst>
        </a:prstGeom>
        <a:solidFill>
          <a:srgbClr val="07AC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Identificar el lugar o ambiente del estudio.</a:t>
          </a:r>
          <a:endParaRPr lang="es-ES_tradnl" sz="1800" kern="1200" dirty="0"/>
        </a:p>
      </dsp:txBody>
      <dsp:txXfrm>
        <a:off x="9789136" y="2348596"/>
        <a:ext cx="3096874" cy="1813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FF299C-3B4F-4E47-9C6D-57D4F621CF87}">
      <dsp:nvSpPr>
        <dsp:cNvPr id="0" name=""/>
        <dsp:cNvSpPr/>
      </dsp:nvSpPr>
      <dsp:spPr>
        <a:xfrm>
          <a:off x="3452" y="95953"/>
          <a:ext cx="3366118" cy="54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D8290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>
              <a:solidFill>
                <a:srgbClr val="D82902"/>
              </a:solidFill>
            </a:rPr>
            <a:t>Diferencia</a:t>
          </a:r>
          <a:endParaRPr lang="es-ES_tradnl" sz="2400" b="1" kern="1200" dirty="0">
            <a:solidFill>
              <a:srgbClr val="D82902"/>
            </a:solidFill>
          </a:endParaRPr>
        </a:p>
      </dsp:txBody>
      <dsp:txXfrm>
        <a:off x="3452" y="95953"/>
        <a:ext cx="3366118" cy="547200"/>
      </dsp:txXfrm>
    </dsp:sp>
    <dsp:sp modelId="{A74151C4-027D-4744-B289-2EA88773D11A}">
      <dsp:nvSpPr>
        <dsp:cNvPr id="0" name=""/>
        <dsp:cNvSpPr/>
      </dsp:nvSpPr>
      <dsp:spPr>
        <a:xfrm>
          <a:off x="3452" y="643153"/>
          <a:ext cx="3366118" cy="41805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D8290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u="none" strike="noStrike" kern="1200" baseline="0" dirty="0" smtClean="0">
              <a:solidFill>
                <a:srgbClr val="D82902"/>
              </a:solidFill>
            </a:rPr>
            <a:t>Cantidad de literatura citada al comienzo del estudio.</a:t>
          </a:r>
          <a:endParaRPr lang="es-ES_tradnl" sz="1900" kern="1200" dirty="0">
            <a:solidFill>
              <a:srgbClr val="D82902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u="none" strike="noStrike" kern="1200" baseline="0" dirty="0" smtClean="0">
              <a:solidFill>
                <a:srgbClr val="D82902"/>
              </a:solidFill>
            </a:rPr>
            <a:t>Utilización o funciones de la literatura al inicio del estudio.</a:t>
          </a:r>
          <a:endParaRPr lang="es-ES_tradnl" sz="1900" kern="1200" dirty="0">
            <a:solidFill>
              <a:srgbClr val="D82902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u="none" strike="noStrike" kern="1200" baseline="0" dirty="0" smtClean="0">
              <a:solidFill>
                <a:srgbClr val="D82902"/>
              </a:solidFill>
            </a:rPr>
            <a:t>Utilización de la literatura al final del estudio.</a:t>
          </a:r>
          <a:endParaRPr lang="es-ES_tradnl" sz="1900" kern="1200" dirty="0">
            <a:solidFill>
              <a:srgbClr val="D82902"/>
            </a:solidFill>
          </a:endParaRPr>
        </a:p>
      </dsp:txBody>
      <dsp:txXfrm>
        <a:off x="3452" y="643153"/>
        <a:ext cx="3366118" cy="4180549"/>
      </dsp:txXfrm>
    </dsp:sp>
    <dsp:sp modelId="{317F1F7B-C910-C042-83E2-95C88878E5F6}">
      <dsp:nvSpPr>
        <dsp:cNvPr id="0" name=""/>
        <dsp:cNvSpPr/>
      </dsp:nvSpPr>
      <dsp:spPr>
        <a:xfrm>
          <a:off x="3840826" y="95953"/>
          <a:ext cx="3366118" cy="54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5883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>
              <a:solidFill>
                <a:srgbClr val="05883C"/>
              </a:solidFill>
            </a:rPr>
            <a:t>Inv. </a:t>
          </a:r>
          <a:r>
            <a:rPr lang="es-ES_tradnl" sz="2400" b="1" kern="1200" dirty="0" err="1" smtClean="0">
              <a:solidFill>
                <a:srgbClr val="05883C"/>
              </a:solidFill>
            </a:rPr>
            <a:t>Cuanti</a:t>
          </a:r>
          <a:r>
            <a:rPr lang="es-ES_tradnl" sz="2400" b="1" kern="1200" dirty="0" smtClean="0">
              <a:solidFill>
                <a:srgbClr val="05883C"/>
              </a:solidFill>
            </a:rPr>
            <a:t>.</a:t>
          </a:r>
          <a:endParaRPr lang="es-ES_tradnl" sz="2400" b="1" kern="1200" dirty="0">
            <a:solidFill>
              <a:srgbClr val="05883C"/>
            </a:solidFill>
          </a:endParaRPr>
        </a:p>
      </dsp:txBody>
      <dsp:txXfrm>
        <a:off x="3840826" y="95953"/>
        <a:ext cx="3366118" cy="547200"/>
      </dsp:txXfrm>
    </dsp:sp>
    <dsp:sp modelId="{526FB095-678C-D348-A749-B7EB8B684DDB}">
      <dsp:nvSpPr>
        <dsp:cNvPr id="0" name=""/>
        <dsp:cNvSpPr/>
      </dsp:nvSpPr>
      <dsp:spPr>
        <a:xfrm>
          <a:off x="3840826" y="643153"/>
          <a:ext cx="3366118" cy="41805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5883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u="none" strike="noStrike" kern="1200" baseline="0" dirty="0" smtClean="0">
              <a:solidFill>
                <a:srgbClr val="05883C"/>
              </a:solidFill>
            </a:rPr>
            <a:t>Sustancial. </a:t>
          </a:r>
          <a:endParaRPr lang="es-ES_tradnl" sz="1900" kern="1200" dirty="0">
            <a:solidFill>
              <a:srgbClr val="05883C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u="none" strike="noStrike" kern="1200" baseline="0" dirty="0" smtClean="0">
              <a:solidFill>
                <a:srgbClr val="05883C"/>
              </a:solidFill>
            </a:rPr>
            <a:t>Proveer una dirección racional al estudio (por ejemplo, afinar el planteamiento e hipótesis).</a:t>
          </a:r>
          <a:endParaRPr lang="es-ES_tradnl" sz="1900" kern="1200" dirty="0">
            <a:solidFill>
              <a:srgbClr val="05883C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u="none" strike="noStrike" kern="1200" baseline="0" dirty="0" smtClean="0">
              <a:solidFill>
                <a:srgbClr val="05883C"/>
              </a:solidFill>
            </a:rPr>
            <a:t>Confirmar o no las predicciones previas emanadas de la literatura.</a:t>
          </a:r>
          <a:endParaRPr lang="es-ES_tradnl" sz="1900" kern="1200" dirty="0">
            <a:solidFill>
              <a:srgbClr val="05883C"/>
            </a:solidFill>
          </a:endParaRPr>
        </a:p>
      </dsp:txBody>
      <dsp:txXfrm>
        <a:off x="3840826" y="643153"/>
        <a:ext cx="3366118" cy="4180549"/>
      </dsp:txXfrm>
    </dsp:sp>
    <dsp:sp modelId="{CCDF3D52-89E5-8B4A-8B57-EBAFC5451206}">
      <dsp:nvSpPr>
        <dsp:cNvPr id="0" name=""/>
        <dsp:cNvSpPr/>
      </dsp:nvSpPr>
      <dsp:spPr>
        <a:xfrm>
          <a:off x="7678201" y="95953"/>
          <a:ext cx="3366118" cy="5472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b="1" kern="1200" dirty="0" smtClean="0">
              <a:solidFill>
                <a:srgbClr val="0070C0"/>
              </a:solidFill>
            </a:rPr>
            <a:t>Inv. </a:t>
          </a:r>
          <a:r>
            <a:rPr lang="es-ES_tradnl" sz="2400" b="1" kern="1200" dirty="0" err="1" smtClean="0">
              <a:solidFill>
                <a:srgbClr val="0070C0"/>
              </a:solidFill>
            </a:rPr>
            <a:t>Cuali</a:t>
          </a:r>
          <a:r>
            <a:rPr lang="es-ES_tradnl" sz="2400" b="1" kern="1200" dirty="0" smtClean="0">
              <a:solidFill>
                <a:srgbClr val="0070C0"/>
              </a:solidFill>
            </a:rPr>
            <a:t>.</a:t>
          </a:r>
          <a:endParaRPr lang="es-ES_tradnl" sz="2400" b="1" kern="1200" dirty="0">
            <a:solidFill>
              <a:srgbClr val="0070C0"/>
            </a:solidFill>
          </a:endParaRPr>
        </a:p>
      </dsp:txBody>
      <dsp:txXfrm>
        <a:off x="7678201" y="95953"/>
        <a:ext cx="3366118" cy="547200"/>
      </dsp:txXfrm>
    </dsp:sp>
    <dsp:sp modelId="{F028942E-A43A-BD4D-AAB0-BCE6AE51E1FF}">
      <dsp:nvSpPr>
        <dsp:cNvPr id="0" name=""/>
        <dsp:cNvSpPr/>
      </dsp:nvSpPr>
      <dsp:spPr>
        <a:xfrm>
          <a:off x="7678201" y="643153"/>
          <a:ext cx="3366118" cy="418054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u="none" strike="noStrike" kern="1200" baseline="0" dirty="0" smtClean="0">
              <a:solidFill>
                <a:srgbClr val="0070C0"/>
              </a:solidFill>
            </a:rPr>
            <a:t>Media, sin que la revisión de la literatura obstaculice que los datos o la información emerjan de los participantes y sin limitarnos a la visión de otros estudios.</a:t>
          </a:r>
          <a:endParaRPr lang="es-ES_tradnl" sz="1900" kern="1200" dirty="0">
            <a:solidFill>
              <a:srgbClr val="0070C0"/>
            </a:solidFill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u="none" strike="noStrike" kern="1200" baseline="0" dirty="0" smtClean="0">
              <a:solidFill>
                <a:srgbClr val="0070C0"/>
              </a:solidFill>
            </a:rPr>
            <a:t>Auxiliar en definiciones, así como justificar y documentar la necesidad de realizar el estudio.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900" u="none" strike="noStrike" kern="1200" baseline="0" dirty="0" smtClean="0">
              <a:solidFill>
                <a:srgbClr val="0070C0"/>
              </a:solidFill>
            </a:rPr>
            <a:t>Tener referencias con las cuales contrastar los resultados.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_tradnl" sz="1900" kern="1200" dirty="0">
            <a:solidFill>
              <a:srgbClr val="0070C0"/>
            </a:solidFill>
          </a:endParaRPr>
        </a:p>
      </dsp:txBody>
      <dsp:txXfrm>
        <a:off x="7678201" y="643153"/>
        <a:ext cx="3366118" cy="4180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13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7138" y="0"/>
            <a:ext cx="28813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4813"/>
            <a:ext cx="28813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7138" y="9294813"/>
            <a:ext cx="28813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7440D6C7-9BCB-264A-9D30-C93F19913A64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995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765550" y="0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806AA-DE9F-4410-B51E-F7BAB062E6D2}" type="datetimeFigureOut">
              <a:rPr lang="es-CR" smtClean="0"/>
              <a:t>7/10/17</a:t>
            </a:fld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3500" y="733425"/>
            <a:ext cx="6521450" cy="3668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65163" y="4646613"/>
            <a:ext cx="5318125" cy="44021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765550" y="9291638"/>
            <a:ext cx="2881313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1CF16-6457-4D4E-8E2C-D46C127F75D3}" type="slidenum">
              <a:rPr lang="es-CR" smtClean="0"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8674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671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5810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1582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1995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Cr</a:t>
            </a:r>
            <a:r>
              <a:rPr lang="es-ES" dirty="0" err="1" smtClean="0"/>
              <a:t>éditos</a:t>
            </a:r>
            <a:r>
              <a:rPr lang="es-ES" dirty="0" smtClean="0"/>
              <a:t>: </a:t>
            </a:r>
            <a:r>
              <a:rPr lang="es-ES" dirty="0" err="1" smtClean="0"/>
              <a:t>Created</a:t>
            </a:r>
            <a:r>
              <a:rPr lang="es-ES" dirty="0" smtClean="0"/>
              <a:t> </a:t>
            </a:r>
            <a:r>
              <a:rPr lang="es-ES" dirty="0" err="1" smtClean="0"/>
              <a:t>by</a:t>
            </a:r>
            <a:r>
              <a:rPr lang="es-ES" dirty="0" smtClean="0"/>
              <a:t> </a:t>
            </a:r>
            <a:r>
              <a:rPr lang="es-ES" dirty="0" err="1" smtClean="0"/>
              <a:t>Benzoix</a:t>
            </a:r>
            <a:r>
              <a:rPr lang="es-ES" dirty="0" smtClean="0"/>
              <a:t> - </a:t>
            </a:r>
            <a:r>
              <a:rPr lang="es-ES" dirty="0" err="1" smtClean="0"/>
              <a:t>Freepik.com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29336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Created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New7ducks - </a:t>
            </a:r>
            <a:r>
              <a:rPr lang="es-ES_tradnl" dirty="0" err="1" smtClean="0"/>
              <a:t>Freepik.com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t>15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62310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Created</a:t>
            </a:r>
            <a:r>
              <a:rPr lang="es-ES_tradnl" dirty="0" smtClean="0"/>
              <a:t> </a:t>
            </a:r>
            <a:r>
              <a:rPr lang="es-ES_tradnl" dirty="0" err="1" smtClean="0"/>
              <a:t>by</a:t>
            </a:r>
            <a:r>
              <a:rPr lang="es-ES_tradnl" dirty="0" smtClean="0"/>
              <a:t> New7ducks - </a:t>
            </a:r>
            <a:r>
              <a:rPr lang="es-ES_tradnl" dirty="0" err="1" smtClean="0"/>
              <a:t>Freepik.com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1CF16-6457-4D4E-8E2C-D46C127F75D3}" type="slidenum">
              <a:rPr lang="es-CR" smtClean="0"/>
              <a:t>16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72120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F9D-9FC6-DC48-9A47-5223C5FDF2BB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38132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</p:grpSp>
      </p:grpSp>
      <p:sp>
        <p:nvSpPr>
          <p:cNvPr id="1771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1771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ES_tradnl" smtClean="0"/>
              <a:t>Haga clic para modificar el estilo de subtítulo del patrón</a:t>
            </a:r>
            <a:endParaRPr lang="es-CR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65937-C767-0E4C-BC3F-68F9B37E8AB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846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DB48A-693D-B842-9918-38EF24C368D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58627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E1115-F0E2-2046-862A-D0E1C96F3A6E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26841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5937-C767-0E4C-BC3F-68F9B37E8AB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0510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AC6-F21F-0F48-9AD1-2CEB55C0FBAD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5417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B025-ECF8-3242-B06C-34B1121B92F8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42590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690E-F32C-0344-818A-E7E93B852E26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96617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A23-D805-544D-A151-EF9940A1A3BF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006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D3B-670F-0D44-A1C3-515D1F3983FB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88817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CBE9-52B2-1243-8534-BE95EBFAC5C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36662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802B-F9E5-794C-BF1E-64580BF8A7B4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5793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37AC6-F21F-0F48-9AD1-2CEB55C0FBAD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61510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C2D4-3805-DB4C-8A8A-74CEC804BC72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79600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B48A-693D-B842-9918-38EF24C368D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27789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1115-F0E2-2046-862A-D0E1C96F3A6E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553441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5937-C767-0E4C-BC3F-68F9B37E8AB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88347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AC6-F21F-0F48-9AD1-2CEB55C0FBAD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44845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B025-ECF8-3242-B06C-34B1121B92F8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2366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690E-F32C-0344-818A-E7E93B852E26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81920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A23-D805-544D-A151-EF9940A1A3BF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85907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D3B-670F-0D44-A1C3-515D1F3983FB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51836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CBE9-52B2-1243-8534-BE95EBFAC5C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8213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0B025-ECF8-3242-B06C-34B1121B92F8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563701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802B-F9E5-794C-BF1E-64580BF8A7B4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651281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C2D4-3805-DB4C-8A8A-74CEC804BC72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56266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B48A-693D-B842-9918-38EF24C368D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88938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1115-F0E2-2046-862A-D0E1C96F3A6E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288960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</p:grpSp>
      </p:grpSp>
      <p:sp>
        <p:nvSpPr>
          <p:cNvPr id="17719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600200"/>
            <a:ext cx="109728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17719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s-ES_tradnl" smtClean="0"/>
              <a:t>Haga clic para modificar el estilo de subtítulo del patrón</a:t>
            </a:r>
            <a:endParaRPr lang="es-CR"/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65937-C767-0E4C-BC3F-68F9B37E8AB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450299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37AC6-F21F-0F48-9AD1-2CEB55C0FBAD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265284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D0B025-ECF8-3242-B06C-34B1121B92F8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12725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6690E-F32C-0344-818A-E7E93B852E26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497280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68A23-D805-544D-A151-EF9940A1A3BF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816785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7A1B3-8598-0A41-B80F-B80C505B33BF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48046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46690E-F32C-0344-818A-E7E93B852E26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9250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9CBE9-52B2-1243-8534-BE95EBFAC5C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457517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2802B-F9E5-794C-BF1E-64580BF8A7B4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429741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agregarla</a:t>
            </a:r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8C2D4-3805-DB4C-8A8A-74CEC804BC72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7812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1DB48A-693D-B842-9918-38EF24C368D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262235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3E1115-F0E2-2046-862A-D0E1C96F3A6E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866156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5937-C767-0E4C-BC3F-68F9B37E8AB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596581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AC6-F21F-0F48-9AD1-2CEB55C0FBAD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926929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B025-ECF8-3242-B06C-34B1121B92F8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60415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690E-F32C-0344-818A-E7E93B852E26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51541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A23-D805-544D-A151-EF9940A1A3BF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3281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68A23-D805-544D-A151-EF9940A1A3BF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559738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D3B-670F-0D44-A1C3-515D1F3983FB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644968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CBE9-52B2-1243-8534-BE95EBFAC5C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762023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802B-F9E5-794C-BF1E-64580BF8A7B4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15197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C2D4-3805-DB4C-8A8A-74CEC804BC72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1001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B48A-693D-B842-9918-38EF24C368D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07097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1115-F0E2-2046-862A-D0E1C96F3A6E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781397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65937-C767-0E4C-BC3F-68F9B37E8AB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427481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37AC6-F21F-0F48-9AD1-2CEB55C0FBAD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148973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0B025-ECF8-3242-B06C-34B1121B92F8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095268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6690E-F32C-0344-818A-E7E93B852E26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16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A7A1B3-8598-0A41-B80F-B80C505B33BF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326232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8A23-D805-544D-A151-EF9940A1A3BF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96462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6DED3B-670F-0D44-A1C3-515D1F3983FB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8614266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CBE9-52B2-1243-8534-BE95EBFAC5C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93674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2802B-F9E5-794C-BF1E-64580BF8A7B4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763768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8C2D4-3805-DB4C-8A8A-74CEC804BC72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226315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DB48A-693D-B842-9918-38EF24C368D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6131667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E1115-F0E2-2046-862A-D0E1C96F3A6E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3826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B9CBE9-52B2-1243-8534-BE95EBFAC5C0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08701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52802B-F9E5-794C-BF1E-64580BF8A7B4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82047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agregarla</a:t>
            </a:r>
            <a:endParaRPr lang="es-CR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28C2D4-3805-DB4C-8A8A-74CEC804BC72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7066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grpSp>
          <p:nvGrpSpPr>
            <p:cNvPr id="5164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61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  <p:sp>
            <p:nvSpPr>
              <p:cNvPr id="1761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</p:grpSp>
      </p:grpSp>
      <p:sp>
        <p:nvSpPr>
          <p:cNvPr id="1761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R"/>
              <a:t>Haga clic para cambiar el estilo de título	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R"/>
              <a:t>Haga clic para modificar el estilo de texto del patrón</a:t>
            </a:r>
          </a:p>
          <a:p>
            <a:pPr lvl="1"/>
            <a:r>
              <a:rPr lang="es-CR"/>
              <a:t>Segundo nivel</a:t>
            </a:r>
          </a:p>
          <a:p>
            <a:pPr lvl="2"/>
            <a:r>
              <a:rPr lang="es-CR"/>
              <a:t>Tercer nivel</a:t>
            </a:r>
          </a:p>
          <a:p>
            <a:pPr lvl="3"/>
            <a:r>
              <a:rPr lang="es-CR"/>
              <a:t>Cuarto nivel</a:t>
            </a:r>
          </a:p>
          <a:p>
            <a:pPr lvl="4"/>
            <a:r>
              <a:rPr lang="es-CR"/>
              <a:t>Quinto nivel</a:t>
            </a: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1761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F6DED3B-670F-0D44-A1C3-515D1F3983FB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1818613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ED3B-670F-0D44-A1C3-515D1F3983FB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1525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ED3B-670F-0D44-A1C3-515D1F3983FB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79284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1"/>
            <a:ext cx="12192000" cy="6856413"/>
            <a:chOff x="0" y="0"/>
            <a:chExt cx="5760" cy="4319"/>
          </a:xfrm>
        </p:grpSpPr>
        <p:sp>
          <p:nvSpPr>
            <p:cNvPr id="17613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4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6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7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39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1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3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7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49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3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6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8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5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sp>
          <p:nvSpPr>
            <p:cNvPr id="17616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CR" b="0">
                <a:ea typeface="+mn-ea"/>
              </a:endParaRPr>
            </a:p>
          </p:txBody>
        </p:sp>
        <p:grpSp>
          <p:nvGrpSpPr>
            <p:cNvPr id="5164" name="Group 39"/>
            <p:cNvGrpSpPr>
              <a:grpSpLocks/>
            </p:cNvGrpSpPr>
            <p:nvPr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7616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  <p:sp>
            <p:nvSpPr>
              <p:cNvPr id="17616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CR" b="0">
                  <a:ea typeface="+mn-ea"/>
                </a:endParaRPr>
              </a:p>
            </p:txBody>
          </p:sp>
        </p:grpSp>
      </p:grpSp>
      <p:sp>
        <p:nvSpPr>
          <p:cNvPr id="17617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3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CR"/>
              <a:t>Haga clic para cambiar el estilo de título	</a:t>
            </a:r>
          </a:p>
        </p:txBody>
      </p:sp>
      <p:sp>
        <p:nvSpPr>
          <p:cNvPr id="17617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CR"/>
              <a:t>Haga clic para modificar el estilo de texto del patrón</a:t>
            </a:r>
          </a:p>
          <a:p>
            <a:pPr lvl="1"/>
            <a:r>
              <a:rPr lang="es-CR"/>
              <a:t>Segundo nivel</a:t>
            </a:r>
          </a:p>
          <a:p>
            <a:pPr lvl="2"/>
            <a:r>
              <a:rPr lang="es-CR"/>
              <a:t>Tercer nivel</a:t>
            </a:r>
          </a:p>
          <a:p>
            <a:pPr lvl="3"/>
            <a:r>
              <a:rPr lang="es-CR"/>
              <a:t>Cuarto nivel</a:t>
            </a:r>
          </a:p>
          <a:p>
            <a:pPr lvl="4"/>
            <a:r>
              <a:rPr lang="es-CR"/>
              <a:t>Quinto nivel</a:t>
            </a:r>
          </a:p>
        </p:txBody>
      </p:sp>
      <p:sp>
        <p:nvSpPr>
          <p:cNvPr id="17617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17617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17617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F6DED3B-670F-0D44-A1C3-515D1F3983FB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715159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charset="0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0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charset="0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ED3B-670F-0D44-A1C3-515D1F3983FB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5303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DED3B-670F-0D44-A1C3-515D1F3983FB}" type="slidenum">
              <a:rPr lang="es-CR" smtClean="0"/>
              <a:pPr/>
              <a:t>‹Nr.›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3017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80" y="2636912"/>
            <a:ext cx="3960440" cy="11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0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s-CR" sz="3600" b="1" dirty="0" smtClean="0">
                <a:solidFill>
                  <a:srgbClr val="02467C"/>
                </a:solidFill>
                <a:latin typeface="+mn-lt"/>
              </a:rPr>
              <a:t>Elementos de la Investigaci</a:t>
            </a:r>
            <a:r>
              <a:rPr lang="es-ES" sz="3600" b="1" dirty="0" err="1" smtClean="0">
                <a:solidFill>
                  <a:srgbClr val="02467C"/>
                </a:solidFill>
                <a:latin typeface="+mn-lt"/>
              </a:rPr>
              <a:t>ón</a:t>
            </a:r>
            <a:r>
              <a:rPr lang="es-ES" sz="3600" b="1" dirty="0" smtClean="0">
                <a:solidFill>
                  <a:srgbClr val="02467C"/>
                </a:solidFill>
                <a:latin typeface="+mn-lt"/>
              </a:rPr>
              <a:t> cualitativa</a:t>
            </a:r>
            <a:endParaRPr lang="es-CR" sz="3600" b="1" dirty="0">
              <a:solidFill>
                <a:srgbClr val="02467C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59396" y="1916832"/>
            <a:ext cx="10873208" cy="4530725"/>
          </a:xfrm>
        </p:spPr>
        <p:txBody>
          <a:bodyPr/>
          <a:lstStyle/>
          <a:p>
            <a:pPr marL="514350" indent="-514350">
              <a:buClr>
                <a:srgbClr val="F92F3F"/>
              </a:buClr>
              <a:buFont typeface="+mj-lt"/>
              <a:buAutoNum type="alphaLcParenR"/>
            </a:pPr>
            <a:r>
              <a:rPr lang="es-CR" dirty="0">
                <a:solidFill>
                  <a:schemeClr val="accent1">
                    <a:lumMod val="25000"/>
                  </a:schemeClr>
                </a:solidFill>
              </a:rPr>
              <a:t>Es conducida primordialmente en los ambientes naturales de los participantes. </a:t>
            </a:r>
          </a:p>
          <a:p>
            <a:pPr marL="514350" indent="-514350">
              <a:buClr>
                <a:srgbClr val="F92F3F"/>
              </a:buClr>
              <a:buFont typeface="+mj-lt"/>
              <a:buAutoNum type="alphaLcParenR"/>
            </a:pPr>
            <a:r>
              <a:rPr lang="es-CR" dirty="0">
                <a:solidFill>
                  <a:schemeClr val="accent1">
                    <a:lumMod val="25000"/>
                  </a:schemeClr>
                </a:solidFill>
              </a:rPr>
              <a:t>Las variables no son controladas ni manipuladas (incluso no definimos variables, sino conceptos generales como “emociones”, “vivencias” y “mecanismos de confrontación”).</a:t>
            </a:r>
          </a:p>
          <a:p>
            <a:pPr marL="514350" indent="-514350">
              <a:buClr>
                <a:srgbClr val="F92F3F"/>
              </a:buClr>
              <a:buFont typeface="+mj-lt"/>
              <a:buAutoNum type="alphaLcParenR"/>
            </a:pPr>
            <a:r>
              <a:rPr lang="es-CR" dirty="0">
                <a:solidFill>
                  <a:schemeClr val="accent1">
                    <a:lumMod val="25000"/>
                  </a:schemeClr>
                </a:solidFill>
              </a:rPr>
              <a:t>Los significados serán extraídos de los participantes.</a:t>
            </a:r>
          </a:p>
          <a:p>
            <a:pPr marL="514350" indent="-514350">
              <a:buClr>
                <a:srgbClr val="F92F3F"/>
              </a:buClr>
              <a:buFont typeface="+mj-lt"/>
              <a:buAutoNum type="alphaLcParenR"/>
            </a:pPr>
            <a:r>
              <a:rPr lang="es-CR" dirty="0">
                <a:solidFill>
                  <a:schemeClr val="accent1">
                    <a:lumMod val="25000"/>
                  </a:schemeClr>
                </a:solidFill>
              </a:rPr>
              <a:t>Los datos no se reducirán a valores numéricos.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389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79038"/>
            <a:ext cx="10344472" cy="918939"/>
          </a:xfrm>
        </p:spPr>
        <p:txBody>
          <a:bodyPr>
            <a:normAutofit/>
          </a:bodyPr>
          <a:lstStyle/>
          <a:p>
            <a:pPr algn="ctr"/>
            <a:r>
              <a:rPr lang="es-CR" sz="3000" b="1" dirty="0">
                <a:solidFill>
                  <a:srgbClr val="02467C"/>
                </a:solidFill>
              </a:rPr>
              <a:t>Modelo para el planteamiento de problemas CUALI</a:t>
            </a:r>
            <a:endParaRPr lang="es-CR" sz="3000" b="1" dirty="0">
              <a:solidFill>
                <a:srgbClr val="02467C"/>
              </a:solidFill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5400" y="1412776"/>
            <a:ext cx="5184576" cy="4530725"/>
          </a:xfrm>
        </p:spPr>
        <p:txBody>
          <a:bodyPr>
            <a:normAutofit lnSpcReduction="10000"/>
          </a:bodyPr>
          <a:lstStyle/>
          <a:p>
            <a:pPr marL="446088" indent="-401638">
              <a:buClr>
                <a:srgbClr val="FF3300"/>
              </a:buClr>
              <a:buFont typeface="MS-Mincho" charset="-128"/>
              <a:buChar char="♙"/>
            </a:pPr>
            <a:r>
              <a:rPr lang="es-C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Elegir </a:t>
            </a:r>
            <a:r>
              <a:rPr lang="es-C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verbos que sinteticen nuestra intención fundamental: explorar, entender, identificar, diferenciar, profundizar, encontrar, generar, comprender, examinar, etc.</a:t>
            </a:r>
          </a:p>
          <a:p>
            <a:pPr marL="446088" indent="-401638">
              <a:buClr>
                <a:srgbClr val="FF3300"/>
              </a:buClr>
              <a:buFont typeface="MS-Mincho" charset="-128"/>
              <a:buChar char="♙"/>
            </a:pPr>
            <a:r>
              <a:rPr lang="es-C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Especificar casos, participantes, eventos, etc.</a:t>
            </a:r>
          </a:p>
          <a:p>
            <a:pPr marL="446088" indent="-401638">
              <a:buClr>
                <a:srgbClr val="FF3300"/>
              </a:buClr>
              <a:buFont typeface="MS-Mincho" charset="-128"/>
              <a:buChar char="♙"/>
            </a:pPr>
            <a:r>
              <a:rPr lang="es-C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Determinar el ambiente, contexto o lugar potencial del estudio.</a:t>
            </a:r>
          </a:p>
          <a:p>
            <a:pPr marL="446088" indent="-401638" algn="ctr">
              <a:buClr>
                <a:srgbClr val="FF3300"/>
              </a:buClr>
              <a:buFont typeface="MS-Mincho" charset="-128"/>
              <a:buChar char="♙"/>
            </a:pPr>
            <a:endParaRPr lang="es-C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46088" indent="-401638">
              <a:buClr>
                <a:srgbClr val="FF3300"/>
              </a:buClr>
              <a:buFont typeface="MS-Mincho" charset="-128"/>
              <a:buChar char="♙"/>
            </a:pPr>
            <a:endParaRPr lang="es-C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7032104" y="1978157"/>
            <a:ext cx="3693096" cy="339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s-CR" b="0" dirty="0"/>
          </a:p>
        </p:txBody>
      </p:sp>
      <p:grpSp>
        <p:nvGrpSpPr>
          <p:cNvPr id="5" name="Agrupar 4"/>
          <p:cNvGrpSpPr/>
          <p:nvPr/>
        </p:nvGrpSpPr>
        <p:grpSpPr>
          <a:xfrm>
            <a:off x="6096000" y="1379224"/>
            <a:ext cx="4536504" cy="4536504"/>
            <a:chOff x="6096000" y="1379224"/>
            <a:chExt cx="4536504" cy="4536504"/>
          </a:xfrm>
        </p:grpSpPr>
        <p:sp>
          <p:nvSpPr>
            <p:cNvPr id="8" name="Elipse 7"/>
            <p:cNvSpPr/>
            <p:nvPr/>
          </p:nvSpPr>
          <p:spPr>
            <a:xfrm>
              <a:off x="6096000" y="1379224"/>
              <a:ext cx="4536504" cy="453650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92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500" dirty="0"/>
            </a:p>
          </p:txBody>
        </p:sp>
        <p:sp>
          <p:nvSpPr>
            <p:cNvPr id="7" name="Elipse 6"/>
            <p:cNvSpPr/>
            <p:nvPr/>
          </p:nvSpPr>
          <p:spPr>
            <a:xfrm>
              <a:off x="6292434" y="1575658"/>
              <a:ext cx="4172568" cy="4172568"/>
            </a:xfrm>
            <a:prstGeom prst="ellipse">
              <a:avLst/>
            </a:prstGeom>
            <a:solidFill>
              <a:srgbClr val="F92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500" dirty="0" smtClean="0">
                  <a:solidFill>
                    <a:schemeClr val="bg1"/>
                  </a:solidFill>
                </a:rPr>
                <a:t>OJO</a:t>
              </a:r>
            </a:p>
            <a:p>
              <a:pPr algn="ctr"/>
              <a:r>
                <a:rPr lang="es-CR" sz="2500" b="0" dirty="0" smtClean="0">
                  <a:solidFill>
                    <a:schemeClr val="bg1"/>
                  </a:solidFill>
                </a:rPr>
                <a:t>El </a:t>
              </a:r>
              <a:r>
                <a:rPr lang="es-CR" sz="2500" b="0" dirty="0">
                  <a:solidFill>
                    <a:schemeClr val="bg1"/>
                  </a:solidFill>
                </a:rPr>
                <a:t>punto de partida de una indagación cualitativa es la presencia del </a:t>
              </a:r>
              <a:r>
                <a:rPr lang="es-CR" sz="2500" b="0" dirty="0" smtClean="0">
                  <a:solidFill>
                    <a:schemeClr val="bg1"/>
                  </a:solidFill>
                </a:rPr>
                <a:t>investigador </a:t>
              </a:r>
              <a:r>
                <a:rPr lang="es-CR" sz="2500" b="0" dirty="0">
                  <a:solidFill>
                    <a:schemeClr val="bg1"/>
                  </a:solidFill>
                </a:rPr>
                <a:t>en el contexto, donde comienza su inducción</a:t>
              </a:r>
              <a:r>
                <a:rPr lang="es-CR" sz="2500" b="0" dirty="0" smtClean="0">
                  <a:solidFill>
                    <a:schemeClr val="bg1"/>
                  </a:solidFill>
                </a:rPr>
                <a:t>.</a:t>
              </a:r>
              <a:endParaRPr lang="es-CR" sz="2500" b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37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7662" y="330203"/>
            <a:ext cx="12192000" cy="648072"/>
          </a:xfrm>
        </p:spPr>
        <p:txBody>
          <a:bodyPr/>
          <a:lstStyle/>
          <a:p>
            <a:pPr algn="ctr"/>
            <a:r>
              <a:rPr lang="es-CR" sz="3600" b="1" dirty="0">
                <a:solidFill>
                  <a:srgbClr val="02467C"/>
                </a:solidFill>
                <a:latin typeface="+mn-lt"/>
              </a:rPr>
              <a:t>Uso y extensión de la literatura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46605409"/>
              </p:ext>
            </p:extLst>
          </p:nvPr>
        </p:nvGraphicFramePr>
        <p:xfrm>
          <a:off x="567502" y="1229059"/>
          <a:ext cx="11047772" cy="4919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6810" y="186187"/>
            <a:ext cx="1656184" cy="45959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40765" y="6522891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4070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576223"/>
            <a:ext cx="12192000" cy="720080"/>
          </a:xfrm>
        </p:spPr>
        <p:txBody>
          <a:bodyPr>
            <a:noAutofit/>
          </a:bodyPr>
          <a:lstStyle/>
          <a:p>
            <a:pPr algn="ctr"/>
            <a:r>
              <a:rPr lang="es-CR" sz="3600" b="1" dirty="0">
                <a:solidFill>
                  <a:srgbClr val="02467C"/>
                </a:solidFill>
                <a:latin typeface="+mn-lt"/>
              </a:rPr>
              <a:t>El papel de las hipótesis en la inv. </a:t>
            </a:r>
            <a:r>
              <a:rPr lang="es-CR" sz="3600" b="1" dirty="0" err="1">
                <a:solidFill>
                  <a:srgbClr val="02467C"/>
                </a:solidFill>
                <a:latin typeface="+mn-lt"/>
              </a:rPr>
              <a:t>cuali</a:t>
            </a:r>
            <a:r>
              <a:rPr lang="es-CR" sz="3600" b="1" dirty="0">
                <a:solidFill>
                  <a:srgbClr val="02467C"/>
                </a:solidFill>
                <a:latin typeface="+mn-lt"/>
              </a:rPr>
              <a:t>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51384" y="1412776"/>
            <a:ext cx="11233248" cy="5006181"/>
          </a:xfrm>
        </p:spPr>
        <p:txBody>
          <a:bodyPr>
            <a:normAutofit/>
          </a:bodyPr>
          <a:lstStyle/>
          <a:p>
            <a:pPr marL="685800" indent="-457200">
              <a:buClr>
                <a:srgbClr val="F92F3F"/>
              </a:buClr>
              <a:buFont typeface="HiraKakuProN-W3" charset="-128"/>
              <a:buChar char="▷"/>
            </a:pPr>
            <a:r>
              <a:rPr lang="es-C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 raras ocasiones se establecen antes de ingresar en el ambiente o contexto y comenzar la recolección de datos.</a:t>
            </a:r>
          </a:p>
          <a:p>
            <a:pPr marL="685800" indent="-457200">
              <a:buClr>
                <a:srgbClr val="F92F3F"/>
              </a:buClr>
              <a:buFont typeface="HiraKakuProN-W3" charset="-128"/>
              <a:buChar char="▷"/>
            </a:pPr>
            <a:r>
              <a:rPr lang="es-C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Durante el proceso el investigador va generando hipótesis de trabajo. </a:t>
            </a:r>
          </a:p>
          <a:p>
            <a:pPr marL="685800" indent="-457200">
              <a:buClr>
                <a:srgbClr val="F92F3F"/>
              </a:buClr>
              <a:buFont typeface="HiraKakuProN-W3" charset="-128"/>
              <a:buChar char="▷"/>
            </a:pPr>
            <a:r>
              <a:rPr lang="es-C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Pueden ser uno de los resultados del estudio.</a:t>
            </a:r>
          </a:p>
          <a:p>
            <a:pPr marL="685800" indent="-457200">
              <a:buClr>
                <a:srgbClr val="F92F3F"/>
              </a:buClr>
              <a:buFont typeface="HiraKakuProN-W3" charset="-128"/>
              <a:buChar char="▷"/>
            </a:pPr>
            <a:r>
              <a:rPr lang="es-C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 modifican sobre la base de los razonamientos del investigador.</a:t>
            </a:r>
          </a:p>
          <a:p>
            <a:pPr marL="685800" indent="-457200">
              <a:buClr>
                <a:srgbClr val="F92F3F"/>
              </a:buClr>
              <a:buFont typeface="HiraKakuProN-W3" charset="-128"/>
              <a:buChar char="▷"/>
            </a:pPr>
            <a:r>
              <a:rPr lang="es-C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 se prueban estadísticamente.</a:t>
            </a:r>
          </a:p>
          <a:p>
            <a:pPr marL="685800" indent="-457200">
              <a:buClr>
                <a:srgbClr val="F92F3F"/>
              </a:buClr>
              <a:buFont typeface="HiraKakuProN-W3" charset="-128"/>
              <a:buChar char="▷"/>
            </a:pPr>
            <a:r>
              <a:rPr lang="es-C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Las hipótesis de trabajo son generales o amplias, emergentes, flexibles y contextuales y se afinan conforme avanza la investigación.</a:t>
            </a:r>
          </a:p>
          <a:p>
            <a:pPr marL="685800" indent="-457200">
              <a:buClr>
                <a:srgbClr val="F92F3F"/>
              </a:buClr>
              <a:buFont typeface="HiraKakuProN-W3" charset="-128"/>
              <a:buChar char="▷"/>
            </a:pPr>
            <a:endParaRPr lang="es-CR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971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911424" y="2348878"/>
            <a:ext cx="10297144" cy="3528393"/>
          </a:xfrm>
          <a:prstGeom prst="rect">
            <a:avLst/>
          </a:prstGeom>
          <a:solidFill>
            <a:schemeClr val="bg1"/>
          </a:solidFill>
          <a:ln w="57150">
            <a:solidFill>
              <a:srgbClr val="05883C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/>
        </p:nvSpPr>
        <p:spPr>
          <a:xfrm>
            <a:off x="911424" y="1303470"/>
            <a:ext cx="10297144" cy="864096"/>
          </a:xfrm>
          <a:prstGeom prst="rect">
            <a:avLst/>
          </a:prstGeom>
          <a:solidFill>
            <a:srgbClr val="05883C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7814"/>
            <a:ext cx="12192000" cy="918939"/>
          </a:xfrm>
        </p:spPr>
        <p:txBody>
          <a:bodyPr>
            <a:normAutofit/>
          </a:bodyPr>
          <a:lstStyle/>
          <a:p>
            <a:pPr algn="ctr"/>
            <a:r>
              <a:rPr lang="es-CR" sz="3600" b="1" dirty="0">
                <a:solidFill>
                  <a:srgbClr val="02467C"/>
                </a:solidFill>
                <a:latin typeface="+mn-lt"/>
              </a:rPr>
              <a:t>El ingreso en el ambiente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3241" y="1514167"/>
            <a:ext cx="9793088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800" b="1" dirty="0" smtClean="0">
                <a:solidFill>
                  <a:schemeClr val="bg1"/>
                </a:solidFill>
              </a:rPr>
              <a:t>» Dimensiones </a:t>
            </a:r>
            <a:r>
              <a:rPr lang="es-CR" sz="2800" b="1" dirty="0">
                <a:solidFill>
                  <a:schemeClr val="bg1"/>
                </a:solidFill>
              </a:rPr>
              <a:t>esenciales: </a:t>
            </a:r>
            <a:r>
              <a:rPr lang="es-CR" sz="2800" dirty="0">
                <a:solidFill>
                  <a:schemeClr val="bg1"/>
                </a:solidFill>
              </a:rPr>
              <a:t>conveniencia y accesibilidad</a:t>
            </a:r>
            <a:r>
              <a:rPr lang="es-CR" sz="2800" dirty="0" smtClean="0">
                <a:solidFill>
                  <a:schemeClr val="bg1"/>
                </a:solidFill>
              </a:rPr>
              <a:t>.</a:t>
            </a:r>
            <a:endParaRPr lang="es-CR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CR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R" sz="2800" b="1" dirty="0" smtClean="0">
                <a:solidFill>
                  <a:srgbClr val="05883C"/>
                </a:solidFill>
              </a:rPr>
              <a:t>» Recomendaciones </a:t>
            </a:r>
            <a:r>
              <a:rPr lang="es-CR" sz="2800" b="1" dirty="0">
                <a:solidFill>
                  <a:srgbClr val="05883C"/>
                </a:solidFill>
              </a:rPr>
              <a:t>para un mejor acceso al ambiente:</a:t>
            </a:r>
          </a:p>
          <a:p>
            <a:pPr marL="457200" lvl="1" indent="0">
              <a:buNone/>
            </a:pPr>
            <a:r>
              <a:rPr lang="es-CR" sz="2400" b="1" dirty="0">
                <a:solidFill>
                  <a:srgbClr val="05883C"/>
                </a:solidFill>
              </a:rPr>
              <a:t>Desarrollar relaciones</a:t>
            </a:r>
          </a:p>
          <a:p>
            <a:pPr marL="457200" lvl="1" indent="0">
              <a:buNone/>
            </a:pPr>
            <a:r>
              <a:rPr lang="es-CR" sz="2400" b="1" dirty="0">
                <a:solidFill>
                  <a:srgbClr val="05883C"/>
                </a:solidFill>
              </a:rPr>
              <a:t>Elaborar una historia sobre la investigación</a:t>
            </a:r>
          </a:p>
          <a:p>
            <a:pPr marL="457200" lvl="1" indent="0">
              <a:buNone/>
            </a:pPr>
            <a:r>
              <a:rPr lang="es-CR" sz="2400" b="1" dirty="0">
                <a:solidFill>
                  <a:srgbClr val="05883C"/>
                </a:solidFill>
              </a:rPr>
              <a:t>No intentar imitar a los participantes, supuestamente para ganar empatía</a:t>
            </a:r>
          </a:p>
          <a:p>
            <a:pPr marL="457200" lvl="1" indent="0">
              <a:buNone/>
            </a:pPr>
            <a:r>
              <a:rPr lang="es-CR" sz="2400" b="1" dirty="0">
                <a:solidFill>
                  <a:srgbClr val="05883C"/>
                </a:solidFill>
              </a:rPr>
              <a:t>Planear el ingreso al ambiente</a:t>
            </a:r>
          </a:p>
          <a:p>
            <a:pPr marL="457200" lvl="1" indent="0">
              <a:buNone/>
            </a:pPr>
            <a:r>
              <a:rPr lang="es-CR" sz="2400" b="1" dirty="0">
                <a:solidFill>
                  <a:srgbClr val="05883C"/>
                </a:solidFill>
              </a:rPr>
              <a:t>No elevar las expectativas de los participantes</a:t>
            </a:r>
          </a:p>
          <a:p>
            <a:pPr marL="457200" lvl="1" indent="0">
              <a:buNone/>
            </a:pPr>
            <a:r>
              <a:rPr lang="es-CR" sz="2400" b="1" dirty="0">
                <a:solidFill>
                  <a:srgbClr val="05883C"/>
                </a:solidFill>
              </a:rPr>
              <a:t>No engañar bajo ninguna circunstancia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533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4" t="10288" r="20044" b="11386"/>
          <a:stretch/>
        </p:blipFill>
        <p:spPr>
          <a:xfrm>
            <a:off x="14845" y="0"/>
            <a:ext cx="12177155" cy="6858001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421544" y="188640"/>
            <a:ext cx="3776899" cy="1800200"/>
          </a:xfrm>
        </p:spPr>
        <p:txBody>
          <a:bodyPr>
            <a:normAutofit/>
          </a:bodyPr>
          <a:lstStyle/>
          <a:p>
            <a:pPr algn="ctr"/>
            <a:r>
              <a:rPr lang="es-C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Las </a:t>
            </a:r>
            <a:r>
              <a:rPr lang="es-CR" sz="3600" b="1">
                <a:solidFill>
                  <a:schemeClr val="accent5">
                    <a:lumMod val="75000"/>
                  </a:schemeClr>
                </a:solidFill>
                <a:latin typeface="+mn-lt"/>
              </a:rPr>
              <a:t>notas </a:t>
            </a:r>
            <a:r>
              <a:rPr lang="es-CR" sz="3600" b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es-CR" sz="3600" b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s-CR" sz="3600" b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de </a:t>
            </a:r>
            <a:r>
              <a:rPr lang="es-CR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campo (bitácora)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143672" y="4508018"/>
            <a:ext cx="2329508" cy="1509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R" sz="2500" dirty="0" smtClean="0">
                <a:solidFill>
                  <a:schemeClr val="bg1"/>
                </a:solidFill>
              </a:rPr>
              <a:t>Si </a:t>
            </a:r>
            <a:r>
              <a:rPr lang="es-CR" sz="2500" dirty="0">
                <a:solidFill>
                  <a:schemeClr val="bg1"/>
                </a:solidFill>
              </a:rPr>
              <a:t>se </a:t>
            </a:r>
            <a:r>
              <a:rPr lang="es-CR" sz="2500">
                <a:solidFill>
                  <a:schemeClr val="bg1"/>
                </a:solidFill>
              </a:rPr>
              <a:t>refieren </a:t>
            </a:r>
            <a:r>
              <a:rPr lang="es-CR" sz="2500" smtClean="0">
                <a:solidFill>
                  <a:schemeClr val="bg1"/>
                </a:solidFill>
              </a:rPr>
              <a:t>  a </a:t>
            </a:r>
            <a:r>
              <a:rPr lang="es-CR" sz="2500" dirty="0">
                <a:solidFill>
                  <a:schemeClr val="bg1"/>
                </a:solidFill>
              </a:rPr>
              <a:t>un evento, anotar su duración</a:t>
            </a:r>
            <a:r>
              <a:rPr lang="es-CR" sz="2500" dirty="0" smtClean="0">
                <a:solidFill>
                  <a:schemeClr val="bg1"/>
                </a:solidFill>
              </a:rPr>
              <a:t>.</a:t>
            </a:r>
            <a:endParaRPr lang="es-CR" sz="2500" dirty="0">
              <a:solidFill>
                <a:schemeClr val="bg1"/>
              </a:solidFill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 rot="20814496">
            <a:off x="2774173" y="1679975"/>
            <a:ext cx="2952253" cy="1652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s-CR" sz="2500" b="0" dirty="0" smtClean="0">
                <a:solidFill>
                  <a:schemeClr val="bg1"/>
                </a:solidFill>
              </a:rPr>
              <a:t>Incluir nuestras propias palabras, sentimientos y conductas.</a:t>
            </a:r>
            <a:endParaRPr lang="es-CR" sz="2500" b="0" dirty="0">
              <a:solidFill>
                <a:schemeClr val="bg1"/>
              </a:solidFill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688288" y="2131754"/>
            <a:ext cx="3096344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s-CR" sz="2000" b="0" dirty="0" smtClean="0">
                <a:solidFill>
                  <a:schemeClr val="bg1"/>
                </a:solidFill>
              </a:rPr>
              <a:t>Transcribir las </a:t>
            </a:r>
            <a:r>
              <a:rPr lang="es-CR" sz="2000" b="0" smtClean="0">
                <a:solidFill>
                  <a:schemeClr val="bg1"/>
                </a:solidFill>
              </a:rPr>
              <a:t>notas         en </a:t>
            </a:r>
            <a:r>
              <a:rPr lang="es-CR" sz="2000" b="0" dirty="0" smtClean="0">
                <a:solidFill>
                  <a:schemeClr val="bg1"/>
                </a:solidFill>
              </a:rPr>
              <a:t>computadora, a la brevedad </a:t>
            </a:r>
            <a:r>
              <a:rPr lang="es-CR" sz="2000" b="0" smtClean="0">
                <a:solidFill>
                  <a:schemeClr val="bg1"/>
                </a:solidFill>
              </a:rPr>
              <a:t>posible                 y </a:t>
            </a:r>
            <a:r>
              <a:rPr lang="es-CR" sz="2000" b="0" dirty="0" smtClean="0">
                <a:solidFill>
                  <a:schemeClr val="bg1"/>
                </a:solidFill>
              </a:rPr>
              <a:t>respaldar las transcripciones </a:t>
            </a:r>
            <a:r>
              <a:rPr lang="es-CR" sz="2000" b="0" smtClean="0">
                <a:solidFill>
                  <a:schemeClr val="bg1"/>
                </a:solidFill>
              </a:rPr>
              <a:t>en          otro </a:t>
            </a:r>
            <a:r>
              <a:rPr lang="es-CR" sz="2000" b="0" dirty="0" smtClean="0">
                <a:solidFill>
                  <a:schemeClr val="bg1"/>
                </a:solidFill>
              </a:rPr>
              <a:t>medio (CD</a:t>
            </a:r>
            <a:r>
              <a:rPr lang="es-CR" sz="2000" b="0" smtClean="0">
                <a:solidFill>
                  <a:schemeClr val="bg1"/>
                </a:solidFill>
              </a:rPr>
              <a:t>,   memoria </a:t>
            </a:r>
            <a:r>
              <a:rPr lang="es-CR" sz="2000" b="0" dirty="0" smtClean="0">
                <a:solidFill>
                  <a:schemeClr val="bg1"/>
                </a:solidFill>
              </a:rPr>
              <a:t>USB, etc.).</a:t>
            </a:r>
            <a:endParaRPr lang="es-CR" sz="2000" b="0" dirty="0">
              <a:solidFill>
                <a:schemeClr val="bg1"/>
              </a:solidFill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 rot="21211964">
            <a:off x="5573019" y="348237"/>
            <a:ext cx="2943422" cy="193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endParaRPr lang="es-CR" sz="2300" b="0" dirty="0" smtClean="0">
              <a:solidFill>
                <a:schemeClr val="bg1"/>
              </a:solidFill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s-CR" sz="2300" b="0" dirty="0" smtClean="0">
                <a:solidFill>
                  <a:schemeClr val="bg1"/>
                </a:solidFill>
              </a:rPr>
              <a:t>Utilizar </a:t>
            </a:r>
            <a:r>
              <a:rPr lang="es-CR" sz="2300" b="0" dirty="0">
                <a:solidFill>
                  <a:schemeClr val="bg1"/>
                </a:solidFill>
              </a:rPr>
              <a:t>oraciones completas para evitar confusiones posteriores</a:t>
            </a:r>
            <a:r>
              <a:rPr lang="es-CR" sz="2300" b="0" dirty="0" smtClean="0">
                <a:solidFill>
                  <a:schemeClr val="bg1"/>
                </a:solidFill>
              </a:rPr>
              <a:t>.</a:t>
            </a:r>
            <a:endParaRPr lang="es-CR" sz="2300" b="0" dirty="0">
              <a:solidFill>
                <a:schemeClr val="bg1"/>
              </a:solidFill>
            </a:endParaRP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5604842" y="3140968"/>
            <a:ext cx="3096344" cy="2281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s-CR" sz="2400" b="0" dirty="0">
                <a:solidFill>
                  <a:schemeClr val="bg1"/>
                </a:solidFill>
              </a:rPr>
              <a:t>Registrar tiempos (fechas y horas) y lugares a los que se hace referencia, </a:t>
            </a:r>
            <a:r>
              <a:rPr lang="es-CR" sz="2400" b="0" dirty="0" smtClean="0">
                <a:solidFill>
                  <a:schemeClr val="bg1"/>
                </a:solidFill>
              </a:rPr>
              <a:t>o </a:t>
            </a:r>
            <a:r>
              <a:rPr lang="es-CR" sz="2400" b="0" dirty="0">
                <a:solidFill>
                  <a:schemeClr val="bg1"/>
                </a:solidFill>
              </a:rPr>
              <a:t>anotar la fuente bibliográfica.</a:t>
            </a:r>
          </a:p>
          <a:p>
            <a:pPr marL="0" indent="0" algn="ctr" fontAlgn="auto">
              <a:spcAft>
                <a:spcPts val="0"/>
              </a:spcAft>
              <a:buNone/>
            </a:pPr>
            <a:endParaRPr lang="es-CR" sz="2400" b="0" dirty="0">
              <a:solidFill>
                <a:schemeClr val="bg1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2430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050" y="153240"/>
            <a:ext cx="12192000" cy="774923"/>
          </a:xfrm>
        </p:spPr>
        <p:txBody>
          <a:bodyPr>
            <a:normAutofit/>
          </a:bodyPr>
          <a:lstStyle/>
          <a:p>
            <a:pPr algn="ctr"/>
            <a:r>
              <a:rPr lang="es-CR" sz="3600" b="1" dirty="0">
                <a:solidFill>
                  <a:srgbClr val="02467C"/>
                </a:solidFill>
                <a:latin typeface="Arial" charset="0"/>
                <a:ea typeface="Arial" charset="0"/>
                <a:cs typeface="Arial" charset="0"/>
              </a:rPr>
              <a:t>Clases de anotaciones </a:t>
            </a:r>
            <a:r>
              <a:rPr lang="es-CR" sz="2000" b="1" dirty="0" smtClean="0">
                <a:solidFill>
                  <a:srgbClr val="02467C"/>
                </a:solidFill>
                <a:latin typeface="Arial" charset="0"/>
                <a:ea typeface="Arial" charset="0"/>
                <a:cs typeface="Arial" charset="0"/>
              </a:rPr>
              <a:t>1de2</a:t>
            </a:r>
            <a:endParaRPr lang="es-CR" sz="2000" b="1" dirty="0">
              <a:solidFill>
                <a:srgbClr val="02467C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5015880" y="3933056"/>
            <a:ext cx="6696744" cy="2880318"/>
            <a:chOff x="5015880" y="3933056"/>
            <a:chExt cx="6696744" cy="2880318"/>
          </a:xfrm>
        </p:grpSpPr>
        <p:sp>
          <p:nvSpPr>
            <p:cNvPr id="9" name="Llaves 8"/>
            <p:cNvSpPr/>
            <p:nvPr/>
          </p:nvSpPr>
          <p:spPr>
            <a:xfrm>
              <a:off x="5015880" y="3933056"/>
              <a:ext cx="6480720" cy="2035668"/>
            </a:xfrm>
            <a:prstGeom prst="bracePair">
              <a:avLst>
                <a:gd name="adj" fmla="val 4117"/>
              </a:avLst>
            </a:prstGeom>
            <a:ln w="76200">
              <a:solidFill>
                <a:srgbClr val="A563D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2 Marcador de contenido"/>
            <p:cNvSpPr txBox="1">
              <a:spLocks/>
            </p:cNvSpPr>
            <p:nvPr/>
          </p:nvSpPr>
          <p:spPr>
            <a:xfrm>
              <a:off x="5303912" y="4077071"/>
              <a:ext cx="6408712" cy="273630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CR" sz="2200" dirty="0" smtClean="0">
                  <a:solidFill>
                    <a:srgbClr val="A563DE"/>
                  </a:solidFill>
                  <a:latin typeface="Arial" charset="0"/>
                  <a:ea typeface="Arial" charset="0"/>
                  <a:cs typeface="Arial" charset="0"/>
                </a:rPr>
                <a:t>#2 </a:t>
              </a:r>
              <a:r>
                <a:rPr lang="es-CR" sz="2200" dirty="0">
                  <a:solidFill>
                    <a:srgbClr val="A563DE"/>
                  </a:solidFill>
                  <a:latin typeface="Arial" charset="0"/>
                  <a:ea typeface="Arial" charset="0"/>
                  <a:cs typeface="Arial" charset="0"/>
                </a:rPr>
                <a:t>Anotaciones interpretativas </a:t>
              </a:r>
              <a:endParaRPr lang="es-CR" sz="2200" dirty="0" smtClean="0">
                <a:solidFill>
                  <a:srgbClr val="A563DE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r>
                <a:rPr lang="es-CR" sz="2000" b="0" dirty="0" smtClean="0">
                  <a:solidFill>
                    <a:srgbClr val="A563DE"/>
                  </a:solidFill>
                  <a:latin typeface="Arial" charset="0"/>
                  <a:ea typeface="Arial" charset="0"/>
                  <a:cs typeface="Arial" charset="0"/>
                </a:rPr>
                <a:t>Comentarios </a:t>
              </a:r>
              <a:r>
                <a:rPr lang="es-CR" sz="2000" b="0" dirty="0">
                  <a:solidFill>
                    <a:srgbClr val="A563DE"/>
                  </a:solidFill>
                  <a:latin typeface="Arial" charset="0"/>
                  <a:ea typeface="Arial" charset="0"/>
                  <a:cs typeface="Arial" charset="0"/>
                </a:rPr>
                <a:t>sobre los hechos, es decir, nuestras interpretaciones de lo que estamos percibiendo (sobre significados, emociones, reacciones, interacciones de los participantes).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425902" y="1329284"/>
            <a:ext cx="8496944" cy="2448272"/>
            <a:chOff x="461483" y="1278481"/>
            <a:chExt cx="8496944" cy="2448272"/>
          </a:xfrm>
        </p:grpSpPr>
        <p:sp>
          <p:nvSpPr>
            <p:cNvPr id="13" name="2 Marcador de contenido"/>
            <p:cNvSpPr txBox="1">
              <a:spLocks/>
            </p:cNvSpPr>
            <p:nvPr/>
          </p:nvSpPr>
          <p:spPr>
            <a:xfrm>
              <a:off x="461483" y="1386493"/>
              <a:ext cx="8352928" cy="22322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r>
                <a:rPr lang="es-CR" sz="2200" b="1" dirty="0" smtClean="0">
                  <a:solidFill>
                    <a:srgbClr val="05883C"/>
                  </a:solidFill>
                  <a:latin typeface="Arial" charset="0"/>
                  <a:ea typeface="Arial" charset="0"/>
                  <a:cs typeface="Arial" charset="0"/>
                </a:rPr>
                <a:t>#1 Anotaciones de la observación directa </a:t>
              </a:r>
            </a:p>
            <a:p>
              <a:pPr lvl="1" fontAlgn="auto">
                <a:spcAft>
                  <a:spcPts val="0"/>
                </a:spcAft>
              </a:pPr>
              <a:r>
                <a:rPr lang="es-CR" sz="2000" b="0" dirty="0" smtClean="0">
                  <a:solidFill>
                    <a:srgbClr val="05883C"/>
                  </a:solidFill>
                  <a:latin typeface="Arial" charset="0"/>
                  <a:ea typeface="Arial" charset="0"/>
                  <a:cs typeface="Arial" charset="0"/>
                </a:rPr>
                <a:t>Descripciones de lo que estamos viendo, escuchando, olfateando y palpando del contexto y de los casos o participantes observados. </a:t>
              </a:r>
            </a:p>
            <a:p>
              <a:pPr lvl="1" fontAlgn="auto">
                <a:spcAft>
                  <a:spcPts val="0"/>
                </a:spcAft>
              </a:pPr>
              <a:r>
                <a:rPr lang="es-CR" sz="2000" b="0" dirty="0" smtClean="0">
                  <a:solidFill>
                    <a:srgbClr val="05883C"/>
                  </a:solidFill>
                  <a:latin typeface="Arial" charset="0"/>
                  <a:ea typeface="Arial" charset="0"/>
                  <a:cs typeface="Arial" charset="0"/>
                </a:rPr>
                <a:t>Regularmente van ordenadas de manera cronológica. </a:t>
              </a:r>
            </a:p>
            <a:p>
              <a:pPr lvl="1" fontAlgn="auto">
                <a:spcAft>
                  <a:spcPts val="0"/>
                </a:spcAft>
              </a:pPr>
              <a:r>
                <a:rPr lang="es-CR" sz="2000" b="0" dirty="0" smtClean="0">
                  <a:solidFill>
                    <a:srgbClr val="05883C"/>
                  </a:solidFill>
                  <a:latin typeface="Arial" charset="0"/>
                  <a:ea typeface="Arial" charset="0"/>
                  <a:cs typeface="Arial" charset="0"/>
                </a:rPr>
                <a:t>Nos permitirán contar con una narración de los hechos ocurridos (qué, quién, cómo, cuándo y dónde).</a:t>
              </a:r>
              <a:endParaRPr lang="es-CR" sz="2000" b="0" dirty="0">
                <a:solidFill>
                  <a:srgbClr val="05883C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Llaves 13"/>
            <p:cNvSpPr/>
            <p:nvPr/>
          </p:nvSpPr>
          <p:spPr>
            <a:xfrm>
              <a:off x="677507" y="1278481"/>
              <a:ext cx="8280920" cy="2448272"/>
            </a:xfrm>
            <a:prstGeom prst="bracePair">
              <a:avLst>
                <a:gd name="adj" fmla="val 4117"/>
              </a:avLst>
            </a:prstGeom>
            <a:ln w="57150">
              <a:solidFill>
                <a:srgbClr val="05883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45320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3050" y="153240"/>
            <a:ext cx="12192000" cy="774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s-CR" sz="3600" b="1" dirty="0" smtClean="0">
                <a:solidFill>
                  <a:srgbClr val="02467C"/>
                </a:solidFill>
                <a:latin typeface="Arial" charset="0"/>
                <a:ea typeface="Arial" charset="0"/>
                <a:cs typeface="Arial" charset="0"/>
              </a:rPr>
              <a:t>Clases de anotaciones </a:t>
            </a:r>
            <a:r>
              <a:rPr lang="es-CR" sz="2000" dirty="0" smtClean="0">
                <a:solidFill>
                  <a:srgbClr val="02467C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s-CR" sz="2000" b="1" dirty="0" smtClean="0">
                <a:solidFill>
                  <a:srgbClr val="02467C"/>
                </a:solidFill>
                <a:latin typeface="Arial" charset="0"/>
                <a:ea typeface="Arial" charset="0"/>
                <a:cs typeface="Arial" charset="0"/>
              </a:rPr>
              <a:t>de2</a:t>
            </a:r>
            <a:endParaRPr lang="es-CR" sz="2000" b="1" dirty="0">
              <a:solidFill>
                <a:srgbClr val="02467C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551384" y="1357329"/>
            <a:ext cx="6336704" cy="2340260"/>
            <a:chOff x="551384" y="1357329"/>
            <a:chExt cx="6336704" cy="2340260"/>
          </a:xfrm>
        </p:grpSpPr>
        <p:sp>
          <p:nvSpPr>
            <p:cNvPr id="6" name="2 Marcador de contenido"/>
            <p:cNvSpPr txBox="1">
              <a:spLocks/>
            </p:cNvSpPr>
            <p:nvPr/>
          </p:nvSpPr>
          <p:spPr>
            <a:xfrm>
              <a:off x="839416" y="1465341"/>
              <a:ext cx="6048672" cy="223224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CR" sz="220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#3 Anotaciones temáticas </a:t>
              </a:r>
              <a:endParaRPr lang="es-CR" sz="22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  <a:p>
              <a:pPr marL="0" indent="0">
                <a:buNone/>
              </a:pPr>
              <a:r>
                <a:rPr lang="es-CR" sz="2200" b="0" dirty="0">
                  <a:solidFill>
                    <a:srgbClr val="FF0000"/>
                  </a:solidFill>
                  <a:latin typeface="Arial" charset="0"/>
                  <a:ea typeface="Arial" charset="0"/>
                  <a:cs typeface="Arial" charset="0"/>
                </a:rPr>
                <a:t>Ideas, hipótesis, preguntas de investigación, especulaciones vinculadas con la teoría, conclusiones preliminares y descubrimientos que, a nuestro juicio, vayan arrojando las observaciones.</a:t>
              </a:r>
            </a:p>
            <a:p>
              <a:pPr marL="457200" indent="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es-CR" sz="2200" b="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Llaves 6"/>
            <p:cNvSpPr/>
            <p:nvPr/>
          </p:nvSpPr>
          <p:spPr>
            <a:xfrm>
              <a:off x="551384" y="1357329"/>
              <a:ext cx="6264696" cy="2340260"/>
            </a:xfrm>
            <a:prstGeom prst="bracePair">
              <a:avLst>
                <a:gd name="adj" fmla="val 4117"/>
              </a:avLst>
            </a:prstGeom>
            <a:ln w="76200">
              <a:solidFill>
                <a:srgbClr val="F92F3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542296" y="4434230"/>
            <a:ext cx="6264696" cy="2163122"/>
            <a:chOff x="542296" y="4434230"/>
            <a:chExt cx="6264696" cy="2163122"/>
          </a:xfrm>
        </p:grpSpPr>
        <p:sp>
          <p:nvSpPr>
            <p:cNvPr id="11" name="2 Marcador de contenido"/>
            <p:cNvSpPr txBox="1">
              <a:spLocks/>
            </p:cNvSpPr>
            <p:nvPr/>
          </p:nvSpPr>
          <p:spPr>
            <a:xfrm>
              <a:off x="839416" y="4597689"/>
              <a:ext cx="5841736" cy="1999663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CR" sz="2200" dirty="0">
                  <a:solidFill>
                    <a:srgbClr val="00B0F0"/>
                  </a:solidFill>
                  <a:latin typeface="Arial" charset="0"/>
                  <a:ea typeface="Arial" charset="0"/>
                  <a:cs typeface="Arial" charset="0"/>
                </a:rPr>
                <a:t>#4 Anotaciones personales </a:t>
              </a:r>
            </a:p>
            <a:p>
              <a:pPr marL="0" indent="0">
                <a:buNone/>
              </a:pPr>
              <a:r>
                <a:rPr lang="es-CR" sz="2000" b="0" dirty="0">
                  <a:solidFill>
                    <a:srgbClr val="00B0F0"/>
                  </a:solidFill>
                  <a:latin typeface="Arial" charset="0"/>
                  <a:ea typeface="Arial" charset="0"/>
                  <a:cs typeface="Arial" charset="0"/>
                </a:rPr>
                <a:t>Del aprendizaje, los sentimientos, las sensaciones del propio observador o investigador.</a:t>
              </a:r>
            </a:p>
            <a:p>
              <a:pPr marL="457200" indent="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es-CR" sz="2200" b="0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2" name="Llaves 11"/>
            <p:cNvSpPr/>
            <p:nvPr/>
          </p:nvSpPr>
          <p:spPr>
            <a:xfrm>
              <a:off x="542296" y="4434230"/>
              <a:ext cx="6264696" cy="1459603"/>
            </a:xfrm>
            <a:prstGeom prst="bracePair">
              <a:avLst>
                <a:gd name="adj" fmla="val 4117"/>
              </a:avLst>
            </a:prstGeom>
            <a:ln w="762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7187474" y="2420888"/>
            <a:ext cx="4455408" cy="2659704"/>
            <a:chOff x="7187474" y="2420888"/>
            <a:chExt cx="4455408" cy="2659704"/>
          </a:xfrm>
        </p:grpSpPr>
        <p:sp>
          <p:nvSpPr>
            <p:cNvPr id="13" name="2 Marcador de contenido"/>
            <p:cNvSpPr txBox="1">
              <a:spLocks/>
            </p:cNvSpPr>
            <p:nvPr/>
          </p:nvSpPr>
          <p:spPr>
            <a:xfrm>
              <a:off x="7464152" y="2746633"/>
              <a:ext cx="4095368" cy="233395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s-CR" sz="2200" dirty="0">
                  <a:solidFill>
                    <a:schemeClr val="accent4"/>
                  </a:solidFill>
                  <a:latin typeface="Arial" charset="0"/>
                  <a:ea typeface="Arial" charset="0"/>
                  <a:cs typeface="Arial" charset="0"/>
                </a:rPr>
                <a:t>#5 Anotaciones de la reactividad de los participantes </a:t>
              </a:r>
            </a:p>
            <a:p>
              <a:pPr marL="0" indent="0">
                <a:buNone/>
              </a:pPr>
              <a:r>
                <a:rPr lang="es-CR" sz="2000" b="0" dirty="0">
                  <a:solidFill>
                    <a:schemeClr val="accent4"/>
                  </a:solidFill>
                  <a:latin typeface="Arial" charset="0"/>
                  <a:ea typeface="Arial" charset="0"/>
                  <a:cs typeface="Arial" charset="0"/>
                </a:rPr>
                <a:t>Cambios inducidos por el investigador, problemas en el campo y situaciones inesperadas.</a:t>
              </a:r>
            </a:p>
            <a:p>
              <a:pPr marL="457200" indent="0" fontAlgn="auto">
                <a:spcAft>
                  <a:spcPts val="0"/>
                </a:spcAft>
                <a:buFont typeface="Arial" panose="020B0604020202020204" pitchFamily="34" charset="0"/>
                <a:buNone/>
              </a:pPr>
              <a:endParaRPr lang="es-CR" sz="2200" b="0" dirty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Llaves 13"/>
            <p:cNvSpPr/>
            <p:nvPr/>
          </p:nvSpPr>
          <p:spPr>
            <a:xfrm>
              <a:off x="7187474" y="2420888"/>
              <a:ext cx="4455408" cy="2497418"/>
            </a:xfrm>
            <a:prstGeom prst="bracePair">
              <a:avLst>
                <a:gd name="adj" fmla="val 3190"/>
              </a:avLst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49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-99392"/>
            <a:ext cx="12192000" cy="6984667"/>
          </a:xfrm>
          <a:prstGeom prst="rect">
            <a:avLst/>
          </a:prstGeom>
          <a:solidFill>
            <a:srgbClr val="01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650799"/>
            <a:ext cx="11233248" cy="936104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_tradnl" sz="39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¿</a:t>
            </a:r>
            <a:r>
              <a:rPr lang="es-ES_tradnl" sz="3900" b="1" dirty="0" err="1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Qu</a:t>
            </a:r>
            <a:r>
              <a:rPr lang="es-ES" sz="39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é aprendiste en esta sesión?</a:t>
            </a:r>
            <a:endParaRPr lang="es-ES" sz="2000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57768" y="1341591"/>
            <a:ext cx="10694544" cy="4752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8650" indent="-538163">
              <a:buFont typeface="STHeitiSC-Light" charset="-122"/>
              <a:buChar char="★"/>
            </a:pPr>
            <a:r>
              <a:rPr lang="es-ES_tradnl" sz="2200" b="0" dirty="0" smtClean="0">
                <a:solidFill>
                  <a:schemeClr val="bg1"/>
                </a:solidFill>
              </a:rPr>
              <a:t>3 </a:t>
            </a:r>
            <a:r>
              <a:rPr lang="es-ES_tradnl" sz="2200" b="0" dirty="0">
                <a:solidFill>
                  <a:schemeClr val="bg1"/>
                </a:solidFill>
              </a:rPr>
              <a:t>casos en los que se utiliza la investigación cualitativa.</a:t>
            </a:r>
          </a:p>
          <a:p>
            <a:pPr marL="628650" indent="-538163">
              <a:buFont typeface="STHeitiSC-Light" charset="-122"/>
              <a:buChar char="★"/>
            </a:pPr>
            <a:r>
              <a:rPr lang="es-ES_tradnl" sz="2200" b="0" dirty="0">
                <a:solidFill>
                  <a:schemeClr val="bg1"/>
                </a:solidFill>
              </a:rPr>
              <a:t>5 sugerencias para plantear el propósito.</a:t>
            </a:r>
          </a:p>
          <a:p>
            <a:pPr marL="628650" indent="-538163">
              <a:buFont typeface="STHeitiSC-Light" charset="-122"/>
              <a:buChar char="★"/>
            </a:pPr>
            <a:r>
              <a:rPr lang="es-ES_tradnl" sz="2200" b="0" dirty="0">
                <a:solidFill>
                  <a:schemeClr val="bg1"/>
                </a:solidFill>
              </a:rPr>
              <a:t>7 razones que pueden justificar un estudio.</a:t>
            </a:r>
          </a:p>
          <a:p>
            <a:pPr marL="628650" indent="-538163">
              <a:buFont typeface="STHeitiSC-Light" charset="-122"/>
              <a:buChar char="★"/>
            </a:pPr>
            <a:r>
              <a:rPr lang="es-ES_tradnl" sz="2200" b="0" dirty="0">
                <a:solidFill>
                  <a:schemeClr val="bg1"/>
                </a:solidFill>
              </a:rPr>
              <a:t>6 características diferenciadoras del planteamiento cualitativo.</a:t>
            </a:r>
          </a:p>
          <a:p>
            <a:pPr marL="628650" indent="-538163">
              <a:buFont typeface="STHeitiSC-Light" charset="-122"/>
              <a:buChar char="★"/>
            </a:pPr>
            <a:r>
              <a:rPr lang="es-ES_tradnl" sz="2200" b="0" dirty="0">
                <a:solidFill>
                  <a:schemeClr val="bg1"/>
                </a:solidFill>
              </a:rPr>
              <a:t>4 elementos de la investigación cualitativa.</a:t>
            </a:r>
          </a:p>
          <a:p>
            <a:pPr marL="628650" indent="-538163">
              <a:buFont typeface="STHeitiSC-Light" charset="-122"/>
              <a:buChar char="★"/>
            </a:pPr>
            <a:r>
              <a:rPr lang="es-ES_tradnl" sz="2200" b="0" dirty="0">
                <a:solidFill>
                  <a:schemeClr val="bg1"/>
                </a:solidFill>
              </a:rPr>
              <a:t>3 pasos del modelo para el planteamiento del problema CUALI.</a:t>
            </a:r>
          </a:p>
          <a:p>
            <a:pPr marL="628650" indent="-538163">
              <a:buFont typeface="STHeitiSC-Light" charset="-122"/>
              <a:buChar char="★"/>
            </a:pPr>
            <a:r>
              <a:rPr lang="es-ES_tradnl" sz="2200" b="0" dirty="0">
                <a:solidFill>
                  <a:schemeClr val="bg1"/>
                </a:solidFill>
              </a:rPr>
              <a:t>Uso y extensión de la literatura en la investigación </a:t>
            </a:r>
            <a:r>
              <a:rPr lang="es-ES_tradnl" sz="2200" b="0" dirty="0" err="1">
                <a:solidFill>
                  <a:schemeClr val="bg1"/>
                </a:solidFill>
              </a:rPr>
              <a:t>cuanti</a:t>
            </a:r>
            <a:r>
              <a:rPr lang="es-ES_tradnl" sz="2200" b="0" dirty="0">
                <a:solidFill>
                  <a:schemeClr val="bg1"/>
                </a:solidFill>
              </a:rPr>
              <a:t>. y </a:t>
            </a:r>
            <a:r>
              <a:rPr lang="es-ES_tradnl" sz="2200" b="0" dirty="0" err="1">
                <a:solidFill>
                  <a:schemeClr val="bg1"/>
                </a:solidFill>
              </a:rPr>
              <a:t>cuali</a:t>
            </a:r>
            <a:r>
              <a:rPr lang="es-ES_tradnl" sz="2200" b="0" dirty="0">
                <a:solidFill>
                  <a:schemeClr val="bg1"/>
                </a:solidFill>
              </a:rPr>
              <a:t>. y la diferencia.</a:t>
            </a:r>
          </a:p>
          <a:p>
            <a:pPr marL="628650" indent="-538163">
              <a:buFont typeface="STHeitiSC-Light" charset="-122"/>
              <a:buChar char="★"/>
            </a:pPr>
            <a:r>
              <a:rPr lang="es-ES_tradnl" sz="2200" b="0" dirty="0">
                <a:solidFill>
                  <a:schemeClr val="bg1"/>
                </a:solidFill>
              </a:rPr>
              <a:t>6 aspectos del papel de las hipótesis en la </a:t>
            </a:r>
            <a:r>
              <a:rPr lang="es-ES_tradnl" sz="2200" b="0" dirty="0" err="1" smtClean="0">
                <a:solidFill>
                  <a:schemeClr val="bg1"/>
                </a:solidFill>
              </a:rPr>
              <a:t>investigaci</a:t>
            </a:r>
            <a:r>
              <a:rPr lang="es-ES" sz="2200" b="0" dirty="0" err="1" smtClean="0">
                <a:solidFill>
                  <a:schemeClr val="bg1"/>
                </a:solidFill>
              </a:rPr>
              <a:t>ón</a:t>
            </a:r>
            <a:r>
              <a:rPr lang="es-ES_tradnl" sz="2200" b="0" dirty="0" smtClean="0">
                <a:solidFill>
                  <a:schemeClr val="bg1"/>
                </a:solidFill>
              </a:rPr>
              <a:t> </a:t>
            </a:r>
            <a:r>
              <a:rPr lang="es-ES_tradnl" sz="2200" b="0" dirty="0" err="1">
                <a:solidFill>
                  <a:schemeClr val="bg1"/>
                </a:solidFill>
              </a:rPr>
              <a:t>cuali</a:t>
            </a:r>
            <a:r>
              <a:rPr lang="es-ES_tradnl" sz="2200" b="0" dirty="0">
                <a:solidFill>
                  <a:schemeClr val="bg1"/>
                </a:solidFill>
              </a:rPr>
              <a:t>.</a:t>
            </a:r>
          </a:p>
          <a:p>
            <a:pPr marL="628650" indent="-538163">
              <a:buFont typeface="STHeitiSC-Light" charset="-122"/>
              <a:buChar char="★"/>
            </a:pPr>
            <a:r>
              <a:rPr lang="es-ES_tradnl" sz="2200" b="0" dirty="0">
                <a:solidFill>
                  <a:schemeClr val="bg1"/>
                </a:solidFill>
              </a:rPr>
              <a:t>Dimensiones y recomendaciones del ingreso en el </a:t>
            </a:r>
            <a:r>
              <a:rPr lang="es-ES_tradnl" sz="2200" b="0" dirty="0" smtClean="0">
                <a:solidFill>
                  <a:schemeClr val="bg1"/>
                </a:solidFill>
              </a:rPr>
              <a:t>ambiente.</a:t>
            </a:r>
            <a:endParaRPr lang="es-ES_tradnl" sz="2200" b="0" dirty="0">
              <a:solidFill>
                <a:schemeClr val="bg1"/>
              </a:solidFill>
            </a:endParaRPr>
          </a:p>
          <a:p>
            <a:pPr marL="628650" indent="-538163">
              <a:buFont typeface="STHeitiSC-Light" charset="-122"/>
              <a:buChar char="★"/>
            </a:pPr>
            <a:r>
              <a:rPr lang="es-ES_tradnl" sz="2200" b="0" dirty="0">
                <a:solidFill>
                  <a:schemeClr val="bg1"/>
                </a:solidFill>
              </a:rPr>
              <a:t>5 consejos sobre las notas de campo (bitácora</a:t>
            </a:r>
            <a:r>
              <a:rPr lang="es-ES_tradnl" sz="2200" b="0" dirty="0" smtClean="0">
                <a:solidFill>
                  <a:schemeClr val="bg1"/>
                </a:solidFill>
              </a:rPr>
              <a:t>).</a:t>
            </a:r>
            <a:endParaRPr lang="es-ES_tradnl" sz="2200" b="0" dirty="0">
              <a:solidFill>
                <a:schemeClr val="bg1"/>
              </a:solidFill>
            </a:endParaRPr>
          </a:p>
          <a:p>
            <a:pPr marL="628650" indent="-538163">
              <a:buFont typeface="STHeitiSC-Light" charset="-122"/>
              <a:buChar char="★"/>
            </a:pPr>
            <a:r>
              <a:rPr lang="es-ES_tradnl" sz="2200" b="0" dirty="0">
                <a:solidFill>
                  <a:schemeClr val="bg1"/>
                </a:solidFill>
              </a:rPr>
              <a:t>5 clases de </a:t>
            </a:r>
            <a:r>
              <a:rPr lang="es-ES_tradnl" sz="2200" b="0" dirty="0" smtClean="0">
                <a:solidFill>
                  <a:schemeClr val="bg1"/>
                </a:solidFill>
              </a:rPr>
              <a:t>anotaciones.</a:t>
            </a:r>
            <a:endParaRPr lang="es-ES_tradnl" sz="2200" b="0" dirty="0">
              <a:solidFill>
                <a:schemeClr val="bg1"/>
              </a:solidFill>
            </a:endParaRPr>
          </a:p>
          <a:p>
            <a:pPr marL="628650" indent="-538163">
              <a:buFont typeface="STHeitiSC-Light" charset="-122"/>
              <a:buChar char="★"/>
            </a:pPr>
            <a:endParaRPr lang="es-ES" sz="2200" b="0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16" y="-3583244"/>
            <a:ext cx="2032000" cy="2032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327" y="4516154"/>
            <a:ext cx="1757574" cy="1757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1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80" y="2636912"/>
            <a:ext cx="3960440" cy="110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81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839416" y="1988840"/>
            <a:ext cx="10729192" cy="338455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Wingdings" charset="0"/>
              <a:buNone/>
            </a:pPr>
            <a:endParaRPr lang="es-CR" sz="2000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_tradnl" sz="900" b="1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  <a:p>
            <a:pPr algn="ctr" eaLnBrk="1" hangingPunct="1">
              <a:buNone/>
            </a:pPr>
            <a:r>
              <a:rPr lang="es-ES_tradnl" sz="3500" dirty="0">
                <a:solidFill>
                  <a:srgbClr val="02467C"/>
                </a:solidFill>
                <a:ea typeface="Times New Roman" charset="0"/>
                <a:cs typeface="Times New Roman" charset="0"/>
              </a:rPr>
              <a:t>METODOLOGÍA DE LA INVESTIGACIÓN </a:t>
            </a:r>
            <a:endParaRPr lang="es-ES_tradnl" sz="3000" dirty="0" smtClean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  <a:p>
            <a:pPr algn="ctr" eaLnBrk="1" hangingPunct="1">
              <a:buNone/>
            </a:pPr>
            <a:endParaRPr lang="es-ES_tradnl" sz="3000" b="1" dirty="0" smtClean="0">
              <a:solidFill>
                <a:srgbClr val="F92F3F"/>
              </a:solidFill>
              <a:ea typeface="Times New Roman" charset="0"/>
              <a:cs typeface="Times New Roman" charset="0"/>
            </a:endParaRPr>
          </a:p>
          <a:p>
            <a:pPr algn="ctr">
              <a:buNone/>
            </a:pPr>
            <a:r>
              <a:rPr lang="es-ES_tradnl" sz="5200" b="1" dirty="0">
                <a:solidFill>
                  <a:srgbClr val="F92F3F"/>
                </a:solidFill>
                <a:ea typeface="Times New Roman" charset="0"/>
                <a:cs typeface="Times New Roman" charset="0"/>
              </a:rPr>
              <a:t>EL INICIO DEL PROCESO DE LA </a:t>
            </a:r>
            <a:endParaRPr lang="es-ES_tradnl" sz="5200" b="1" dirty="0" smtClean="0">
              <a:solidFill>
                <a:srgbClr val="F92F3F"/>
              </a:solidFill>
              <a:ea typeface="Times New Roman" charset="0"/>
              <a:cs typeface="Times New Roman" charset="0"/>
            </a:endParaRPr>
          </a:p>
          <a:p>
            <a:pPr algn="ctr">
              <a:buNone/>
            </a:pPr>
            <a:r>
              <a:rPr lang="es-ES_tradnl" sz="5200" b="1" u="sng" dirty="0" smtClean="0">
                <a:solidFill>
                  <a:srgbClr val="F92F3F"/>
                </a:solidFill>
                <a:ea typeface="Times New Roman" charset="0"/>
                <a:cs typeface="Times New Roman" charset="0"/>
              </a:rPr>
              <a:t>INVESTIGACIÓN </a:t>
            </a:r>
            <a:r>
              <a:rPr lang="es-ES_tradnl" sz="5200" b="1" u="sng" dirty="0">
                <a:solidFill>
                  <a:srgbClr val="F92F3F"/>
                </a:solidFill>
                <a:ea typeface="Times New Roman" charset="0"/>
                <a:cs typeface="Times New Roman" charset="0"/>
              </a:rPr>
              <a:t>CUALITATIVA</a:t>
            </a:r>
          </a:p>
          <a:p>
            <a:pPr algn="ctr" eaLnBrk="1" hangingPunct="1">
              <a:buNone/>
            </a:pPr>
            <a:r>
              <a:rPr lang="es-ES_tradnl" sz="3900" b="1" dirty="0" smtClean="0">
                <a:solidFill>
                  <a:srgbClr val="F92F3F"/>
                </a:solidFill>
                <a:ea typeface="Times New Roman" charset="0"/>
                <a:cs typeface="Times New Roman" charset="0"/>
              </a:rPr>
              <a:t> </a:t>
            </a:r>
          </a:p>
          <a:p>
            <a:pPr algn="ctr" eaLnBrk="1" hangingPunct="1">
              <a:buFont typeface="Wingdings" charset="0"/>
              <a:buNone/>
            </a:pPr>
            <a:endParaRPr lang="es-ES_tradnl" sz="4000" b="1" dirty="0">
              <a:solidFill>
                <a:srgbClr val="F92F3F"/>
              </a:solidFill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r>
              <a:rPr lang="es-ES_tradnl" sz="2000" b="1" dirty="0">
                <a:solidFill>
                  <a:srgbClr val="02467C"/>
                </a:solidFill>
                <a:ea typeface="Times New Roman" charset="0"/>
                <a:cs typeface="Times New Roman" charset="0"/>
              </a:rPr>
              <a:t>Dr. Alan Henderson García</a:t>
            </a:r>
            <a:endParaRPr lang="es-ES" sz="2000" b="1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912" y="980728"/>
            <a:ext cx="1656184" cy="4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80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268760"/>
            <a:ext cx="10729192" cy="678801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_tradnl" sz="3900" b="1" dirty="0" err="1" smtClean="0">
                <a:solidFill>
                  <a:srgbClr val="F92F3F"/>
                </a:solidFill>
                <a:ea typeface="Times New Roman" charset="0"/>
                <a:cs typeface="Times New Roman" charset="0"/>
              </a:rPr>
              <a:t>Recomendaci</a:t>
            </a:r>
            <a:r>
              <a:rPr lang="es-ES" sz="3900" b="1" dirty="0" err="1" smtClean="0">
                <a:solidFill>
                  <a:srgbClr val="F92F3F"/>
                </a:solidFill>
                <a:ea typeface="Times New Roman" charset="0"/>
                <a:cs typeface="Times New Roman" charset="0"/>
              </a:rPr>
              <a:t>ón</a:t>
            </a:r>
            <a:endParaRPr lang="es-ES_tradnl" sz="4000" b="1" dirty="0">
              <a:solidFill>
                <a:srgbClr val="F92F3F"/>
              </a:solidFill>
              <a:ea typeface="Times New Roman" charset="0"/>
              <a:cs typeface="Times New Roman" charset="0"/>
            </a:endParaRPr>
          </a:p>
          <a:p>
            <a:pPr algn="ctr" eaLnBrk="1" hangingPunct="1">
              <a:buFont typeface="Wingdings" charset="0"/>
              <a:buNone/>
            </a:pPr>
            <a:endParaRPr lang="es-ES" sz="2000" b="1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79084" y="2318102"/>
            <a:ext cx="8222888" cy="273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488" indent="0" algn="just" fontAlgn="auto">
              <a:spcAft>
                <a:spcPts val="0"/>
              </a:spcAft>
              <a:buNone/>
            </a:pPr>
            <a:r>
              <a:rPr lang="es-ES" sz="3000" b="0" dirty="0" smtClean="0">
                <a:solidFill>
                  <a:srgbClr val="02467C"/>
                </a:solidFill>
                <a:ea typeface="Times New Roman" charset="0"/>
                <a:cs typeface="Times New Roman" charset="0"/>
              </a:rPr>
              <a:t>Esta presentación puede verla en modo de “presentación”, para aprovechar las animaciones agregadas, las cuales pretenden hacer su estudio más dinámico y a la vez facilitar la comprensión de la materia. </a:t>
            </a:r>
          </a:p>
          <a:p>
            <a:pPr marL="90488" indent="0" algn="just" fontAlgn="auto">
              <a:spcAft>
                <a:spcPts val="0"/>
              </a:spcAft>
              <a:buNone/>
            </a:pPr>
            <a:endParaRPr lang="es-ES" sz="3000" b="0" dirty="0">
              <a:solidFill>
                <a:srgbClr val="02467C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9" name="Agrupar 8"/>
          <p:cNvGrpSpPr/>
          <p:nvPr/>
        </p:nvGrpSpPr>
        <p:grpSpPr>
          <a:xfrm>
            <a:off x="5008892" y="4549291"/>
            <a:ext cx="1763272" cy="1060564"/>
            <a:chOff x="9462764" y="2204864"/>
            <a:chExt cx="1371600" cy="824983"/>
          </a:xfrm>
        </p:grpSpPr>
        <p:grpSp>
          <p:nvGrpSpPr>
            <p:cNvPr id="8" name="Agrupar 7"/>
            <p:cNvGrpSpPr/>
            <p:nvPr/>
          </p:nvGrpSpPr>
          <p:grpSpPr>
            <a:xfrm>
              <a:off x="9462764" y="2492896"/>
              <a:ext cx="1371600" cy="536951"/>
              <a:chOff x="9624392" y="2564904"/>
              <a:chExt cx="1371600" cy="536951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624392" y="2564904"/>
                <a:ext cx="1371600" cy="457200"/>
              </a:xfrm>
              <a:prstGeom prst="rect">
                <a:avLst/>
              </a:prstGeom>
            </p:spPr>
          </p:pic>
          <p:sp>
            <p:nvSpPr>
              <p:cNvPr id="7" name="Anillo 6"/>
              <p:cNvSpPr/>
              <p:nvPr/>
            </p:nvSpPr>
            <p:spPr>
              <a:xfrm>
                <a:off x="10017447" y="2597561"/>
                <a:ext cx="504294" cy="504294"/>
              </a:xfrm>
              <a:prstGeom prst="donut">
                <a:avLst>
                  <a:gd name="adj" fmla="val 5629"/>
                </a:avLst>
              </a:prstGeom>
              <a:solidFill>
                <a:srgbClr val="F92F3F"/>
              </a:solidFill>
              <a:ln>
                <a:solidFill>
                  <a:srgbClr val="F92F3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4" name="Conector recto de flecha 3"/>
            <p:cNvCxnSpPr/>
            <p:nvPr/>
          </p:nvCxnSpPr>
          <p:spPr>
            <a:xfrm flipH="1">
              <a:off x="10272464" y="2204864"/>
              <a:ext cx="360040" cy="320689"/>
            </a:xfrm>
            <a:prstGeom prst="straightConnector1">
              <a:avLst/>
            </a:prstGeom>
            <a:ln w="38100">
              <a:solidFill>
                <a:srgbClr val="F92F3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59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0" y="-99392"/>
            <a:ext cx="12192000" cy="6984667"/>
          </a:xfrm>
          <a:prstGeom prst="rect">
            <a:avLst/>
          </a:prstGeom>
          <a:solidFill>
            <a:srgbClr val="01477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79376" y="656692"/>
            <a:ext cx="11233248" cy="936104"/>
          </a:xfrm>
        </p:spPr>
        <p:txBody>
          <a:bodyPr>
            <a:normAutofit/>
          </a:bodyPr>
          <a:lstStyle/>
          <a:p>
            <a:pPr algn="ctr" eaLnBrk="1" hangingPunct="1">
              <a:buNone/>
            </a:pPr>
            <a:r>
              <a:rPr lang="es-ES_tradnl" sz="39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¿Sobre </a:t>
            </a:r>
            <a:r>
              <a:rPr lang="es-ES_tradnl" sz="3900" b="1" dirty="0" err="1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qu</a:t>
            </a:r>
            <a:r>
              <a:rPr lang="es-ES" sz="3900" b="1" dirty="0" smtClean="0">
                <a:solidFill>
                  <a:schemeClr val="bg1"/>
                </a:solidFill>
                <a:ea typeface="Times New Roman" charset="0"/>
                <a:cs typeface="Times New Roman" charset="0"/>
              </a:rPr>
              <a:t>é aprenderás en esta sesión?</a:t>
            </a:r>
            <a:endParaRPr lang="es-ES" sz="2000" b="1" dirty="0">
              <a:solidFill>
                <a:schemeClr val="bg1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631504" y="1379327"/>
            <a:ext cx="10081120" cy="3384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2613" indent="-492125">
              <a:buFont typeface="STHeitiSC-Light" charset="-122"/>
              <a:buChar char="★"/>
            </a:pPr>
            <a:r>
              <a:rPr lang="es-ES_tradnl" sz="2300" b="0" dirty="0" smtClean="0">
                <a:solidFill>
                  <a:schemeClr val="bg1"/>
                </a:solidFill>
              </a:rPr>
              <a:t>Cuándo </a:t>
            </a:r>
            <a:r>
              <a:rPr lang="es-ES_tradnl" sz="2300" b="0" dirty="0">
                <a:solidFill>
                  <a:schemeClr val="bg1"/>
                </a:solidFill>
              </a:rPr>
              <a:t>se utiliza la investigación cualitativa.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300" b="0" dirty="0">
                <a:solidFill>
                  <a:schemeClr val="bg1"/>
                </a:solidFill>
              </a:rPr>
              <a:t>Sugerencias para plantear el propósito.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300" b="0" dirty="0">
                <a:solidFill>
                  <a:schemeClr val="bg1"/>
                </a:solidFill>
              </a:rPr>
              <a:t>Justificación del estudio.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300" b="0" dirty="0">
                <a:solidFill>
                  <a:schemeClr val="bg1"/>
                </a:solidFill>
              </a:rPr>
              <a:t>Características diferenciadoras del planteamiento cualitativo.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300" b="0" dirty="0">
                <a:solidFill>
                  <a:schemeClr val="bg1"/>
                </a:solidFill>
              </a:rPr>
              <a:t>Elementos de la investigación cualitativa.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300" b="0" dirty="0">
                <a:solidFill>
                  <a:schemeClr val="bg1"/>
                </a:solidFill>
              </a:rPr>
              <a:t>Modelo para el planteamiento del problema CUALI.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300" b="0" dirty="0">
                <a:solidFill>
                  <a:schemeClr val="bg1"/>
                </a:solidFill>
              </a:rPr>
              <a:t>Uso y extensión de la literatura.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300" b="0" dirty="0">
                <a:solidFill>
                  <a:schemeClr val="bg1"/>
                </a:solidFill>
              </a:rPr>
              <a:t>El papel de las hipótesis en la investigación. </a:t>
            </a:r>
            <a:r>
              <a:rPr lang="es-ES_tradnl" sz="2300" b="0" dirty="0" err="1">
                <a:solidFill>
                  <a:schemeClr val="bg1"/>
                </a:solidFill>
              </a:rPr>
              <a:t>cuali</a:t>
            </a:r>
            <a:r>
              <a:rPr lang="es-ES_tradnl" sz="2300" b="0" dirty="0">
                <a:solidFill>
                  <a:schemeClr val="bg1"/>
                </a:solidFill>
              </a:rPr>
              <a:t>.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300" b="0" dirty="0">
                <a:solidFill>
                  <a:schemeClr val="bg1"/>
                </a:solidFill>
              </a:rPr>
              <a:t>El ingreso en el ambiente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300" b="0" dirty="0">
                <a:solidFill>
                  <a:schemeClr val="bg1"/>
                </a:solidFill>
              </a:rPr>
              <a:t>Las notas de campo (bitácora)</a:t>
            </a:r>
          </a:p>
          <a:p>
            <a:pPr marL="582613" indent="-492125">
              <a:buFont typeface="STHeitiSC-Light" charset="-122"/>
              <a:buChar char="★"/>
            </a:pPr>
            <a:r>
              <a:rPr lang="es-ES_tradnl" sz="2300" b="0" dirty="0">
                <a:solidFill>
                  <a:schemeClr val="bg1"/>
                </a:solidFill>
              </a:rPr>
              <a:t>Clases de anotaciones</a:t>
            </a:r>
            <a:endParaRPr lang="es-ES" sz="2300" b="0" dirty="0">
              <a:solidFill>
                <a:schemeClr val="bg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9376" y="404664"/>
            <a:ext cx="11233248" cy="6048672"/>
          </a:xfrm>
          <a:prstGeom prst="rect">
            <a:avLst/>
          </a:prstGeom>
          <a:noFill/>
          <a:ln w="28575">
            <a:solidFill>
              <a:srgbClr val="F92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9416" y="-3583244"/>
            <a:ext cx="2032000" cy="2032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2008" y="3717032"/>
            <a:ext cx="2741936" cy="27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944692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9416" y="1124744"/>
            <a:ext cx="6552728" cy="453650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CR" sz="4000" dirty="0">
                <a:solidFill>
                  <a:schemeClr val="bg1"/>
                </a:solidFill>
                <a:effectLst/>
              </a:rPr>
              <a:t>La investigación cualitativa se enfoca a comprender </a:t>
            </a:r>
            <a:endParaRPr lang="es-CR" sz="4000" dirty="0" smtClean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s-CR" sz="4000" dirty="0" smtClean="0">
                <a:solidFill>
                  <a:schemeClr val="bg1"/>
                </a:solidFill>
                <a:effectLst/>
              </a:rPr>
              <a:t>y </a:t>
            </a:r>
            <a:r>
              <a:rPr lang="es-CR" sz="4000" dirty="0">
                <a:solidFill>
                  <a:schemeClr val="bg1"/>
                </a:solidFill>
                <a:effectLst/>
              </a:rPr>
              <a:t>profundizar los fenómenos, explorándolos desde la perspectiva </a:t>
            </a:r>
            <a:endParaRPr lang="es-CR" sz="4000" dirty="0" smtClean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s-CR" sz="4000" dirty="0" smtClean="0">
                <a:solidFill>
                  <a:schemeClr val="bg1"/>
                </a:solidFill>
                <a:effectLst/>
              </a:rPr>
              <a:t>de </a:t>
            </a:r>
            <a:r>
              <a:rPr lang="es-CR" sz="4000" dirty="0">
                <a:solidFill>
                  <a:schemeClr val="bg1"/>
                </a:solidFill>
                <a:effectLst/>
              </a:rPr>
              <a:t>los participantes </a:t>
            </a:r>
            <a:endParaRPr lang="es-CR" sz="4000" dirty="0" smtClean="0">
              <a:solidFill>
                <a:schemeClr val="bg1"/>
              </a:solidFill>
              <a:effectLst/>
            </a:endParaRPr>
          </a:p>
          <a:p>
            <a:pPr marL="0" indent="0" algn="ctr">
              <a:buNone/>
            </a:pPr>
            <a:r>
              <a:rPr lang="es-CR" sz="4000" dirty="0" smtClean="0">
                <a:solidFill>
                  <a:schemeClr val="bg1"/>
                </a:solidFill>
                <a:effectLst/>
              </a:rPr>
              <a:t>en </a:t>
            </a:r>
            <a:r>
              <a:rPr lang="es-CR" sz="4000" dirty="0">
                <a:solidFill>
                  <a:schemeClr val="bg1"/>
                </a:solidFill>
                <a:effectLst/>
              </a:rPr>
              <a:t>un ambiente natural </a:t>
            </a:r>
            <a:r>
              <a:rPr lang="es-CR" sz="4000" dirty="0" smtClean="0">
                <a:solidFill>
                  <a:schemeClr val="bg1"/>
                </a:solidFill>
                <a:effectLst/>
              </a:rPr>
              <a:t>y </a:t>
            </a:r>
          </a:p>
          <a:p>
            <a:pPr marL="0" indent="0" algn="ctr">
              <a:buNone/>
            </a:pPr>
            <a:r>
              <a:rPr lang="es-CR" sz="4000" dirty="0" smtClean="0">
                <a:solidFill>
                  <a:schemeClr val="bg1"/>
                </a:solidFill>
                <a:effectLst/>
              </a:rPr>
              <a:t>en </a:t>
            </a:r>
            <a:r>
              <a:rPr lang="es-CR" sz="4000" dirty="0">
                <a:solidFill>
                  <a:schemeClr val="bg1"/>
                </a:solidFill>
                <a:effectLst/>
              </a:rPr>
              <a:t>relación con el contexto.</a:t>
            </a:r>
          </a:p>
        </p:txBody>
      </p:sp>
    </p:spTree>
    <p:extLst>
      <p:ext uri="{BB962C8B-B14F-4D97-AF65-F5344CB8AC3E}">
        <p14:creationId xmlns:p14="http://schemas.microsoft.com/office/powerpoint/2010/main" val="2210435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96688" y="717958"/>
            <a:ext cx="12192000" cy="78296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s-CR" sz="4000" b="1" dirty="0">
                <a:solidFill>
                  <a:srgbClr val="01477C"/>
                </a:solidFill>
                <a:latin typeface="+mn-lt"/>
                <a:cs typeface="+mn-cs"/>
              </a:rPr>
              <a:t>¿Cuándo se utiliza?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7368" y="1484784"/>
            <a:ext cx="11377264" cy="4530725"/>
          </a:xfrm>
          <a:ln>
            <a:noFill/>
          </a:ln>
        </p:spPr>
        <p:txBody>
          <a:bodyPr>
            <a:normAutofit/>
          </a:bodyPr>
          <a:lstStyle/>
          <a:p>
            <a:pPr marL="582613" indent="-434975">
              <a:buClr>
                <a:srgbClr val="F92F3F"/>
              </a:buClr>
              <a:buFont typeface="Wingdings" charset="2"/>
              <a:buChar char="ü"/>
            </a:pPr>
            <a:r>
              <a:rPr lang="es-CR" sz="3400" dirty="0"/>
              <a:t>Cuando se busca comprender la perspectiva de los participantes acerca de los fenómenos que los rodean.</a:t>
            </a:r>
          </a:p>
          <a:p>
            <a:pPr marL="582613" indent="-434975">
              <a:buClr>
                <a:srgbClr val="F92F3F"/>
              </a:buClr>
              <a:buFont typeface="Wingdings" charset="2"/>
              <a:buChar char="ü"/>
            </a:pPr>
            <a:r>
              <a:rPr lang="es-CR" sz="3400" dirty="0"/>
              <a:t>Cuando se busca profundizar en sus experiencias, perspectivas, opiniones y significados: la forma en que los participantes perciben subjetivamente su realidad.</a:t>
            </a:r>
          </a:p>
          <a:p>
            <a:pPr marL="582613" indent="-434975">
              <a:buClr>
                <a:srgbClr val="F92F3F"/>
              </a:buClr>
              <a:buFont typeface="Wingdings" charset="2"/>
              <a:buChar char="ü"/>
            </a:pPr>
            <a:r>
              <a:rPr lang="es-CR" sz="3400" dirty="0"/>
              <a:t>Cuando el tema de estudio ha sido poco explorado, o no se ha hecho investigación al respecto en algún grupo social específico.</a:t>
            </a:r>
          </a:p>
          <a:p>
            <a:pPr>
              <a:buClr>
                <a:schemeClr val="accent4">
                  <a:lumMod val="25000"/>
                </a:schemeClr>
              </a:buClr>
              <a:buFont typeface="Wingdings" charset="2"/>
              <a:buChar char="§"/>
            </a:pPr>
            <a:endParaRPr lang="es-CR" sz="3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20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10010495"/>
              </p:ext>
            </p:extLst>
          </p:nvPr>
        </p:nvGraphicFramePr>
        <p:xfrm>
          <a:off x="-1248816" y="-531440"/>
          <a:ext cx="13637831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12091060" cy="774923"/>
          </a:xfrm>
        </p:spPr>
        <p:txBody>
          <a:bodyPr>
            <a:normAutofit/>
          </a:bodyPr>
          <a:lstStyle/>
          <a:p>
            <a:pPr algn="ctr"/>
            <a:r>
              <a:rPr lang="es-CR" sz="3600" b="1" dirty="0">
                <a:solidFill>
                  <a:srgbClr val="01477C"/>
                </a:solidFill>
                <a:latin typeface="+mn-lt"/>
              </a:rPr>
              <a:t>Sugerencias al plantear el propósito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680864" y="2708920"/>
            <a:ext cx="10729192" cy="4530725"/>
          </a:xfrm>
        </p:spPr>
        <p:txBody>
          <a:bodyPr/>
          <a:lstStyle/>
          <a:p>
            <a:pPr>
              <a:buClr>
                <a:schemeClr val="accent4">
                  <a:lumMod val="25000"/>
                </a:schemeClr>
              </a:buClr>
              <a:buFont typeface="Arial" charset="0"/>
              <a:buChar char="•"/>
            </a:pPr>
            <a:endParaRPr lang="es-CR" dirty="0"/>
          </a:p>
          <a:p>
            <a:pPr>
              <a:buClr>
                <a:schemeClr val="accent4">
                  <a:lumMod val="25000"/>
                </a:schemeClr>
              </a:buClr>
              <a:buFont typeface="Arial" charset="0"/>
              <a:buChar char="•"/>
            </a:pPr>
            <a:endParaRPr lang="es-CR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2656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5806"/>
            <a:ext cx="12192000" cy="918939"/>
          </a:xfrm>
        </p:spPr>
        <p:txBody>
          <a:bodyPr>
            <a:normAutofit/>
          </a:bodyPr>
          <a:lstStyle/>
          <a:p>
            <a:pPr algn="ctr"/>
            <a:r>
              <a:rPr lang="es-CR" sz="3600" b="1" dirty="0">
                <a:solidFill>
                  <a:srgbClr val="02467C"/>
                </a:solidFill>
                <a:latin typeface="+mn-lt"/>
              </a:rPr>
              <a:t>Justificación del estudio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95400" y="1412776"/>
            <a:ext cx="5184576" cy="4530725"/>
          </a:xfrm>
        </p:spPr>
        <p:txBody>
          <a:bodyPr>
            <a:normAutofit/>
          </a:bodyPr>
          <a:lstStyle/>
          <a:p>
            <a:pPr marL="400050" indent="-355600">
              <a:buClr>
                <a:srgbClr val="F92F3F"/>
              </a:buClr>
              <a:buFont typeface=".HelveticaNeueDeskInterface-Regular" charset="-120"/>
              <a:buChar char="♪"/>
            </a:pPr>
            <a:r>
              <a:rPr lang="es-CR" dirty="0"/>
              <a:t>Conveniencia</a:t>
            </a:r>
          </a:p>
          <a:p>
            <a:pPr marL="400050" indent="-355600">
              <a:buClr>
                <a:srgbClr val="F92F3F"/>
              </a:buClr>
              <a:buFont typeface=".HelveticaNeueDeskInterface-Regular" charset="-120"/>
              <a:buChar char="♪"/>
            </a:pPr>
            <a:r>
              <a:rPr lang="es-CR" dirty="0" smtClean="0"/>
              <a:t>Relevancia </a:t>
            </a:r>
            <a:r>
              <a:rPr lang="es-CR" dirty="0"/>
              <a:t>social</a:t>
            </a:r>
          </a:p>
          <a:p>
            <a:pPr marL="400050" indent="-355600">
              <a:buClr>
                <a:srgbClr val="F92F3F"/>
              </a:buClr>
              <a:buFont typeface=".HelveticaNeueDeskInterface-Regular" charset="-120"/>
              <a:buChar char="♪"/>
            </a:pPr>
            <a:r>
              <a:rPr lang="es-CR" dirty="0"/>
              <a:t>Implicaciones prácticas</a:t>
            </a:r>
          </a:p>
          <a:p>
            <a:pPr marL="400050" indent="-355600">
              <a:buClr>
                <a:srgbClr val="F92F3F"/>
              </a:buClr>
              <a:buFont typeface=".HelveticaNeueDeskInterface-Regular" charset="-120"/>
              <a:buChar char="♪"/>
            </a:pPr>
            <a:r>
              <a:rPr lang="es-CR" dirty="0"/>
              <a:t>Valor teórico</a:t>
            </a:r>
          </a:p>
          <a:p>
            <a:pPr marL="400050" indent="-355600">
              <a:buClr>
                <a:srgbClr val="F92F3F"/>
              </a:buClr>
              <a:buFont typeface=".HelveticaNeueDeskInterface-Regular" charset="-120"/>
              <a:buChar char="♪"/>
            </a:pPr>
            <a:r>
              <a:rPr lang="es-CR" dirty="0"/>
              <a:t>Utilidad metodológica</a:t>
            </a:r>
          </a:p>
          <a:p>
            <a:pPr marL="400050" indent="-355600">
              <a:buClr>
                <a:srgbClr val="F92F3F"/>
              </a:buClr>
              <a:buFont typeface=".HelveticaNeueDeskInterface-Regular" charset="-120"/>
              <a:buChar char="♪"/>
            </a:pPr>
            <a:r>
              <a:rPr lang="es-CR" dirty="0"/>
              <a:t>Viabilidad: tiempo, recursos y habilidades</a:t>
            </a:r>
          </a:p>
          <a:p>
            <a:pPr marL="400050" indent="-355600">
              <a:buClr>
                <a:srgbClr val="F92F3F"/>
              </a:buClr>
              <a:buFont typeface=".HelveticaNeueDeskInterface-Regular" charset="-120"/>
              <a:buChar char="♪"/>
            </a:pPr>
            <a:r>
              <a:rPr lang="es-CR" dirty="0"/>
              <a:t>Deficiencias en el conocimiento de problema</a:t>
            </a:r>
          </a:p>
          <a:p>
            <a:pPr marL="400050" indent="-355600" algn="ctr">
              <a:buClr>
                <a:srgbClr val="F92F3F"/>
              </a:buClr>
              <a:buFont typeface=".HelveticaNeueDeskInterface-Regular" charset="-120"/>
              <a:buChar char="♪"/>
            </a:pPr>
            <a:endParaRPr lang="es-CR" dirty="0"/>
          </a:p>
          <a:p>
            <a:pPr marL="400050" indent="-355600">
              <a:buClr>
                <a:srgbClr val="F92F3F"/>
              </a:buClr>
              <a:buFont typeface=".HelveticaNeueDeskInterface-Regular" charset="-120"/>
              <a:buChar char="♪"/>
            </a:pPr>
            <a:endParaRPr lang="es-CR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7032104" y="1978157"/>
            <a:ext cx="3693096" cy="3399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s-CR" b="0" dirty="0"/>
          </a:p>
        </p:txBody>
      </p:sp>
      <p:grpSp>
        <p:nvGrpSpPr>
          <p:cNvPr id="5" name="Agrupar 4"/>
          <p:cNvGrpSpPr/>
          <p:nvPr/>
        </p:nvGrpSpPr>
        <p:grpSpPr>
          <a:xfrm>
            <a:off x="6384032" y="1196194"/>
            <a:ext cx="4897102" cy="4897102"/>
            <a:chOff x="6384032" y="1196194"/>
            <a:chExt cx="4897102" cy="4897102"/>
          </a:xfrm>
        </p:grpSpPr>
        <p:sp>
          <p:nvSpPr>
            <p:cNvPr id="8" name="Elipse 7"/>
            <p:cNvSpPr/>
            <p:nvPr/>
          </p:nvSpPr>
          <p:spPr>
            <a:xfrm>
              <a:off x="6384032" y="1196194"/>
              <a:ext cx="4897102" cy="489710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92F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sz="2500" dirty="0"/>
            </a:p>
          </p:txBody>
        </p:sp>
        <p:sp>
          <p:nvSpPr>
            <p:cNvPr id="7" name="Elipse 6"/>
            <p:cNvSpPr/>
            <p:nvPr/>
          </p:nvSpPr>
          <p:spPr>
            <a:xfrm>
              <a:off x="6580465" y="1392627"/>
              <a:ext cx="4504237" cy="4504237"/>
            </a:xfrm>
            <a:prstGeom prst="ellipse">
              <a:avLst/>
            </a:prstGeom>
            <a:solidFill>
              <a:srgbClr val="F92F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R" sz="2500" b="0" dirty="0"/>
                <a:t>En la justificación se pueden incluir datos cuantitativos para dimensionar el problema de estudio, aunque el abordaje sea </a:t>
              </a:r>
              <a:r>
                <a:rPr lang="es-CR" sz="2500" b="0" dirty="0" smtClean="0"/>
                <a:t>cualitativo</a:t>
              </a:r>
              <a:endParaRPr lang="es-CR" sz="2500" b="0" dirty="0"/>
            </a:p>
          </p:txBody>
        </p:sp>
      </p:grpSp>
      <p:pic>
        <p:nvPicPr>
          <p:cNvPr id="9" name="Imagen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9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314" y="620688"/>
            <a:ext cx="12192000" cy="846931"/>
          </a:xfrm>
        </p:spPr>
        <p:txBody>
          <a:bodyPr>
            <a:noAutofit/>
          </a:bodyPr>
          <a:lstStyle/>
          <a:p>
            <a:pPr algn="ctr"/>
            <a:r>
              <a:rPr lang="es-CR" sz="3600" b="1" dirty="0">
                <a:solidFill>
                  <a:srgbClr val="02467C"/>
                </a:solidFill>
                <a:latin typeface="+mn-lt"/>
              </a:rPr>
              <a:t>Algunas características diferenciadoras </a:t>
            </a:r>
            <a:r>
              <a:rPr lang="es-CR" sz="3600" b="1" dirty="0" smtClean="0">
                <a:solidFill>
                  <a:srgbClr val="02467C"/>
                </a:solidFill>
                <a:latin typeface="+mn-lt"/>
              </a:rPr>
              <a:t/>
            </a:r>
            <a:br>
              <a:rPr lang="es-CR" sz="3600" b="1" dirty="0" smtClean="0">
                <a:solidFill>
                  <a:srgbClr val="02467C"/>
                </a:solidFill>
                <a:latin typeface="+mn-lt"/>
              </a:rPr>
            </a:br>
            <a:r>
              <a:rPr lang="es-CR" sz="3600" b="1" dirty="0" smtClean="0">
                <a:solidFill>
                  <a:srgbClr val="02467C"/>
                </a:solidFill>
                <a:latin typeface="+mn-lt"/>
              </a:rPr>
              <a:t>del </a:t>
            </a:r>
            <a:r>
              <a:rPr lang="es-CR" sz="3600" b="1" dirty="0">
                <a:solidFill>
                  <a:srgbClr val="02467C"/>
                </a:solidFill>
                <a:latin typeface="+mn-lt"/>
              </a:rPr>
              <a:t>planteamiento cualitativo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9376" y="1844824"/>
            <a:ext cx="11161240" cy="4530725"/>
          </a:xfrm>
        </p:spPr>
        <p:txBody>
          <a:bodyPr>
            <a:normAutofit lnSpcReduction="10000"/>
          </a:bodyPr>
          <a:lstStyle/>
          <a:p>
            <a:pPr marL="400050" indent="-355600">
              <a:buClr>
                <a:srgbClr val="F92F3F"/>
              </a:buClr>
              <a:buFont typeface="ZapfDingbatsITC" charset="0"/>
              <a:buChar char="✜"/>
            </a:pPr>
            <a:r>
              <a:rPr lang="es-CR" dirty="0">
                <a:solidFill>
                  <a:schemeClr val="accent1">
                    <a:lumMod val="25000"/>
                  </a:schemeClr>
                </a:solidFill>
              </a:rPr>
              <a:t>Abiertos y expansivos: paulatinamente se van enfocando en conceptos relevantes de acuerdo con la evolución del estudio</a:t>
            </a:r>
          </a:p>
          <a:p>
            <a:pPr marL="400050" indent="-355600">
              <a:buClr>
                <a:srgbClr val="F92F3F"/>
              </a:buClr>
              <a:buFont typeface="ZapfDingbatsITC" charset="0"/>
              <a:buChar char="✜"/>
            </a:pPr>
            <a:r>
              <a:rPr lang="es-CR" dirty="0">
                <a:solidFill>
                  <a:schemeClr val="accent1">
                    <a:lumMod val="25000"/>
                  </a:schemeClr>
                </a:solidFill>
              </a:rPr>
              <a:t>No direccionados en su inicio</a:t>
            </a:r>
          </a:p>
          <a:p>
            <a:pPr marL="400050" indent="-355600">
              <a:buClr>
                <a:srgbClr val="F92F3F"/>
              </a:buClr>
              <a:buFont typeface="ZapfDingbatsITC" charset="0"/>
              <a:buChar char="✜"/>
            </a:pPr>
            <a:r>
              <a:rPr lang="es-CR" dirty="0">
                <a:solidFill>
                  <a:schemeClr val="accent1">
                    <a:lumMod val="25000"/>
                  </a:schemeClr>
                </a:solidFill>
              </a:rPr>
              <a:t>Fundamentados en la experiencia e intuición</a:t>
            </a:r>
          </a:p>
          <a:p>
            <a:pPr marL="400050" indent="-355600">
              <a:buClr>
                <a:srgbClr val="F92F3F"/>
              </a:buClr>
              <a:buFont typeface="ZapfDingbatsITC" charset="0"/>
              <a:buChar char="✜"/>
            </a:pPr>
            <a:r>
              <a:rPr lang="es-CR" dirty="0">
                <a:solidFill>
                  <a:schemeClr val="accent1">
                    <a:lumMod val="25000"/>
                  </a:schemeClr>
                </a:solidFill>
              </a:rPr>
              <a:t>Se aplican a un menor número de casos</a:t>
            </a:r>
          </a:p>
          <a:p>
            <a:pPr marL="400050" indent="-355600">
              <a:buClr>
                <a:srgbClr val="F92F3F"/>
              </a:buClr>
              <a:buFont typeface="ZapfDingbatsITC" charset="0"/>
              <a:buChar char="✜"/>
            </a:pPr>
            <a:r>
              <a:rPr lang="es-CR" dirty="0">
                <a:solidFill>
                  <a:schemeClr val="accent1">
                    <a:lumMod val="25000"/>
                  </a:schemeClr>
                </a:solidFill>
              </a:rPr>
              <a:t>Se orientan a aprender de experiencias y puntos de vista de los individuos, valorar procesos y generar teorías fundamentadas en las perspectivas de los participantes</a:t>
            </a:r>
          </a:p>
          <a:p>
            <a:pPr marL="400050" indent="-355600">
              <a:buClr>
                <a:srgbClr val="F92F3F"/>
              </a:buClr>
              <a:buFont typeface="ZapfDingbatsITC" charset="0"/>
              <a:buChar char="✜"/>
            </a:pPr>
            <a:r>
              <a:rPr lang="es-CR" dirty="0">
                <a:solidFill>
                  <a:schemeClr val="accent1">
                    <a:lumMod val="25000"/>
                  </a:schemeClr>
                </a:solidFill>
              </a:rPr>
              <a:t>Sus resultados no intentan generalizarse a poblaciones más amplias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472" y="116632"/>
            <a:ext cx="1656184" cy="45959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958427" y="6453336"/>
            <a:ext cx="3186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Curso: Metodología de la Investigación</a:t>
            </a:r>
          </a:p>
          <a:p>
            <a:pPr algn="r"/>
            <a:r>
              <a:rPr lang="es-ES" sz="800" b="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Profesor: Dr. Alan Henderson García</a:t>
            </a:r>
            <a:endParaRPr lang="es-ES" sz="8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298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2">
  <a:themeElements>
    <a:clrScheme name="Haz de luz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Haz de luz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az de luz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2" id="{BFB85226-CFA2-B24F-8727-7D5F116163BA}" vid="{F5ED6B01-245B-5942-850E-2D88D5313667}"/>
    </a:ext>
  </a:extLst>
</a:theme>
</file>

<file path=ppt/theme/theme2.xml><?xml version="1.0" encoding="utf-8"?>
<a:theme xmlns:a="http://schemas.openxmlformats.org/drawingml/2006/main" name="1_Tema de Office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3" id="{9844F106-D5CC-074D-BC53-FECEC3FD1E88}" vid="{7A07324E-671C-6744-B731-A2699C706B27}"/>
    </a:ext>
  </a:extLst>
</a:theme>
</file>

<file path=ppt/theme/theme4.xml><?xml version="1.0" encoding="utf-8"?>
<a:theme xmlns:a="http://schemas.openxmlformats.org/drawingml/2006/main" name="1_Tema2">
  <a:themeElements>
    <a:clrScheme name="Haz de luz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Haz de luz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Haz de luz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z de luz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2" id="{BFB85226-CFA2-B24F-8727-7D5F116163BA}" vid="{F5ED6B01-245B-5942-850E-2D88D5313667}"/>
    </a:ext>
  </a:extLst>
</a:theme>
</file>

<file path=ppt/theme/theme5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9516</TotalTime>
  <Words>1396</Words>
  <Application>Microsoft Macintosh PowerPoint</Application>
  <PresentationFormat>Panorámica</PresentationFormat>
  <Paragraphs>164</Paragraphs>
  <Slides>19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19</vt:i4>
      </vt:variant>
    </vt:vector>
  </HeadingPairs>
  <TitlesOfParts>
    <vt:vector size="37" baseType="lpstr">
      <vt:lpstr>.HelveticaNeueDeskInterface-Regular</vt:lpstr>
      <vt:lpstr>Arial Black</vt:lpstr>
      <vt:lpstr>Calibri</vt:lpstr>
      <vt:lpstr>Calibri Light</vt:lpstr>
      <vt:lpstr>HiraKakuProN-W3</vt:lpstr>
      <vt:lpstr>ＭＳ Ｐゴシック</vt:lpstr>
      <vt:lpstr>MS-Mincho</vt:lpstr>
      <vt:lpstr>STHeitiSC-Light</vt:lpstr>
      <vt:lpstr>Times New Roman</vt:lpstr>
      <vt:lpstr>Wingdings</vt:lpstr>
      <vt:lpstr>ZapfDingbatsITC</vt:lpstr>
      <vt:lpstr>Arial</vt:lpstr>
      <vt:lpstr>Tema2</vt:lpstr>
      <vt:lpstr>1_Tema de Office</vt:lpstr>
      <vt:lpstr>Tema3</vt:lpstr>
      <vt:lpstr>1_Tema2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¿Cuándo se utiliza?</vt:lpstr>
      <vt:lpstr>Sugerencias al plantear el propósito</vt:lpstr>
      <vt:lpstr>Justificación del estudio</vt:lpstr>
      <vt:lpstr>Algunas características diferenciadoras  del planteamiento cualitativo</vt:lpstr>
      <vt:lpstr>Elementos de la Investigación cualitativa</vt:lpstr>
      <vt:lpstr>Modelo para el planteamiento de problemas CUALI</vt:lpstr>
      <vt:lpstr>Uso y extensión de la literatura</vt:lpstr>
      <vt:lpstr>El papel de las hipótesis en la inv. cuali.</vt:lpstr>
      <vt:lpstr>El ingreso en el ambiente</vt:lpstr>
      <vt:lpstr>Las notas  de campo (bitácora)</vt:lpstr>
      <vt:lpstr>Clases de anotaciones 1de2</vt:lpstr>
      <vt:lpstr>Presentación de PowerPoint</vt:lpstr>
      <vt:lpstr>Presentación de PowerPoint</vt:lpstr>
      <vt:lpstr>Presentación de PowerPoint</vt:lpstr>
    </vt:vector>
  </TitlesOfParts>
  <Company>..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Enfoque de procesos</dc:title>
  <dc:subject>Curso Rediseño de Procesos</dc:subject>
  <dc:creator>Alan Henderson</dc:creator>
  <cp:lastModifiedBy>Del Rosario Nunez Alvarez Catalina</cp:lastModifiedBy>
  <cp:revision>382</cp:revision>
  <dcterms:created xsi:type="dcterms:W3CDTF">2001-10-27T11:21:57Z</dcterms:created>
  <dcterms:modified xsi:type="dcterms:W3CDTF">2017-10-07T07:18:50Z</dcterms:modified>
</cp:coreProperties>
</file>