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64"/>
  </p:notesMasterIdLst>
  <p:handoutMasterIdLst>
    <p:handoutMasterId r:id="rId65"/>
  </p:handoutMasterIdLst>
  <p:sldIdLst>
    <p:sldId id="524" r:id="rId2"/>
    <p:sldId id="525" r:id="rId3"/>
    <p:sldId id="526" r:id="rId4"/>
    <p:sldId id="527" r:id="rId5"/>
    <p:sldId id="543" r:id="rId6"/>
    <p:sldId id="478" r:id="rId7"/>
    <p:sldId id="479" r:id="rId8"/>
    <p:sldId id="435" r:id="rId9"/>
    <p:sldId id="480" r:id="rId10"/>
    <p:sldId id="455" r:id="rId11"/>
    <p:sldId id="456" r:id="rId12"/>
    <p:sldId id="481" r:id="rId13"/>
    <p:sldId id="482" r:id="rId14"/>
    <p:sldId id="483" r:id="rId15"/>
    <p:sldId id="501" r:id="rId16"/>
    <p:sldId id="502" r:id="rId17"/>
    <p:sldId id="531" r:id="rId18"/>
    <p:sldId id="503" r:id="rId19"/>
    <p:sldId id="458" r:id="rId20"/>
    <p:sldId id="487" r:id="rId21"/>
    <p:sldId id="488" r:id="rId22"/>
    <p:sldId id="535" r:id="rId23"/>
    <p:sldId id="536" r:id="rId24"/>
    <p:sldId id="534" r:id="rId25"/>
    <p:sldId id="489" r:id="rId26"/>
    <p:sldId id="484" r:id="rId27"/>
    <p:sldId id="530" r:id="rId28"/>
    <p:sldId id="505" r:id="rId29"/>
    <p:sldId id="490" r:id="rId30"/>
    <p:sldId id="485" r:id="rId31"/>
    <p:sldId id="506" r:id="rId32"/>
    <p:sldId id="507" r:id="rId33"/>
    <p:sldId id="508" r:id="rId34"/>
    <p:sldId id="509" r:id="rId35"/>
    <p:sldId id="491" r:id="rId36"/>
    <p:sldId id="492" r:id="rId37"/>
    <p:sldId id="493" r:id="rId38"/>
    <p:sldId id="494" r:id="rId39"/>
    <p:sldId id="495" r:id="rId40"/>
    <p:sldId id="496" r:id="rId41"/>
    <p:sldId id="511" r:id="rId42"/>
    <p:sldId id="512" r:id="rId43"/>
    <p:sldId id="513" r:id="rId44"/>
    <p:sldId id="514" r:id="rId45"/>
    <p:sldId id="515" r:id="rId46"/>
    <p:sldId id="516" r:id="rId47"/>
    <p:sldId id="517" r:id="rId48"/>
    <p:sldId id="518" r:id="rId49"/>
    <p:sldId id="497" r:id="rId50"/>
    <p:sldId id="498" r:id="rId51"/>
    <p:sldId id="519" r:id="rId52"/>
    <p:sldId id="537" r:id="rId53"/>
    <p:sldId id="538" r:id="rId54"/>
    <p:sldId id="521" r:id="rId55"/>
    <p:sldId id="522" r:id="rId56"/>
    <p:sldId id="523" r:id="rId57"/>
    <p:sldId id="539" r:id="rId58"/>
    <p:sldId id="486" r:id="rId59"/>
    <p:sldId id="520" r:id="rId60"/>
    <p:sldId id="528" r:id="rId61"/>
    <p:sldId id="540" r:id="rId62"/>
    <p:sldId id="529" r:id="rId63"/>
  </p:sldIdLst>
  <p:sldSz cx="12192000" cy="6858000"/>
  <p:notesSz cx="6648450" cy="9782175"/>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Arial" charset="0"/>
      </a:defRPr>
    </a:lvl1pPr>
    <a:lvl2pPr marL="457200" algn="l" rtl="0" fontAlgn="base">
      <a:spcBef>
        <a:spcPct val="0"/>
      </a:spcBef>
      <a:spcAft>
        <a:spcPct val="0"/>
      </a:spcAft>
      <a:defRPr b="1" kern="1200">
        <a:solidFill>
          <a:schemeClr val="tx1"/>
        </a:solidFill>
        <a:latin typeface="Arial" charset="0"/>
        <a:ea typeface="ＭＳ Ｐゴシック" charset="0"/>
        <a:cs typeface="Arial" charset="0"/>
      </a:defRPr>
    </a:lvl2pPr>
    <a:lvl3pPr marL="914400" algn="l" rtl="0" fontAlgn="base">
      <a:spcBef>
        <a:spcPct val="0"/>
      </a:spcBef>
      <a:spcAft>
        <a:spcPct val="0"/>
      </a:spcAft>
      <a:defRPr b="1" kern="1200">
        <a:solidFill>
          <a:schemeClr val="tx1"/>
        </a:solidFill>
        <a:latin typeface="Arial" charset="0"/>
        <a:ea typeface="ＭＳ Ｐゴシック" charset="0"/>
        <a:cs typeface="Arial" charset="0"/>
      </a:defRPr>
    </a:lvl3pPr>
    <a:lvl4pPr marL="1371600" algn="l" rtl="0" fontAlgn="base">
      <a:spcBef>
        <a:spcPct val="0"/>
      </a:spcBef>
      <a:spcAft>
        <a:spcPct val="0"/>
      </a:spcAft>
      <a:defRPr b="1" kern="1200">
        <a:solidFill>
          <a:schemeClr val="tx1"/>
        </a:solidFill>
        <a:latin typeface="Arial" charset="0"/>
        <a:ea typeface="ＭＳ Ｐゴシック" charset="0"/>
        <a:cs typeface="Arial" charset="0"/>
      </a:defRPr>
    </a:lvl4pPr>
    <a:lvl5pPr marL="1828800" algn="l" rtl="0" fontAlgn="base">
      <a:spcBef>
        <a:spcPct val="0"/>
      </a:spcBef>
      <a:spcAft>
        <a:spcPct val="0"/>
      </a:spcAft>
      <a:defRPr b="1" kern="1200">
        <a:solidFill>
          <a:schemeClr val="tx1"/>
        </a:solidFill>
        <a:latin typeface="Arial" charset="0"/>
        <a:ea typeface="ＭＳ Ｐゴシック" charset="0"/>
        <a:cs typeface="Arial" charset="0"/>
      </a:defRPr>
    </a:lvl5pPr>
    <a:lvl6pPr marL="2286000" algn="l" defTabSz="457200" rtl="0" eaLnBrk="1" latinLnBrk="0" hangingPunct="1">
      <a:defRPr b="1" kern="1200">
        <a:solidFill>
          <a:schemeClr val="tx1"/>
        </a:solidFill>
        <a:latin typeface="Arial" charset="0"/>
        <a:ea typeface="ＭＳ Ｐゴシック" charset="0"/>
        <a:cs typeface="Arial" charset="0"/>
      </a:defRPr>
    </a:lvl6pPr>
    <a:lvl7pPr marL="2743200" algn="l" defTabSz="457200" rtl="0" eaLnBrk="1" latinLnBrk="0" hangingPunct="1">
      <a:defRPr b="1" kern="1200">
        <a:solidFill>
          <a:schemeClr val="tx1"/>
        </a:solidFill>
        <a:latin typeface="Arial" charset="0"/>
        <a:ea typeface="ＭＳ Ｐゴシック" charset="0"/>
        <a:cs typeface="Arial" charset="0"/>
      </a:defRPr>
    </a:lvl7pPr>
    <a:lvl8pPr marL="3200400" algn="l" defTabSz="457200" rtl="0" eaLnBrk="1" latinLnBrk="0" hangingPunct="1">
      <a:defRPr b="1" kern="1200">
        <a:solidFill>
          <a:schemeClr val="tx1"/>
        </a:solidFill>
        <a:latin typeface="Arial" charset="0"/>
        <a:ea typeface="ＭＳ Ｐゴシック" charset="0"/>
        <a:cs typeface="Arial" charset="0"/>
      </a:defRPr>
    </a:lvl8pPr>
    <a:lvl9pPr marL="3657600" algn="l" defTabSz="457200" rtl="0" eaLnBrk="1" latinLnBrk="0" hangingPunct="1">
      <a:defRPr b="1"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2">
          <p15:clr>
            <a:srgbClr val="A4A3A4"/>
          </p15:clr>
        </p15:guide>
        <p15:guide id="2" pos="209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o" initials="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C24E"/>
    <a:srgbClr val="8AC267"/>
    <a:srgbClr val="FFD579"/>
    <a:srgbClr val="FF8E11"/>
    <a:srgbClr val="FF0000"/>
    <a:srgbClr val="E28011"/>
    <a:srgbClr val="007502"/>
    <a:srgbClr val="00FF00"/>
    <a:srgbClr val="00CC00"/>
    <a:srgbClr val="F7BD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4" autoAdjust="0"/>
    <p:restoredTop sz="94824" autoAdjust="0"/>
  </p:normalViewPr>
  <p:slideViewPr>
    <p:cSldViewPr>
      <p:cViewPr>
        <p:scale>
          <a:sx n="78" d="100"/>
          <a:sy n="78" d="100"/>
        </p:scale>
        <p:origin x="968" y="1664"/>
      </p:cViewPr>
      <p:guideLst>
        <p:guide orient="horz" pos="2160"/>
        <p:guide pos="3840"/>
      </p:guideLst>
    </p:cSldViewPr>
  </p:slideViewPr>
  <p:outlineViewPr>
    <p:cViewPr>
      <p:scale>
        <a:sx n="33" d="100"/>
        <a:sy n="33" d="100"/>
      </p:scale>
      <p:origin x="0" y="3342"/>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6060"/>
    </p:cViewPr>
  </p:sorterViewPr>
  <p:notesViewPr>
    <p:cSldViewPr>
      <p:cViewPr varScale="1">
        <p:scale>
          <a:sx n="28" d="100"/>
          <a:sy n="28" d="100"/>
        </p:scale>
        <p:origin x="-1266" y="-78"/>
      </p:cViewPr>
      <p:guideLst>
        <p:guide orient="horz" pos="3082"/>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4" Type="http://schemas.openxmlformats.org/officeDocument/2006/relationships/slide" Target="slides/slide5.xml"/><Relationship Id="rId5" Type="http://schemas.openxmlformats.org/officeDocument/2006/relationships/slide" Target="slides/slide60.xml"/><Relationship Id="rId6" Type="http://schemas.openxmlformats.org/officeDocument/2006/relationships/slide" Target="slides/slide61.xml"/><Relationship Id="rId1" Type="http://schemas.openxmlformats.org/officeDocument/2006/relationships/slide" Target="slides/slide2.xml"/><Relationship Id="rId2"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C169F-37C5-458D-973F-43859AC0E4B7}"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s-CR"/>
        </a:p>
      </dgm:t>
    </dgm:pt>
    <dgm:pt modelId="{04E0634B-B79A-446E-9728-FB001774E112}">
      <dgm:prSet phldrT="[Texto]" custT="1"/>
      <dgm:spPr>
        <a:solidFill>
          <a:schemeClr val="accent3"/>
        </a:solidFill>
      </dgm:spPr>
      <dgm:t>
        <a:bodyPr/>
        <a:lstStyle/>
        <a:p>
          <a:r>
            <a:rPr lang="es-CR" sz="2400" b="1" dirty="0" smtClean="0"/>
            <a:t>Requisitos </a:t>
          </a:r>
        </a:p>
        <a:p>
          <a:r>
            <a:rPr lang="es-CR" sz="2400" b="1" dirty="0" smtClean="0"/>
            <a:t>de toda medición</a:t>
          </a:r>
          <a:endParaRPr lang="es-CR" sz="2400" b="1" dirty="0"/>
        </a:p>
      </dgm:t>
    </dgm:pt>
    <dgm:pt modelId="{4884D06F-C5B9-4B03-AAA1-0F1A5C3D290D}" type="parTrans" cxnId="{CD2EF256-56CD-45EF-9F40-A8B52B7EE991}">
      <dgm:prSet/>
      <dgm:spPr/>
      <dgm:t>
        <a:bodyPr/>
        <a:lstStyle/>
        <a:p>
          <a:endParaRPr lang="es-CR" sz="2000" b="1"/>
        </a:p>
      </dgm:t>
    </dgm:pt>
    <dgm:pt modelId="{9A4C2994-7E4E-42FA-A1BF-2128927D565F}" type="sibTrans" cxnId="{CD2EF256-56CD-45EF-9F40-A8B52B7EE991}">
      <dgm:prSet/>
      <dgm:spPr/>
      <dgm:t>
        <a:bodyPr/>
        <a:lstStyle/>
        <a:p>
          <a:endParaRPr lang="es-CR" sz="2000" b="1"/>
        </a:p>
      </dgm:t>
    </dgm:pt>
    <dgm:pt modelId="{AEAF8A5E-46B6-4907-BF3D-F5400BA6DE06}">
      <dgm:prSet phldrT="[Texto]" custT="1"/>
      <dgm:spPr>
        <a:solidFill>
          <a:srgbClr val="FFC000"/>
        </a:solidFill>
      </dgm:spPr>
      <dgm:t>
        <a:bodyPr/>
        <a:lstStyle/>
        <a:p>
          <a:r>
            <a:rPr lang="es-CR" sz="2400" b="1" dirty="0" smtClean="0"/>
            <a:t>Confiabilidad</a:t>
          </a:r>
          <a:endParaRPr lang="es-CR" sz="2400" b="1" dirty="0"/>
        </a:p>
      </dgm:t>
    </dgm:pt>
    <dgm:pt modelId="{9D889DD3-E305-44C3-B942-C2923ED98886}" type="parTrans" cxnId="{EEC648E3-C749-472F-A13E-3F0BC6E07A36}">
      <dgm:prSet custT="1"/>
      <dgm:spPr/>
      <dgm:t>
        <a:bodyPr/>
        <a:lstStyle/>
        <a:p>
          <a:endParaRPr lang="es-CR" sz="600" b="1"/>
        </a:p>
      </dgm:t>
    </dgm:pt>
    <dgm:pt modelId="{BF2100CB-521F-4516-A153-5A155BA8E796}" type="sibTrans" cxnId="{EEC648E3-C749-472F-A13E-3F0BC6E07A36}">
      <dgm:prSet/>
      <dgm:spPr/>
      <dgm:t>
        <a:bodyPr/>
        <a:lstStyle/>
        <a:p>
          <a:endParaRPr lang="es-CR" sz="2000" b="1"/>
        </a:p>
      </dgm:t>
    </dgm:pt>
    <dgm:pt modelId="{1280E6F3-E626-4667-A6D6-EB3A65DD9658}">
      <dgm:prSet phldrT="[Texto]" custT="1"/>
      <dgm:spPr>
        <a:solidFill>
          <a:srgbClr val="00B0F0"/>
        </a:solidFill>
      </dgm:spPr>
      <dgm:t>
        <a:bodyPr/>
        <a:lstStyle/>
        <a:p>
          <a:r>
            <a:rPr lang="es-CR" sz="2400" b="1" dirty="0" smtClean="0"/>
            <a:t>Objetividad</a:t>
          </a:r>
          <a:endParaRPr lang="es-CR" sz="2400" b="1" dirty="0"/>
        </a:p>
      </dgm:t>
    </dgm:pt>
    <dgm:pt modelId="{616C6996-E247-4561-A6E7-69F935AEE347}" type="parTrans" cxnId="{A04C0DF4-AA56-4D0A-9F6D-00A90712979B}">
      <dgm:prSet custT="1"/>
      <dgm:spPr/>
      <dgm:t>
        <a:bodyPr/>
        <a:lstStyle/>
        <a:p>
          <a:endParaRPr lang="es-CR" sz="600" b="1"/>
        </a:p>
      </dgm:t>
    </dgm:pt>
    <dgm:pt modelId="{BEE26885-BDB8-4EFB-8D02-8346451C3CA0}" type="sibTrans" cxnId="{A04C0DF4-AA56-4D0A-9F6D-00A90712979B}">
      <dgm:prSet/>
      <dgm:spPr/>
      <dgm:t>
        <a:bodyPr/>
        <a:lstStyle/>
        <a:p>
          <a:endParaRPr lang="es-CR" sz="2000" b="1"/>
        </a:p>
      </dgm:t>
    </dgm:pt>
    <dgm:pt modelId="{1FC9E088-12CE-4CA1-910A-1C4C28E06653}">
      <dgm:prSet custT="1"/>
      <dgm:spPr>
        <a:solidFill>
          <a:srgbClr val="89C24E"/>
        </a:solidFill>
      </dgm:spPr>
      <dgm:t>
        <a:bodyPr/>
        <a:lstStyle/>
        <a:p>
          <a:r>
            <a:rPr lang="es-CR" sz="2400" b="1" smtClean="0"/>
            <a:t>Validez</a:t>
          </a:r>
          <a:endParaRPr lang="es-CR" sz="2400" b="1" dirty="0"/>
        </a:p>
      </dgm:t>
    </dgm:pt>
    <dgm:pt modelId="{B3F86FC2-EB17-46D9-949B-E9D2D0413991}" type="parTrans" cxnId="{B65B3489-8254-4639-A8BB-D4A35E35CCC2}">
      <dgm:prSet/>
      <dgm:spPr/>
      <dgm:t>
        <a:bodyPr/>
        <a:lstStyle/>
        <a:p>
          <a:endParaRPr lang="es-CR"/>
        </a:p>
      </dgm:t>
    </dgm:pt>
    <dgm:pt modelId="{C8C4EB84-A081-4260-9E66-935103B1EE2C}" type="sibTrans" cxnId="{B65B3489-8254-4639-A8BB-D4A35E35CCC2}">
      <dgm:prSet/>
      <dgm:spPr/>
      <dgm:t>
        <a:bodyPr/>
        <a:lstStyle/>
        <a:p>
          <a:endParaRPr lang="es-CR"/>
        </a:p>
      </dgm:t>
    </dgm:pt>
    <dgm:pt modelId="{A2C1ED27-2E4B-44C2-9A65-F417C93B8EF1}" type="pres">
      <dgm:prSet presAssocID="{A18C169F-37C5-458D-973F-43859AC0E4B7}" presName="diagram" presStyleCnt="0">
        <dgm:presLayoutVars>
          <dgm:chPref val="1"/>
          <dgm:dir/>
          <dgm:animOne val="branch"/>
          <dgm:animLvl val="lvl"/>
          <dgm:resizeHandles val="exact"/>
        </dgm:presLayoutVars>
      </dgm:prSet>
      <dgm:spPr/>
      <dgm:t>
        <a:bodyPr/>
        <a:lstStyle/>
        <a:p>
          <a:endParaRPr lang="es-CR"/>
        </a:p>
      </dgm:t>
    </dgm:pt>
    <dgm:pt modelId="{631947A2-1400-4741-A7FC-D738599A91F3}" type="pres">
      <dgm:prSet presAssocID="{04E0634B-B79A-446E-9728-FB001774E112}" presName="root1" presStyleCnt="0"/>
      <dgm:spPr/>
      <dgm:t>
        <a:bodyPr/>
        <a:lstStyle/>
        <a:p>
          <a:endParaRPr lang="es-ES_tradnl"/>
        </a:p>
      </dgm:t>
    </dgm:pt>
    <dgm:pt modelId="{6363EAB1-46FE-44BE-9151-CBF28643B7F9}" type="pres">
      <dgm:prSet presAssocID="{04E0634B-B79A-446E-9728-FB001774E112}" presName="LevelOneTextNode" presStyleLbl="node0" presStyleIdx="0" presStyleCnt="1" custLinFactNeighborX="-129" custLinFactNeighborY="291">
        <dgm:presLayoutVars>
          <dgm:chPref val="3"/>
        </dgm:presLayoutVars>
      </dgm:prSet>
      <dgm:spPr/>
      <dgm:t>
        <a:bodyPr/>
        <a:lstStyle/>
        <a:p>
          <a:endParaRPr lang="es-CR"/>
        </a:p>
      </dgm:t>
    </dgm:pt>
    <dgm:pt modelId="{A9516182-98C9-472E-8FFD-CC2F75E67476}" type="pres">
      <dgm:prSet presAssocID="{04E0634B-B79A-446E-9728-FB001774E112}" presName="level2hierChild" presStyleCnt="0"/>
      <dgm:spPr/>
      <dgm:t>
        <a:bodyPr/>
        <a:lstStyle/>
        <a:p>
          <a:endParaRPr lang="es-ES_tradnl"/>
        </a:p>
      </dgm:t>
    </dgm:pt>
    <dgm:pt modelId="{B5596EAE-89CF-4482-8DDE-A1AB66CD456E}" type="pres">
      <dgm:prSet presAssocID="{9D889DD3-E305-44C3-B942-C2923ED98886}" presName="conn2-1" presStyleLbl="parChTrans1D2" presStyleIdx="0" presStyleCnt="3"/>
      <dgm:spPr/>
      <dgm:t>
        <a:bodyPr/>
        <a:lstStyle/>
        <a:p>
          <a:endParaRPr lang="es-CR"/>
        </a:p>
      </dgm:t>
    </dgm:pt>
    <dgm:pt modelId="{0B6C86C2-D068-461A-B4DD-A48CEEE859C3}" type="pres">
      <dgm:prSet presAssocID="{9D889DD3-E305-44C3-B942-C2923ED98886}" presName="connTx" presStyleLbl="parChTrans1D2" presStyleIdx="0" presStyleCnt="3"/>
      <dgm:spPr/>
      <dgm:t>
        <a:bodyPr/>
        <a:lstStyle/>
        <a:p>
          <a:endParaRPr lang="es-CR"/>
        </a:p>
      </dgm:t>
    </dgm:pt>
    <dgm:pt modelId="{D7FC75B1-CB34-4297-A51A-321BC041C0FD}" type="pres">
      <dgm:prSet presAssocID="{AEAF8A5E-46B6-4907-BF3D-F5400BA6DE06}" presName="root2" presStyleCnt="0"/>
      <dgm:spPr/>
      <dgm:t>
        <a:bodyPr/>
        <a:lstStyle/>
        <a:p>
          <a:endParaRPr lang="es-ES_tradnl"/>
        </a:p>
      </dgm:t>
    </dgm:pt>
    <dgm:pt modelId="{1A02E0F7-F73F-41EE-8F3F-C190B0D0B3F0}" type="pres">
      <dgm:prSet presAssocID="{AEAF8A5E-46B6-4907-BF3D-F5400BA6DE06}" presName="LevelTwoTextNode" presStyleLbl="node2" presStyleIdx="0" presStyleCnt="3">
        <dgm:presLayoutVars>
          <dgm:chPref val="3"/>
        </dgm:presLayoutVars>
      </dgm:prSet>
      <dgm:spPr/>
      <dgm:t>
        <a:bodyPr/>
        <a:lstStyle/>
        <a:p>
          <a:endParaRPr lang="es-CR"/>
        </a:p>
      </dgm:t>
    </dgm:pt>
    <dgm:pt modelId="{4FEB0216-B409-4E8D-9473-109DA05343FE}" type="pres">
      <dgm:prSet presAssocID="{AEAF8A5E-46B6-4907-BF3D-F5400BA6DE06}" presName="level3hierChild" presStyleCnt="0"/>
      <dgm:spPr/>
      <dgm:t>
        <a:bodyPr/>
        <a:lstStyle/>
        <a:p>
          <a:endParaRPr lang="es-ES_tradnl"/>
        </a:p>
      </dgm:t>
    </dgm:pt>
    <dgm:pt modelId="{8FCF9D7D-390A-47AA-99AA-D2971523651D}" type="pres">
      <dgm:prSet presAssocID="{B3F86FC2-EB17-46D9-949B-E9D2D0413991}" presName="conn2-1" presStyleLbl="parChTrans1D2" presStyleIdx="1" presStyleCnt="3"/>
      <dgm:spPr/>
      <dgm:t>
        <a:bodyPr/>
        <a:lstStyle/>
        <a:p>
          <a:endParaRPr lang="es-CR"/>
        </a:p>
      </dgm:t>
    </dgm:pt>
    <dgm:pt modelId="{9AD04D14-46E1-4143-84A2-065DE6454A4F}" type="pres">
      <dgm:prSet presAssocID="{B3F86FC2-EB17-46D9-949B-E9D2D0413991}" presName="connTx" presStyleLbl="parChTrans1D2" presStyleIdx="1" presStyleCnt="3"/>
      <dgm:spPr/>
      <dgm:t>
        <a:bodyPr/>
        <a:lstStyle/>
        <a:p>
          <a:endParaRPr lang="es-CR"/>
        </a:p>
      </dgm:t>
    </dgm:pt>
    <dgm:pt modelId="{DD0BACFA-13E7-432E-8CC0-6A0166BF69E2}" type="pres">
      <dgm:prSet presAssocID="{1FC9E088-12CE-4CA1-910A-1C4C28E06653}" presName="root2" presStyleCnt="0"/>
      <dgm:spPr/>
      <dgm:t>
        <a:bodyPr/>
        <a:lstStyle/>
        <a:p>
          <a:endParaRPr lang="es-ES_tradnl"/>
        </a:p>
      </dgm:t>
    </dgm:pt>
    <dgm:pt modelId="{4C9912CC-E644-4623-99BC-A2AD6A6DB8A8}" type="pres">
      <dgm:prSet presAssocID="{1FC9E088-12CE-4CA1-910A-1C4C28E06653}" presName="LevelTwoTextNode" presStyleLbl="node2" presStyleIdx="1" presStyleCnt="3">
        <dgm:presLayoutVars>
          <dgm:chPref val="3"/>
        </dgm:presLayoutVars>
      </dgm:prSet>
      <dgm:spPr/>
      <dgm:t>
        <a:bodyPr/>
        <a:lstStyle/>
        <a:p>
          <a:endParaRPr lang="es-CR"/>
        </a:p>
      </dgm:t>
    </dgm:pt>
    <dgm:pt modelId="{F844C36A-2776-4A18-957F-804258C0F938}" type="pres">
      <dgm:prSet presAssocID="{1FC9E088-12CE-4CA1-910A-1C4C28E06653}" presName="level3hierChild" presStyleCnt="0"/>
      <dgm:spPr/>
      <dgm:t>
        <a:bodyPr/>
        <a:lstStyle/>
        <a:p>
          <a:endParaRPr lang="es-ES_tradnl"/>
        </a:p>
      </dgm:t>
    </dgm:pt>
    <dgm:pt modelId="{2A405A6C-C0EC-4A4D-8A6D-1B2C92128CA9}" type="pres">
      <dgm:prSet presAssocID="{616C6996-E247-4561-A6E7-69F935AEE347}" presName="conn2-1" presStyleLbl="parChTrans1D2" presStyleIdx="2" presStyleCnt="3"/>
      <dgm:spPr/>
      <dgm:t>
        <a:bodyPr/>
        <a:lstStyle/>
        <a:p>
          <a:endParaRPr lang="es-CR"/>
        </a:p>
      </dgm:t>
    </dgm:pt>
    <dgm:pt modelId="{0F301311-60C4-4406-AC67-84D2C9318E2E}" type="pres">
      <dgm:prSet presAssocID="{616C6996-E247-4561-A6E7-69F935AEE347}" presName="connTx" presStyleLbl="parChTrans1D2" presStyleIdx="2" presStyleCnt="3"/>
      <dgm:spPr/>
      <dgm:t>
        <a:bodyPr/>
        <a:lstStyle/>
        <a:p>
          <a:endParaRPr lang="es-CR"/>
        </a:p>
      </dgm:t>
    </dgm:pt>
    <dgm:pt modelId="{E1C5C32F-13A3-4C6F-9A9F-8487A8F175F5}" type="pres">
      <dgm:prSet presAssocID="{1280E6F3-E626-4667-A6D6-EB3A65DD9658}" presName="root2" presStyleCnt="0"/>
      <dgm:spPr/>
      <dgm:t>
        <a:bodyPr/>
        <a:lstStyle/>
        <a:p>
          <a:endParaRPr lang="es-ES_tradnl"/>
        </a:p>
      </dgm:t>
    </dgm:pt>
    <dgm:pt modelId="{67A69B48-7A75-4F9F-941F-4B109C9B34AC}" type="pres">
      <dgm:prSet presAssocID="{1280E6F3-E626-4667-A6D6-EB3A65DD9658}" presName="LevelTwoTextNode" presStyleLbl="node2" presStyleIdx="2" presStyleCnt="3">
        <dgm:presLayoutVars>
          <dgm:chPref val="3"/>
        </dgm:presLayoutVars>
      </dgm:prSet>
      <dgm:spPr/>
      <dgm:t>
        <a:bodyPr/>
        <a:lstStyle/>
        <a:p>
          <a:endParaRPr lang="es-CR"/>
        </a:p>
      </dgm:t>
    </dgm:pt>
    <dgm:pt modelId="{6A8E679E-E172-4184-AB7D-B76386357C9C}" type="pres">
      <dgm:prSet presAssocID="{1280E6F3-E626-4667-A6D6-EB3A65DD9658}" presName="level3hierChild" presStyleCnt="0"/>
      <dgm:spPr/>
      <dgm:t>
        <a:bodyPr/>
        <a:lstStyle/>
        <a:p>
          <a:endParaRPr lang="es-ES_tradnl"/>
        </a:p>
      </dgm:t>
    </dgm:pt>
  </dgm:ptLst>
  <dgm:cxnLst>
    <dgm:cxn modelId="{EEC648E3-C749-472F-A13E-3F0BC6E07A36}" srcId="{04E0634B-B79A-446E-9728-FB001774E112}" destId="{AEAF8A5E-46B6-4907-BF3D-F5400BA6DE06}" srcOrd="0" destOrd="0" parTransId="{9D889DD3-E305-44C3-B942-C2923ED98886}" sibTransId="{BF2100CB-521F-4516-A153-5A155BA8E796}"/>
    <dgm:cxn modelId="{0B491392-6D60-4901-A91B-7B1D55BE5C46}" type="presOf" srcId="{04E0634B-B79A-446E-9728-FB001774E112}" destId="{6363EAB1-46FE-44BE-9151-CBF28643B7F9}" srcOrd="0" destOrd="0" presId="urn:microsoft.com/office/officeart/2005/8/layout/hierarchy2"/>
    <dgm:cxn modelId="{41B54AD5-99C4-46AE-AB72-EB3B0641A869}" type="presOf" srcId="{9D889DD3-E305-44C3-B942-C2923ED98886}" destId="{B5596EAE-89CF-4482-8DDE-A1AB66CD456E}" srcOrd="0" destOrd="0" presId="urn:microsoft.com/office/officeart/2005/8/layout/hierarchy2"/>
    <dgm:cxn modelId="{FE53EEA9-2352-4913-85C8-D0294CA0830A}" type="presOf" srcId="{1280E6F3-E626-4667-A6D6-EB3A65DD9658}" destId="{67A69B48-7A75-4F9F-941F-4B109C9B34AC}" srcOrd="0" destOrd="0" presId="urn:microsoft.com/office/officeart/2005/8/layout/hierarchy2"/>
    <dgm:cxn modelId="{55D28E60-1D1E-41FC-91F6-2B8F91CBAD54}" type="presOf" srcId="{AEAF8A5E-46B6-4907-BF3D-F5400BA6DE06}" destId="{1A02E0F7-F73F-41EE-8F3F-C190B0D0B3F0}" srcOrd="0" destOrd="0" presId="urn:microsoft.com/office/officeart/2005/8/layout/hierarchy2"/>
    <dgm:cxn modelId="{001BD7A5-A9CB-41F5-B3E3-AA5F7339EBD1}" type="presOf" srcId="{B3F86FC2-EB17-46D9-949B-E9D2D0413991}" destId="{8FCF9D7D-390A-47AA-99AA-D2971523651D}" srcOrd="0" destOrd="0" presId="urn:microsoft.com/office/officeart/2005/8/layout/hierarchy2"/>
    <dgm:cxn modelId="{ECAD3E2D-E814-4BFC-9DA0-F1472C96B238}" type="presOf" srcId="{B3F86FC2-EB17-46D9-949B-E9D2D0413991}" destId="{9AD04D14-46E1-4143-84A2-065DE6454A4F}" srcOrd="1" destOrd="0" presId="urn:microsoft.com/office/officeart/2005/8/layout/hierarchy2"/>
    <dgm:cxn modelId="{A04C0DF4-AA56-4D0A-9F6D-00A90712979B}" srcId="{04E0634B-B79A-446E-9728-FB001774E112}" destId="{1280E6F3-E626-4667-A6D6-EB3A65DD9658}" srcOrd="2" destOrd="0" parTransId="{616C6996-E247-4561-A6E7-69F935AEE347}" sibTransId="{BEE26885-BDB8-4EFB-8D02-8346451C3CA0}"/>
    <dgm:cxn modelId="{B65B3489-8254-4639-A8BB-D4A35E35CCC2}" srcId="{04E0634B-B79A-446E-9728-FB001774E112}" destId="{1FC9E088-12CE-4CA1-910A-1C4C28E06653}" srcOrd="1" destOrd="0" parTransId="{B3F86FC2-EB17-46D9-949B-E9D2D0413991}" sibTransId="{C8C4EB84-A081-4260-9E66-935103B1EE2C}"/>
    <dgm:cxn modelId="{6FB70308-6B32-4B3A-9079-BAB697699455}" type="presOf" srcId="{9D889DD3-E305-44C3-B942-C2923ED98886}" destId="{0B6C86C2-D068-461A-B4DD-A48CEEE859C3}" srcOrd="1" destOrd="0" presId="urn:microsoft.com/office/officeart/2005/8/layout/hierarchy2"/>
    <dgm:cxn modelId="{C1C416B6-92F7-4FB3-8458-F4BCC312E7CF}" type="presOf" srcId="{1FC9E088-12CE-4CA1-910A-1C4C28E06653}" destId="{4C9912CC-E644-4623-99BC-A2AD6A6DB8A8}" srcOrd="0" destOrd="0" presId="urn:microsoft.com/office/officeart/2005/8/layout/hierarchy2"/>
    <dgm:cxn modelId="{F4FDFFE6-496C-4257-BD5F-2CC2CA684C59}" type="presOf" srcId="{616C6996-E247-4561-A6E7-69F935AEE347}" destId="{0F301311-60C4-4406-AC67-84D2C9318E2E}" srcOrd="1" destOrd="0" presId="urn:microsoft.com/office/officeart/2005/8/layout/hierarchy2"/>
    <dgm:cxn modelId="{C6F09B3A-A0C3-4F08-8E70-81DE2AD69C43}" type="presOf" srcId="{A18C169F-37C5-458D-973F-43859AC0E4B7}" destId="{A2C1ED27-2E4B-44C2-9A65-F417C93B8EF1}" srcOrd="0" destOrd="0" presId="urn:microsoft.com/office/officeart/2005/8/layout/hierarchy2"/>
    <dgm:cxn modelId="{CD2EF256-56CD-45EF-9F40-A8B52B7EE991}" srcId="{A18C169F-37C5-458D-973F-43859AC0E4B7}" destId="{04E0634B-B79A-446E-9728-FB001774E112}" srcOrd="0" destOrd="0" parTransId="{4884D06F-C5B9-4B03-AAA1-0F1A5C3D290D}" sibTransId="{9A4C2994-7E4E-42FA-A1BF-2128927D565F}"/>
    <dgm:cxn modelId="{E8D93F50-8A1C-4337-96F9-1053E41D4F8D}" type="presOf" srcId="{616C6996-E247-4561-A6E7-69F935AEE347}" destId="{2A405A6C-C0EC-4A4D-8A6D-1B2C92128CA9}" srcOrd="0" destOrd="0" presId="urn:microsoft.com/office/officeart/2005/8/layout/hierarchy2"/>
    <dgm:cxn modelId="{A5FCC33B-E583-413D-993A-098805D9F15B}" type="presParOf" srcId="{A2C1ED27-2E4B-44C2-9A65-F417C93B8EF1}" destId="{631947A2-1400-4741-A7FC-D738599A91F3}" srcOrd="0" destOrd="0" presId="urn:microsoft.com/office/officeart/2005/8/layout/hierarchy2"/>
    <dgm:cxn modelId="{11187A3A-AFA2-4FFA-B486-7575CFBEC450}" type="presParOf" srcId="{631947A2-1400-4741-A7FC-D738599A91F3}" destId="{6363EAB1-46FE-44BE-9151-CBF28643B7F9}" srcOrd="0" destOrd="0" presId="urn:microsoft.com/office/officeart/2005/8/layout/hierarchy2"/>
    <dgm:cxn modelId="{4991B35E-B310-4735-8D0E-538AAA15DB6E}" type="presParOf" srcId="{631947A2-1400-4741-A7FC-D738599A91F3}" destId="{A9516182-98C9-472E-8FFD-CC2F75E67476}" srcOrd="1" destOrd="0" presId="urn:microsoft.com/office/officeart/2005/8/layout/hierarchy2"/>
    <dgm:cxn modelId="{4E92F105-EF85-4B40-9337-191DA0079818}" type="presParOf" srcId="{A9516182-98C9-472E-8FFD-CC2F75E67476}" destId="{B5596EAE-89CF-4482-8DDE-A1AB66CD456E}" srcOrd="0" destOrd="0" presId="urn:microsoft.com/office/officeart/2005/8/layout/hierarchy2"/>
    <dgm:cxn modelId="{90766467-8803-460B-8371-C0DC172A8582}" type="presParOf" srcId="{B5596EAE-89CF-4482-8DDE-A1AB66CD456E}" destId="{0B6C86C2-D068-461A-B4DD-A48CEEE859C3}" srcOrd="0" destOrd="0" presId="urn:microsoft.com/office/officeart/2005/8/layout/hierarchy2"/>
    <dgm:cxn modelId="{9FFB22CE-6037-4136-AB6B-7B408C1CCA29}" type="presParOf" srcId="{A9516182-98C9-472E-8FFD-CC2F75E67476}" destId="{D7FC75B1-CB34-4297-A51A-321BC041C0FD}" srcOrd="1" destOrd="0" presId="urn:microsoft.com/office/officeart/2005/8/layout/hierarchy2"/>
    <dgm:cxn modelId="{D664B4FC-DBD3-49CE-81F3-B98CC1DCEB59}" type="presParOf" srcId="{D7FC75B1-CB34-4297-A51A-321BC041C0FD}" destId="{1A02E0F7-F73F-41EE-8F3F-C190B0D0B3F0}" srcOrd="0" destOrd="0" presId="urn:microsoft.com/office/officeart/2005/8/layout/hierarchy2"/>
    <dgm:cxn modelId="{350D4048-A2FD-408C-B16D-2EC6645C656F}" type="presParOf" srcId="{D7FC75B1-CB34-4297-A51A-321BC041C0FD}" destId="{4FEB0216-B409-4E8D-9473-109DA05343FE}" srcOrd="1" destOrd="0" presId="urn:microsoft.com/office/officeart/2005/8/layout/hierarchy2"/>
    <dgm:cxn modelId="{41E59F17-400B-41E1-81C6-879295BA23B1}" type="presParOf" srcId="{A9516182-98C9-472E-8FFD-CC2F75E67476}" destId="{8FCF9D7D-390A-47AA-99AA-D2971523651D}" srcOrd="2" destOrd="0" presId="urn:microsoft.com/office/officeart/2005/8/layout/hierarchy2"/>
    <dgm:cxn modelId="{91474AAD-F050-43FC-BB32-005F122A2387}" type="presParOf" srcId="{8FCF9D7D-390A-47AA-99AA-D2971523651D}" destId="{9AD04D14-46E1-4143-84A2-065DE6454A4F}" srcOrd="0" destOrd="0" presId="urn:microsoft.com/office/officeart/2005/8/layout/hierarchy2"/>
    <dgm:cxn modelId="{395E5717-DEF9-4DB1-8F80-1023F079A387}" type="presParOf" srcId="{A9516182-98C9-472E-8FFD-CC2F75E67476}" destId="{DD0BACFA-13E7-432E-8CC0-6A0166BF69E2}" srcOrd="3" destOrd="0" presId="urn:microsoft.com/office/officeart/2005/8/layout/hierarchy2"/>
    <dgm:cxn modelId="{D11BBAC1-0B5B-4351-9606-85B103B2042A}" type="presParOf" srcId="{DD0BACFA-13E7-432E-8CC0-6A0166BF69E2}" destId="{4C9912CC-E644-4623-99BC-A2AD6A6DB8A8}" srcOrd="0" destOrd="0" presId="urn:microsoft.com/office/officeart/2005/8/layout/hierarchy2"/>
    <dgm:cxn modelId="{5D8B1462-73F0-46BA-A8CD-FB435A021201}" type="presParOf" srcId="{DD0BACFA-13E7-432E-8CC0-6A0166BF69E2}" destId="{F844C36A-2776-4A18-957F-804258C0F938}" srcOrd="1" destOrd="0" presId="urn:microsoft.com/office/officeart/2005/8/layout/hierarchy2"/>
    <dgm:cxn modelId="{720BC6A3-B9FD-4845-8B3C-A5A7946C0C34}" type="presParOf" srcId="{A9516182-98C9-472E-8FFD-CC2F75E67476}" destId="{2A405A6C-C0EC-4A4D-8A6D-1B2C92128CA9}" srcOrd="4" destOrd="0" presId="urn:microsoft.com/office/officeart/2005/8/layout/hierarchy2"/>
    <dgm:cxn modelId="{4CB9F631-F351-4CD8-BAB6-0EFCAE177AED}" type="presParOf" srcId="{2A405A6C-C0EC-4A4D-8A6D-1B2C92128CA9}" destId="{0F301311-60C4-4406-AC67-84D2C9318E2E}" srcOrd="0" destOrd="0" presId="urn:microsoft.com/office/officeart/2005/8/layout/hierarchy2"/>
    <dgm:cxn modelId="{A0AAFD17-F0A0-4D18-BE7A-DA519D6B0FA7}" type="presParOf" srcId="{A9516182-98C9-472E-8FFD-CC2F75E67476}" destId="{E1C5C32F-13A3-4C6F-9A9F-8487A8F175F5}" srcOrd="5" destOrd="0" presId="urn:microsoft.com/office/officeart/2005/8/layout/hierarchy2"/>
    <dgm:cxn modelId="{D334475D-83A2-491F-8DD1-BE083ECBE128}" type="presParOf" srcId="{E1C5C32F-13A3-4C6F-9A9F-8487A8F175F5}" destId="{67A69B48-7A75-4F9F-941F-4B109C9B34AC}" srcOrd="0" destOrd="0" presId="urn:microsoft.com/office/officeart/2005/8/layout/hierarchy2"/>
    <dgm:cxn modelId="{371AED9E-515E-443A-AADA-EE9366340690}" type="presParOf" srcId="{E1C5C32F-13A3-4C6F-9A9F-8487A8F175F5}" destId="{6A8E679E-E172-4184-AB7D-B76386357C9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01B5A-58D6-4A40-9E71-DA85E2CDD09D}" type="doc">
      <dgm:prSet loTypeId="urn:microsoft.com/office/officeart/2005/8/layout/list1" loCatId="" qsTypeId="urn:microsoft.com/office/officeart/2005/8/quickstyle/simple2" qsCatId="simple" csTypeId="urn:microsoft.com/office/officeart/2005/8/colors/colorful4" csCatId="colorful" phldr="1"/>
      <dgm:spPr/>
      <dgm:t>
        <a:bodyPr/>
        <a:lstStyle/>
        <a:p>
          <a:endParaRPr lang="es-ES_tradnl"/>
        </a:p>
      </dgm:t>
    </dgm:pt>
    <dgm:pt modelId="{0733A25F-920D-AE42-8026-6F352AE9AC90}">
      <dgm:prSet phldrT="[Texto]"/>
      <dgm:spPr>
        <a:solidFill>
          <a:srgbClr val="FFC000"/>
        </a:solidFill>
      </dgm:spPr>
      <dgm:t>
        <a:bodyPr/>
        <a:lstStyle/>
        <a:p>
          <a:r>
            <a:rPr lang="es-ES" altLang="es-MX" dirty="0" smtClean="0">
              <a:solidFill>
                <a:schemeClr val="bg1"/>
              </a:solidFill>
              <a:effectLst/>
            </a:rPr>
            <a:t>Cada vez que realizo un trámite para exportar, </a:t>
          </a:r>
        </a:p>
        <a:p>
          <a:r>
            <a:rPr lang="es-ES" altLang="es-MX" dirty="0" smtClean="0">
              <a:solidFill>
                <a:schemeClr val="bg1"/>
              </a:solidFill>
              <a:effectLst/>
            </a:rPr>
            <a:t>me piden “mordida” (negativa).</a:t>
          </a:r>
          <a:endParaRPr lang="es-ES_tradnl" b="1" dirty="0">
            <a:solidFill>
              <a:schemeClr val="bg1"/>
            </a:solidFill>
          </a:endParaRPr>
        </a:p>
      </dgm:t>
    </dgm:pt>
    <dgm:pt modelId="{91AB30A5-F50B-B841-837E-E1020897C07C}" type="parTrans" cxnId="{F4773731-5DAA-5848-969B-F76C2FEFA325}">
      <dgm:prSet/>
      <dgm:spPr/>
      <dgm:t>
        <a:bodyPr/>
        <a:lstStyle/>
        <a:p>
          <a:endParaRPr lang="es-ES_tradnl"/>
        </a:p>
      </dgm:t>
    </dgm:pt>
    <dgm:pt modelId="{85FDF29E-8684-E947-B075-2247B3513B1E}" type="sibTrans" cxnId="{F4773731-5DAA-5848-969B-F76C2FEFA325}">
      <dgm:prSet/>
      <dgm:spPr/>
      <dgm:t>
        <a:bodyPr/>
        <a:lstStyle/>
        <a:p>
          <a:endParaRPr lang="es-ES_tradnl"/>
        </a:p>
      </dgm:t>
    </dgm:pt>
    <dgm:pt modelId="{77A91FC2-B307-154F-89B7-5B150B0AD973}">
      <dgm:prSet phldrT="[Texto]"/>
      <dgm:spPr>
        <a:ln w="28575">
          <a:solidFill>
            <a:srgbClr val="FFC000"/>
          </a:solidFill>
        </a:ln>
      </dgm:spPr>
      <dgm:t>
        <a:bodyPr/>
        <a:lstStyle/>
        <a:p>
          <a:endParaRPr lang="es-ES_tradnl" dirty="0"/>
        </a:p>
      </dgm:t>
    </dgm:pt>
    <dgm:pt modelId="{DA69D847-707F-5741-B34B-001893F5C07C}" type="parTrans" cxnId="{72C0C1F4-8851-5F44-98B2-1350D7D51C57}">
      <dgm:prSet/>
      <dgm:spPr/>
      <dgm:t>
        <a:bodyPr/>
        <a:lstStyle/>
        <a:p>
          <a:endParaRPr lang="es-ES_tradnl"/>
        </a:p>
      </dgm:t>
    </dgm:pt>
    <dgm:pt modelId="{9BC6CC10-8C1B-BC4A-AE16-5E0B45CCD916}" type="sibTrans" cxnId="{72C0C1F4-8851-5F44-98B2-1350D7D51C57}">
      <dgm:prSet/>
      <dgm:spPr/>
      <dgm:t>
        <a:bodyPr/>
        <a:lstStyle/>
        <a:p>
          <a:endParaRPr lang="es-ES_tradnl"/>
        </a:p>
      </dgm:t>
    </dgm:pt>
    <dgm:pt modelId="{911AF1E3-690F-1648-B92C-9BDB8E04617D}" type="pres">
      <dgm:prSet presAssocID="{60B01B5A-58D6-4A40-9E71-DA85E2CDD09D}" presName="linear" presStyleCnt="0">
        <dgm:presLayoutVars>
          <dgm:dir/>
          <dgm:animLvl val="lvl"/>
          <dgm:resizeHandles val="exact"/>
        </dgm:presLayoutVars>
      </dgm:prSet>
      <dgm:spPr/>
      <dgm:t>
        <a:bodyPr/>
        <a:lstStyle/>
        <a:p>
          <a:endParaRPr lang="es-ES_tradnl"/>
        </a:p>
      </dgm:t>
    </dgm:pt>
    <dgm:pt modelId="{35B3288D-C184-E049-969E-7DB7B0F9EEC4}" type="pres">
      <dgm:prSet presAssocID="{0733A25F-920D-AE42-8026-6F352AE9AC90}" presName="parentLin" presStyleCnt="0"/>
      <dgm:spPr/>
    </dgm:pt>
    <dgm:pt modelId="{5F1E7407-95AC-A143-8E8B-3E52F45C428E}" type="pres">
      <dgm:prSet presAssocID="{0733A25F-920D-AE42-8026-6F352AE9AC90}" presName="parentLeftMargin" presStyleLbl="node1" presStyleIdx="0" presStyleCnt="1"/>
      <dgm:spPr/>
      <dgm:t>
        <a:bodyPr/>
        <a:lstStyle/>
        <a:p>
          <a:endParaRPr lang="es-ES_tradnl"/>
        </a:p>
      </dgm:t>
    </dgm:pt>
    <dgm:pt modelId="{9198F0FD-BBBB-5043-A3C4-8B31F47F5B70}" type="pres">
      <dgm:prSet presAssocID="{0733A25F-920D-AE42-8026-6F352AE9AC90}" presName="parentText" presStyleLbl="node1" presStyleIdx="0" presStyleCnt="1" custScaleX="97580" custScaleY="146612" custLinFactNeighborX="-21056" custLinFactNeighborY="32069">
        <dgm:presLayoutVars>
          <dgm:chMax val="0"/>
          <dgm:bulletEnabled val="1"/>
        </dgm:presLayoutVars>
      </dgm:prSet>
      <dgm:spPr/>
      <dgm:t>
        <a:bodyPr/>
        <a:lstStyle/>
        <a:p>
          <a:endParaRPr lang="es-ES_tradnl"/>
        </a:p>
      </dgm:t>
    </dgm:pt>
    <dgm:pt modelId="{9560E71B-ACBE-A440-AD4D-12E4E521FE15}" type="pres">
      <dgm:prSet presAssocID="{0733A25F-920D-AE42-8026-6F352AE9AC90}" presName="negativeSpace" presStyleCnt="0"/>
      <dgm:spPr/>
    </dgm:pt>
    <dgm:pt modelId="{FD30ABCD-1AA1-8D48-944A-F7CFC117B1B9}" type="pres">
      <dgm:prSet presAssocID="{0733A25F-920D-AE42-8026-6F352AE9AC90}" presName="childText" presStyleLbl="conFgAcc1" presStyleIdx="0" presStyleCnt="1" custScaleY="664122" custLinFactNeighborX="-82" custLinFactNeighborY="31943">
        <dgm:presLayoutVars>
          <dgm:bulletEnabled val="1"/>
        </dgm:presLayoutVars>
      </dgm:prSet>
      <dgm:spPr/>
      <dgm:t>
        <a:bodyPr/>
        <a:lstStyle/>
        <a:p>
          <a:endParaRPr lang="es-ES_tradnl"/>
        </a:p>
      </dgm:t>
    </dgm:pt>
  </dgm:ptLst>
  <dgm:cxnLst>
    <dgm:cxn modelId="{ADE78B22-0C9B-F847-B000-39630950A486}" type="presOf" srcId="{77A91FC2-B307-154F-89B7-5B150B0AD973}" destId="{FD30ABCD-1AA1-8D48-944A-F7CFC117B1B9}" srcOrd="0" destOrd="0" presId="urn:microsoft.com/office/officeart/2005/8/layout/list1"/>
    <dgm:cxn modelId="{4D328027-186D-7F4B-8FFE-D18F77BE3BB1}" type="presOf" srcId="{60B01B5A-58D6-4A40-9E71-DA85E2CDD09D}" destId="{911AF1E3-690F-1648-B92C-9BDB8E04617D}" srcOrd="0" destOrd="0" presId="urn:microsoft.com/office/officeart/2005/8/layout/list1"/>
    <dgm:cxn modelId="{F4773731-5DAA-5848-969B-F76C2FEFA325}" srcId="{60B01B5A-58D6-4A40-9E71-DA85E2CDD09D}" destId="{0733A25F-920D-AE42-8026-6F352AE9AC90}" srcOrd="0" destOrd="0" parTransId="{91AB30A5-F50B-B841-837E-E1020897C07C}" sibTransId="{85FDF29E-8684-E947-B075-2247B3513B1E}"/>
    <dgm:cxn modelId="{72C0C1F4-8851-5F44-98B2-1350D7D51C57}" srcId="{0733A25F-920D-AE42-8026-6F352AE9AC90}" destId="{77A91FC2-B307-154F-89B7-5B150B0AD973}" srcOrd="0" destOrd="0" parTransId="{DA69D847-707F-5741-B34B-001893F5C07C}" sibTransId="{9BC6CC10-8C1B-BC4A-AE16-5E0B45CCD916}"/>
    <dgm:cxn modelId="{CEA9593E-D768-9346-9BD1-77CBB23D5821}" type="presOf" srcId="{0733A25F-920D-AE42-8026-6F352AE9AC90}" destId="{5F1E7407-95AC-A143-8E8B-3E52F45C428E}" srcOrd="0" destOrd="0" presId="urn:microsoft.com/office/officeart/2005/8/layout/list1"/>
    <dgm:cxn modelId="{847A1872-975F-8C41-A6F3-F4C707BA114D}" type="presOf" srcId="{0733A25F-920D-AE42-8026-6F352AE9AC90}" destId="{9198F0FD-BBBB-5043-A3C4-8B31F47F5B70}" srcOrd="1" destOrd="0" presId="urn:microsoft.com/office/officeart/2005/8/layout/list1"/>
    <dgm:cxn modelId="{B16FAD61-A8AD-E34B-BB62-C5A4E8D6AA82}" type="presParOf" srcId="{911AF1E3-690F-1648-B92C-9BDB8E04617D}" destId="{35B3288D-C184-E049-969E-7DB7B0F9EEC4}" srcOrd="0" destOrd="0" presId="urn:microsoft.com/office/officeart/2005/8/layout/list1"/>
    <dgm:cxn modelId="{6A74003D-2BB5-834D-819B-439A84F76F6F}" type="presParOf" srcId="{35B3288D-C184-E049-969E-7DB7B0F9EEC4}" destId="{5F1E7407-95AC-A143-8E8B-3E52F45C428E}" srcOrd="0" destOrd="0" presId="urn:microsoft.com/office/officeart/2005/8/layout/list1"/>
    <dgm:cxn modelId="{476CBB75-8740-CC42-B93B-22D1890AFD29}" type="presParOf" srcId="{35B3288D-C184-E049-969E-7DB7B0F9EEC4}" destId="{9198F0FD-BBBB-5043-A3C4-8B31F47F5B70}" srcOrd="1" destOrd="0" presId="urn:microsoft.com/office/officeart/2005/8/layout/list1"/>
    <dgm:cxn modelId="{EE3221E1-5C65-FA4E-A9CF-75F77277CBF5}" type="presParOf" srcId="{911AF1E3-690F-1648-B92C-9BDB8E04617D}" destId="{9560E71B-ACBE-A440-AD4D-12E4E521FE15}" srcOrd="1" destOrd="0" presId="urn:microsoft.com/office/officeart/2005/8/layout/list1"/>
    <dgm:cxn modelId="{3BD5C1C1-8DF7-A34B-866D-E3E861E33E5A}" type="presParOf" srcId="{911AF1E3-690F-1648-B92C-9BDB8E04617D}" destId="{FD30ABCD-1AA1-8D48-944A-F7CFC117B1B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3EAB1-46FE-44BE-9151-CBF28643B7F9}">
      <dsp:nvSpPr>
        <dsp:cNvPr id="0" name=""/>
        <dsp:cNvSpPr/>
      </dsp:nvSpPr>
      <dsp:spPr>
        <a:xfrm>
          <a:off x="15" y="2016219"/>
          <a:ext cx="3476636" cy="1738318"/>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b="1" kern="1200" dirty="0" smtClean="0"/>
            <a:t>Requisitos </a:t>
          </a:r>
        </a:p>
        <a:p>
          <a:pPr lvl="0" algn="ctr" defTabSz="1066800">
            <a:lnSpc>
              <a:spcPct val="90000"/>
            </a:lnSpc>
            <a:spcBef>
              <a:spcPct val="0"/>
            </a:spcBef>
            <a:spcAft>
              <a:spcPct val="35000"/>
            </a:spcAft>
          </a:pPr>
          <a:r>
            <a:rPr lang="es-CR" sz="2400" b="1" kern="1200" dirty="0" smtClean="0"/>
            <a:t>de toda medición</a:t>
          </a:r>
          <a:endParaRPr lang="es-CR" sz="2400" b="1" kern="1200" dirty="0"/>
        </a:p>
      </dsp:txBody>
      <dsp:txXfrm>
        <a:off x="50929" y="2067133"/>
        <a:ext cx="3374808" cy="1636490"/>
      </dsp:txXfrm>
    </dsp:sp>
    <dsp:sp modelId="{B5596EAE-89CF-4482-8DDE-A1AB66CD456E}">
      <dsp:nvSpPr>
        <dsp:cNvPr id="0" name=""/>
        <dsp:cNvSpPr/>
      </dsp:nvSpPr>
      <dsp:spPr>
        <a:xfrm rot="18290586">
          <a:off x="2953266" y="1856158"/>
          <a:ext cx="2441910" cy="54316"/>
        </a:xfrm>
        <a:custGeom>
          <a:avLst/>
          <a:gdLst/>
          <a:ahLst/>
          <a:cxnLst/>
          <a:rect l="0" t="0" r="0" b="0"/>
          <a:pathLst>
            <a:path>
              <a:moveTo>
                <a:pt x="0" y="27158"/>
              </a:moveTo>
              <a:lnTo>
                <a:pt x="2441910" y="27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R" sz="600" b="1" kern="1200"/>
        </a:p>
      </dsp:txBody>
      <dsp:txXfrm>
        <a:off x="4113173" y="1822268"/>
        <a:ext cx="122095" cy="122095"/>
      </dsp:txXfrm>
    </dsp:sp>
    <dsp:sp modelId="{1A02E0F7-F73F-41EE-8F3F-C190B0D0B3F0}">
      <dsp:nvSpPr>
        <dsp:cNvPr id="0" name=""/>
        <dsp:cNvSpPr/>
      </dsp:nvSpPr>
      <dsp:spPr>
        <a:xfrm>
          <a:off x="4871791" y="12095"/>
          <a:ext cx="3476636" cy="1738318"/>
        </a:xfrm>
        <a:prstGeom prst="roundRect">
          <a:avLst>
            <a:gd name="adj" fmla="val 10000"/>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b="1" kern="1200" dirty="0" smtClean="0"/>
            <a:t>Confiabilidad</a:t>
          </a:r>
          <a:endParaRPr lang="es-CR" sz="2400" b="1" kern="1200" dirty="0"/>
        </a:p>
      </dsp:txBody>
      <dsp:txXfrm>
        <a:off x="4922705" y="63009"/>
        <a:ext cx="3374808" cy="1636490"/>
      </dsp:txXfrm>
    </dsp:sp>
    <dsp:sp modelId="{8FCF9D7D-390A-47AA-99AA-D2971523651D}">
      <dsp:nvSpPr>
        <dsp:cNvPr id="0" name=""/>
        <dsp:cNvSpPr/>
      </dsp:nvSpPr>
      <dsp:spPr>
        <a:xfrm rot="21587535">
          <a:off x="3476647" y="2855691"/>
          <a:ext cx="1395148" cy="54316"/>
        </a:xfrm>
        <a:custGeom>
          <a:avLst/>
          <a:gdLst/>
          <a:ahLst/>
          <a:cxnLst/>
          <a:rect l="0" t="0" r="0" b="0"/>
          <a:pathLst>
            <a:path>
              <a:moveTo>
                <a:pt x="0" y="27158"/>
              </a:moveTo>
              <a:lnTo>
                <a:pt x="1395148" y="27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4139342" y="2847970"/>
        <a:ext cx="69757" cy="69757"/>
      </dsp:txXfrm>
    </dsp:sp>
    <dsp:sp modelId="{4C9912CC-E644-4623-99BC-A2AD6A6DB8A8}">
      <dsp:nvSpPr>
        <dsp:cNvPr id="0" name=""/>
        <dsp:cNvSpPr/>
      </dsp:nvSpPr>
      <dsp:spPr>
        <a:xfrm>
          <a:off x="4871791" y="2011160"/>
          <a:ext cx="3476636" cy="1738318"/>
        </a:xfrm>
        <a:prstGeom prst="roundRect">
          <a:avLst>
            <a:gd name="adj" fmla="val 10000"/>
          </a:avLst>
        </a:prstGeom>
        <a:solidFill>
          <a:srgbClr val="89C24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b="1" kern="1200" smtClean="0"/>
            <a:t>Validez</a:t>
          </a:r>
          <a:endParaRPr lang="es-CR" sz="2400" b="1" kern="1200" dirty="0"/>
        </a:p>
      </dsp:txBody>
      <dsp:txXfrm>
        <a:off x="4922705" y="2062074"/>
        <a:ext cx="3374808" cy="1636490"/>
      </dsp:txXfrm>
    </dsp:sp>
    <dsp:sp modelId="{2A405A6C-C0EC-4A4D-8A6D-1B2C92128CA9}">
      <dsp:nvSpPr>
        <dsp:cNvPr id="0" name=""/>
        <dsp:cNvSpPr/>
      </dsp:nvSpPr>
      <dsp:spPr>
        <a:xfrm rot="3301249">
          <a:off x="2957414" y="3855223"/>
          <a:ext cx="2433614" cy="54316"/>
        </a:xfrm>
        <a:custGeom>
          <a:avLst/>
          <a:gdLst/>
          <a:ahLst/>
          <a:cxnLst/>
          <a:rect l="0" t="0" r="0" b="0"/>
          <a:pathLst>
            <a:path>
              <a:moveTo>
                <a:pt x="0" y="27158"/>
              </a:moveTo>
              <a:lnTo>
                <a:pt x="2433614" y="27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R" sz="600" b="1" kern="1200"/>
        </a:p>
      </dsp:txBody>
      <dsp:txXfrm>
        <a:off x="4113381" y="3821541"/>
        <a:ext cx="121680" cy="121680"/>
      </dsp:txXfrm>
    </dsp:sp>
    <dsp:sp modelId="{67A69B48-7A75-4F9F-941F-4B109C9B34AC}">
      <dsp:nvSpPr>
        <dsp:cNvPr id="0" name=""/>
        <dsp:cNvSpPr/>
      </dsp:nvSpPr>
      <dsp:spPr>
        <a:xfrm>
          <a:off x="4871791" y="4010226"/>
          <a:ext cx="3476636" cy="1738318"/>
        </a:xfrm>
        <a:prstGeom prst="roundRect">
          <a:avLst>
            <a:gd name="adj" fmla="val 10000"/>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b="1" kern="1200" dirty="0" smtClean="0"/>
            <a:t>Objetividad</a:t>
          </a:r>
          <a:endParaRPr lang="es-CR" sz="2400" b="1" kern="1200" dirty="0"/>
        </a:p>
      </dsp:txBody>
      <dsp:txXfrm>
        <a:off x="4922705" y="4061140"/>
        <a:ext cx="3374808" cy="1636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0ABCD-1AA1-8D48-944A-F7CFC117B1B9}">
      <dsp:nvSpPr>
        <dsp:cNvPr id="0" name=""/>
        <dsp:cNvSpPr/>
      </dsp:nvSpPr>
      <dsp:spPr>
        <a:xfrm>
          <a:off x="0" y="1082683"/>
          <a:ext cx="10345461" cy="4183968"/>
        </a:xfrm>
        <a:prstGeom prst="rect">
          <a:avLst/>
        </a:prstGeom>
        <a:solidFill>
          <a:schemeClr val="lt1">
            <a:alpha val="90000"/>
            <a:hueOff val="0"/>
            <a:satOff val="0"/>
            <a:lumOff val="0"/>
            <a:alphaOff val="0"/>
          </a:schemeClr>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02923" tIns="499872" rIns="802923" bIns="170688" numCol="1" spcCol="1270" anchor="t" anchorCtr="0">
          <a:noAutofit/>
        </a:bodyPr>
        <a:lstStyle/>
        <a:p>
          <a:pPr marL="228600" lvl="1" indent="-228600" algn="l" defTabSz="1066800">
            <a:lnSpc>
              <a:spcPct val="90000"/>
            </a:lnSpc>
            <a:spcBef>
              <a:spcPct val="0"/>
            </a:spcBef>
            <a:spcAft>
              <a:spcPct val="15000"/>
            </a:spcAft>
            <a:buChar char="••"/>
          </a:pPr>
          <a:endParaRPr lang="es-ES_tradnl" sz="2400" kern="1200" dirty="0"/>
        </a:p>
      </dsp:txBody>
      <dsp:txXfrm>
        <a:off x="0" y="1082683"/>
        <a:ext cx="10345461" cy="4183968"/>
      </dsp:txXfrm>
    </dsp:sp>
    <dsp:sp modelId="{9198F0FD-BBBB-5043-A3C4-8B31F47F5B70}">
      <dsp:nvSpPr>
        <dsp:cNvPr id="0" name=""/>
        <dsp:cNvSpPr/>
      </dsp:nvSpPr>
      <dsp:spPr>
        <a:xfrm>
          <a:off x="408356" y="488486"/>
          <a:ext cx="7066571" cy="1081996"/>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724" tIns="0" rIns="273724" bIns="0" numCol="1" spcCol="1270" anchor="ctr" anchorCtr="0">
          <a:noAutofit/>
        </a:bodyPr>
        <a:lstStyle/>
        <a:p>
          <a:pPr lvl="0" algn="l" defTabSz="1066800">
            <a:lnSpc>
              <a:spcPct val="90000"/>
            </a:lnSpc>
            <a:spcBef>
              <a:spcPct val="0"/>
            </a:spcBef>
            <a:spcAft>
              <a:spcPct val="35000"/>
            </a:spcAft>
          </a:pPr>
          <a:r>
            <a:rPr lang="es-ES" altLang="es-MX" sz="2400" kern="1200" dirty="0" smtClean="0">
              <a:solidFill>
                <a:schemeClr val="bg1"/>
              </a:solidFill>
              <a:effectLst/>
            </a:rPr>
            <a:t>Cada vez que realizo un trámite para exportar, </a:t>
          </a:r>
        </a:p>
        <a:p>
          <a:pPr lvl="0" algn="l" defTabSz="1066800">
            <a:lnSpc>
              <a:spcPct val="90000"/>
            </a:lnSpc>
            <a:spcBef>
              <a:spcPct val="0"/>
            </a:spcBef>
            <a:spcAft>
              <a:spcPct val="35000"/>
            </a:spcAft>
          </a:pPr>
          <a:r>
            <a:rPr lang="es-ES" altLang="es-MX" sz="2400" kern="1200" dirty="0" smtClean="0">
              <a:solidFill>
                <a:schemeClr val="bg1"/>
              </a:solidFill>
              <a:effectLst/>
            </a:rPr>
            <a:t>me piden “mordida” (negativa).</a:t>
          </a:r>
          <a:endParaRPr lang="es-ES_tradnl" sz="2400" b="1" kern="1200" dirty="0">
            <a:solidFill>
              <a:schemeClr val="bg1"/>
            </a:solidFill>
          </a:endParaRPr>
        </a:p>
      </dsp:txBody>
      <dsp:txXfrm>
        <a:off x="461175" y="541305"/>
        <a:ext cx="6960933" cy="9763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8813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Arial" charset="0"/>
              </a:defRPr>
            </a:lvl1pPr>
          </a:lstStyle>
          <a:p>
            <a:pPr>
              <a:defRPr/>
            </a:pPr>
            <a:endParaRPr lang="es-ES"/>
          </a:p>
        </p:txBody>
      </p:sp>
      <p:sp>
        <p:nvSpPr>
          <p:cNvPr id="88067" name="Rectangle 3"/>
          <p:cNvSpPr>
            <a:spLocks noGrp="1" noChangeArrowheads="1"/>
          </p:cNvSpPr>
          <p:nvPr>
            <p:ph type="dt" sz="quarter" idx="1"/>
          </p:nvPr>
        </p:nvSpPr>
        <p:spPr bwMode="auto">
          <a:xfrm>
            <a:off x="3767138" y="0"/>
            <a:ext cx="28813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Arial" charset="0"/>
              </a:defRPr>
            </a:lvl1pPr>
          </a:lstStyle>
          <a:p>
            <a:pPr>
              <a:defRPr/>
            </a:pPr>
            <a:endParaRPr lang="es-ES"/>
          </a:p>
        </p:txBody>
      </p:sp>
      <p:sp>
        <p:nvSpPr>
          <p:cNvPr id="88068" name="Rectangle 4"/>
          <p:cNvSpPr>
            <a:spLocks noGrp="1" noChangeArrowheads="1"/>
          </p:cNvSpPr>
          <p:nvPr>
            <p:ph type="ftr" sz="quarter" idx="2"/>
          </p:nvPr>
        </p:nvSpPr>
        <p:spPr bwMode="auto">
          <a:xfrm>
            <a:off x="0" y="9294813"/>
            <a:ext cx="28813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Arial" charset="0"/>
              </a:defRPr>
            </a:lvl1pPr>
          </a:lstStyle>
          <a:p>
            <a:pPr>
              <a:defRPr/>
            </a:pPr>
            <a:endParaRPr lang="es-ES"/>
          </a:p>
        </p:txBody>
      </p:sp>
      <p:sp>
        <p:nvSpPr>
          <p:cNvPr id="88069" name="Rectangle 5"/>
          <p:cNvSpPr>
            <a:spLocks noGrp="1" noChangeArrowheads="1"/>
          </p:cNvSpPr>
          <p:nvPr>
            <p:ph type="sldNum" sz="quarter" idx="3"/>
          </p:nvPr>
        </p:nvSpPr>
        <p:spPr bwMode="auto">
          <a:xfrm>
            <a:off x="3767138" y="9294813"/>
            <a:ext cx="28813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7440D6C7-9BCB-264A-9D30-C93F19913A64}" type="slidenum">
              <a:rPr lang="es-ES"/>
              <a:pPr/>
              <a:t>‹Nr.›</a:t>
            </a:fld>
            <a:endParaRPr lang="es-ES"/>
          </a:p>
        </p:txBody>
      </p:sp>
    </p:spTree>
    <p:extLst>
      <p:ext uri="{BB962C8B-B14F-4D97-AF65-F5344CB8AC3E}">
        <p14:creationId xmlns:p14="http://schemas.microsoft.com/office/powerpoint/2010/main" val="234999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1313" cy="48895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765550" y="0"/>
            <a:ext cx="2881313" cy="488950"/>
          </a:xfrm>
          <a:prstGeom prst="rect">
            <a:avLst/>
          </a:prstGeom>
        </p:spPr>
        <p:txBody>
          <a:bodyPr vert="horz" lIns="91440" tIns="45720" rIns="91440" bIns="45720" rtlCol="0"/>
          <a:lstStyle>
            <a:lvl1pPr algn="r">
              <a:defRPr sz="1200"/>
            </a:lvl1pPr>
          </a:lstStyle>
          <a:p>
            <a:fld id="{3D7806AA-DE9F-4410-B51E-F7BAB062E6D2}" type="datetimeFigureOut">
              <a:rPr lang="es-CR" smtClean="0"/>
              <a:t>28/5/18</a:t>
            </a:fld>
            <a:endParaRPr lang="es-CR"/>
          </a:p>
        </p:txBody>
      </p:sp>
      <p:sp>
        <p:nvSpPr>
          <p:cNvPr id="4" name="3 Marcador de imagen de diapositiva"/>
          <p:cNvSpPr>
            <a:spLocks noGrp="1" noRot="1" noChangeAspect="1"/>
          </p:cNvSpPr>
          <p:nvPr>
            <p:ph type="sldImg" idx="2"/>
          </p:nvPr>
        </p:nvSpPr>
        <p:spPr>
          <a:xfrm>
            <a:off x="63500" y="733425"/>
            <a:ext cx="6521450" cy="3668713"/>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65163" y="4646613"/>
            <a:ext cx="5318125" cy="440213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9291638"/>
            <a:ext cx="2881313" cy="48895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765550" y="9291638"/>
            <a:ext cx="2881313" cy="488950"/>
          </a:xfrm>
          <a:prstGeom prst="rect">
            <a:avLst/>
          </a:prstGeom>
        </p:spPr>
        <p:txBody>
          <a:bodyPr vert="horz" lIns="91440" tIns="45720" rIns="91440" bIns="45720" rtlCol="0" anchor="b"/>
          <a:lstStyle>
            <a:lvl1pPr algn="r">
              <a:defRPr sz="1200"/>
            </a:lvl1pPr>
          </a:lstStyle>
          <a:p>
            <a:fld id="{DCB1CF16-6457-4D4E-8E2C-D46C127F75D3}" type="slidenum">
              <a:rPr lang="es-CR" smtClean="0"/>
              <a:t>‹Nr.›</a:t>
            </a:fld>
            <a:endParaRPr lang="es-CR"/>
          </a:p>
        </p:txBody>
      </p:sp>
    </p:spTree>
    <p:extLst>
      <p:ext uri="{BB962C8B-B14F-4D97-AF65-F5344CB8AC3E}">
        <p14:creationId xmlns:p14="http://schemas.microsoft.com/office/powerpoint/2010/main" val="238674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147F4F9D-9FC6-DC48-9A47-5223C5FDF2BB}" type="slidenum">
              <a:rPr lang="es-ES_tradnl" smtClean="0"/>
              <a:t>2</a:t>
            </a:fld>
            <a:endParaRPr lang="es-ES_tradnl"/>
          </a:p>
        </p:txBody>
      </p:sp>
    </p:spTree>
    <p:extLst>
      <p:ext uri="{BB962C8B-B14F-4D97-AF65-F5344CB8AC3E}">
        <p14:creationId xmlns:p14="http://schemas.microsoft.com/office/powerpoint/2010/main" val="82478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147F4F9D-9FC6-DC48-9A47-5223C5FDF2BB}" type="slidenum">
              <a:rPr lang="es-ES_tradnl" smtClean="0"/>
              <a:t>3</a:t>
            </a:fld>
            <a:endParaRPr lang="es-ES_tradnl"/>
          </a:p>
        </p:txBody>
      </p:sp>
    </p:spTree>
    <p:extLst>
      <p:ext uri="{BB962C8B-B14F-4D97-AF65-F5344CB8AC3E}">
        <p14:creationId xmlns:p14="http://schemas.microsoft.com/office/powerpoint/2010/main" val="118607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147F4F9D-9FC6-DC48-9A47-5223C5FDF2BB}" type="slidenum">
              <a:rPr lang="es-ES_tradnl" smtClean="0"/>
              <a:t>4</a:t>
            </a:fld>
            <a:endParaRPr lang="es-ES_tradnl"/>
          </a:p>
        </p:txBody>
      </p:sp>
    </p:spTree>
    <p:extLst>
      <p:ext uri="{BB962C8B-B14F-4D97-AF65-F5344CB8AC3E}">
        <p14:creationId xmlns:p14="http://schemas.microsoft.com/office/powerpoint/2010/main" val="83396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147F4F9D-9FC6-DC48-9A47-5223C5FDF2BB}" type="slidenum">
              <a:rPr lang="es-ES_tradnl" smtClean="0"/>
              <a:t>5</a:t>
            </a:fld>
            <a:endParaRPr lang="es-ES_tradnl"/>
          </a:p>
        </p:txBody>
      </p:sp>
    </p:spTree>
    <p:extLst>
      <p:ext uri="{BB962C8B-B14F-4D97-AF65-F5344CB8AC3E}">
        <p14:creationId xmlns:p14="http://schemas.microsoft.com/office/powerpoint/2010/main" val="9870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500" baseline="0" dirty="0" smtClean="0"/>
              <a:t>Creado por </a:t>
            </a:r>
            <a:r>
              <a:rPr lang="es-ES_tradnl" sz="500" baseline="0" dirty="0" err="1" smtClean="0"/>
              <a:t>Katemangostar</a:t>
            </a:r>
            <a:r>
              <a:rPr lang="es-ES_tradnl" sz="500" baseline="0" dirty="0" smtClean="0"/>
              <a:t> - </a:t>
            </a:r>
            <a:r>
              <a:rPr lang="es-ES_tradnl" sz="500" baseline="0" dirty="0" err="1" smtClean="0"/>
              <a:t>Freepik.com</a:t>
            </a:r>
            <a:endParaRPr lang="es-ES_tradnl" sz="500" baseline="0" dirty="0"/>
          </a:p>
        </p:txBody>
      </p:sp>
      <p:sp>
        <p:nvSpPr>
          <p:cNvPr id="4" name="Marcador de número de diapositiva 3"/>
          <p:cNvSpPr>
            <a:spLocks noGrp="1"/>
          </p:cNvSpPr>
          <p:nvPr>
            <p:ph type="sldNum" sz="quarter" idx="10"/>
          </p:nvPr>
        </p:nvSpPr>
        <p:spPr/>
        <p:txBody>
          <a:bodyPr/>
          <a:lstStyle/>
          <a:p>
            <a:fld id="{DCB1CF16-6457-4D4E-8E2C-D46C127F75D3}" type="slidenum">
              <a:rPr lang="es-CR" smtClean="0"/>
              <a:t>17</a:t>
            </a:fld>
            <a:endParaRPr lang="es-CR"/>
          </a:p>
        </p:txBody>
      </p:sp>
    </p:spTree>
    <p:extLst>
      <p:ext uri="{BB962C8B-B14F-4D97-AF65-F5344CB8AC3E}">
        <p14:creationId xmlns:p14="http://schemas.microsoft.com/office/powerpoint/2010/main" val="146457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DCB1CF16-6457-4D4E-8E2C-D46C127F75D3}" type="slidenum">
              <a:rPr lang="es-CR" smtClean="0"/>
              <a:t>18</a:t>
            </a:fld>
            <a:endParaRPr lang="es-CR"/>
          </a:p>
        </p:txBody>
      </p:sp>
    </p:spTree>
    <p:extLst>
      <p:ext uri="{BB962C8B-B14F-4D97-AF65-F5344CB8AC3E}">
        <p14:creationId xmlns:p14="http://schemas.microsoft.com/office/powerpoint/2010/main" val="46829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500" dirty="0" smtClean="0"/>
              <a:t>Creado por </a:t>
            </a:r>
            <a:r>
              <a:rPr lang="es-ES_tradnl" sz="500" dirty="0" err="1" smtClean="0"/>
              <a:t>Katemangostar</a:t>
            </a:r>
            <a:r>
              <a:rPr lang="es-ES_tradnl" sz="500" dirty="0" smtClean="0"/>
              <a:t> - </a:t>
            </a:r>
            <a:r>
              <a:rPr lang="es-ES_tradnl" sz="500" dirty="0" err="1" smtClean="0"/>
              <a:t>Freepik.com</a:t>
            </a:r>
            <a:endParaRPr lang="es-ES_tradnl" sz="500" dirty="0"/>
          </a:p>
        </p:txBody>
      </p:sp>
      <p:sp>
        <p:nvSpPr>
          <p:cNvPr id="4" name="Marcador de número de diapositiva 3"/>
          <p:cNvSpPr>
            <a:spLocks noGrp="1"/>
          </p:cNvSpPr>
          <p:nvPr>
            <p:ph type="sldNum" sz="quarter" idx="10"/>
          </p:nvPr>
        </p:nvSpPr>
        <p:spPr/>
        <p:txBody>
          <a:bodyPr/>
          <a:lstStyle/>
          <a:p>
            <a:fld id="{DCB1CF16-6457-4D4E-8E2C-D46C127F75D3}" type="slidenum">
              <a:rPr lang="es-CR" smtClean="0"/>
              <a:t>22</a:t>
            </a:fld>
            <a:endParaRPr lang="es-CR"/>
          </a:p>
        </p:txBody>
      </p:sp>
    </p:spTree>
    <p:extLst>
      <p:ext uri="{BB962C8B-B14F-4D97-AF65-F5344CB8AC3E}">
        <p14:creationId xmlns:p14="http://schemas.microsoft.com/office/powerpoint/2010/main" val="119658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t>FlatIcon</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147F4F9D-9FC6-DC48-9A47-5223C5FDF2BB}" type="slidenum">
              <a:rPr lang="es-ES_tradnl" smtClean="0"/>
              <a:t>60</a:t>
            </a:fld>
            <a:endParaRPr lang="es-ES_tradnl"/>
          </a:p>
        </p:txBody>
      </p:sp>
    </p:spTree>
    <p:extLst>
      <p:ext uri="{BB962C8B-B14F-4D97-AF65-F5344CB8AC3E}">
        <p14:creationId xmlns:p14="http://schemas.microsoft.com/office/powerpoint/2010/main" val="112809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t>FlatIcon</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147F4F9D-9FC6-DC48-9A47-5223C5FDF2BB}" type="slidenum">
              <a:rPr lang="es-ES_tradnl" smtClean="0"/>
              <a:t>61</a:t>
            </a:fld>
            <a:endParaRPr lang="es-ES_tradnl"/>
          </a:p>
        </p:txBody>
      </p:sp>
    </p:spTree>
    <p:extLst>
      <p:ext uri="{BB962C8B-B14F-4D97-AF65-F5344CB8AC3E}">
        <p14:creationId xmlns:p14="http://schemas.microsoft.com/office/powerpoint/2010/main" val="204647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s-CR" b="0">
                <a:ea typeface="+mn-ea"/>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s-CR" b="0">
                <a:ea typeface="+mn-ea"/>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s-CR" b="0">
                <a:ea typeface="+mn-ea"/>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s-CR" b="0">
                <a:ea typeface="+mn-ea"/>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s-CR" b="0">
                <a:ea typeface="+mn-ea"/>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s-CR" b="0">
                <a:ea typeface="+mn-ea"/>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s-CR" b="0">
                <a:ea typeface="+mn-ea"/>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s-CR" b="0">
                <a:ea typeface="+mn-ea"/>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s-CR" b="0">
                <a:ea typeface="+mn-ea"/>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s-CR" b="0">
                <a:ea typeface="+mn-ea"/>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s-CR" b="0">
                <a:ea typeface="+mn-ea"/>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s-CR" b="0">
                <a:ea typeface="+mn-ea"/>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s-CR" b="0">
                <a:ea typeface="+mn-ea"/>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s-CR" b="0">
                <a:ea typeface="+mn-ea"/>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s-CR" b="0">
                <a:ea typeface="+mn-ea"/>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s-CR" b="0">
                <a:ea typeface="+mn-ea"/>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s-CR" b="0">
                <a:ea typeface="+mn-ea"/>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s-CR" b="0">
                <a:ea typeface="+mn-ea"/>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s-CR" b="0">
                <a:ea typeface="+mn-ea"/>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CR" b="0">
                <a:ea typeface="+mn-ea"/>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s-CR" b="0">
                <a:ea typeface="+mn-ea"/>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s-CR" b="0">
                <a:ea typeface="+mn-ea"/>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s-CR" b="0">
                <a:ea typeface="+mn-ea"/>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CR" b="0">
                <a:ea typeface="+mn-ea"/>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s-CR" b="0">
                <a:ea typeface="+mn-ea"/>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s-CR" b="0">
                  <a:ea typeface="+mn-ea"/>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s-CR" b="0">
                  <a:ea typeface="+mn-ea"/>
                </a:endParaRPr>
              </a:p>
            </p:txBody>
          </p:sp>
        </p:grpSp>
      </p:grpSp>
      <p:sp>
        <p:nvSpPr>
          <p:cNvPr id="177194" name="Rectangle 42"/>
          <p:cNvSpPr>
            <a:spLocks noGrp="1" noChangeArrowheads="1"/>
          </p:cNvSpPr>
          <p:nvPr>
            <p:ph type="ctrTitle" sz="quarter"/>
          </p:nvPr>
        </p:nvSpPr>
        <p:spPr>
          <a:xfrm>
            <a:off x="609600" y="1600200"/>
            <a:ext cx="10972800" cy="1828800"/>
          </a:xfrm>
        </p:spPr>
        <p:txBody>
          <a:bodyPr/>
          <a:lstStyle>
            <a:lvl1pPr>
              <a:defRPr sz="4800"/>
            </a:lvl1pPr>
          </a:lstStyle>
          <a:p>
            <a:r>
              <a:rPr lang="es-CR"/>
              <a:t>Haga clic para cambiar el estilo de título	</a:t>
            </a:r>
          </a:p>
        </p:txBody>
      </p:sp>
      <p:sp>
        <p:nvSpPr>
          <p:cNvPr id="17719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s-CR"/>
              <a:t>Haga clic para modificar el estilo de subtítulo del patrón</a:t>
            </a:r>
          </a:p>
        </p:txBody>
      </p:sp>
      <p:sp>
        <p:nvSpPr>
          <p:cNvPr id="44" name="Rectangle 44"/>
          <p:cNvSpPr>
            <a:spLocks noGrp="1" noChangeArrowheads="1"/>
          </p:cNvSpPr>
          <p:nvPr>
            <p:ph type="dt" sz="quarter" idx="10"/>
          </p:nvPr>
        </p:nvSpPr>
        <p:spPr/>
        <p:txBody>
          <a:bodyPr/>
          <a:lstStyle>
            <a:lvl1pPr>
              <a:defRPr/>
            </a:lvl1pPr>
          </a:lstStyle>
          <a:p>
            <a:pPr>
              <a:defRPr/>
            </a:pPr>
            <a:endParaRPr lang="es-CR"/>
          </a:p>
        </p:txBody>
      </p:sp>
      <p:sp>
        <p:nvSpPr>
          <p:cNvPr id="45" name="Rectangle 45"/>
          <p:cNvSpPr>
            <a:spLocks noGrp="1" noChangeArrowheads="1"/>
          </p:cNvSpPr>
          <p:nvPr>
            <p:ph type="ftr" sz="quarter" idx="11"/>
          </p:nvPr>
        </p:nvSpPr>
        <p:spPr/>
        <p:txBody>
          <a:bodyPr/>
          <a:lstStyle>
            <a:lvl1pPr>
              <a:defRPr/>
            </a:lvl1pPr>
          </a:lstStyle>
          <a:p>
            <a:pPr>
              <a:defRPr/>
            </a:pPr>
            <a:endParaRPr lang="es-CR"/>
          </a:p>
        </p:txBody>
      </p:sp>
      <p:sp>
        <p:nvSpPr>
          <p:cNvPr id="46" name="Rectangle 46"/>
          <p:cNvSpPr>
            <a:spLocks noGrp="1" noChangeArrowheads="1"/>
          </p:cNvSpPr>
          <p:nvPr>
            <p:ph type="sldNum" sz="quarter" idx="12"/>
          </p:nvPr>
        </p:nvSpPr>
        <p:spPr/>
        <p:txBody>
          <a:bodyPr/>
          <a:lstStyle>
            <a:lvl1pPr>
              <a:defRPr/>
            </a:lvl1pPr>
          </a:lstStyle>
          <a:p>
            <a:fld id="{56765937-C767-0E4C-BC3F-68F9B37E8AB0}" type="slidenum">
              <a:rPr lang="es-CR"/>
              <a:pPr/>
              <a:t>‹Nr.›</a:t>
            </a:fld>
            <a:endParaRPr lang="es-CR"/>
          </a:p>
        </p:txBody>
      </p:sp>
    </p:spTree>
    <p:extLst>
      <p:ext uri="{BB962C8B-B14F-4D97-AF65-F5344CB8AC3E}">
        <p14:creationId xmlns:p14="http://schemas.microsoft.com/office/powerpoint/2010/main" val="81194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Rectangle 44"/>
          <p:cNvSpPr>
            <a:spLocks noGrp="1" noChangeArrowheads="1"/>
          </p:cNvSpPr>
          <p:nvPr>
            <p:ph type="dt" sz="half" idx="10"/>
          </p:nvPr>
        </p:nvSpPr>
        <p:spPr>
          <a:ln/>
        </p:spPr>
        <p:txBody>
          <a:bodyPr/>
          <a:lstStyle>
            <a:lvl1pPr>
              <a:defRPr/>
            </a:lvl1pPr>
          </a:lstStyle>
          <a:p>
            <a:pPr>
              <a:defRPr/>
            </a:pPr>
            <a:endParaRPr lang="es-CR"/>
          </a:p>
        </p:txBody>
      </p:sp>
      <p:sp>
        <p:nvSpPr>
          <p:cNvPr id="5" name="Rectangle 45"/>
          <p:cNvSpPr>
            <a:spLocks noGrp="1" noChangeArrowheads="1"/>
          </p:cNvSpPr>
          <p:nvPr>
            <p:ph type="ftr" sz="quarter" idx="11"/>
          </p:nvPr>
        </p:nvSpPr>
        <p:spPr>
          <a:ln/>
        </p:spPr>
        <p:txBody>
          <a:bodyPr/>
          <a:lstStyle>
            <a:lvl1pPr>
              <a:defRPr/>
            </a:lvl1pPr>
          </a:lstStyle>
          <a:p>
            <a:pPr>
              <a:defRPr/>
            </a:pPr>
            <a:endParaRPr lang="es-CR"/>
          </a:p>
        </p:txBody>
      </p:sp>
      <p:sp>
        <p:nvSpPr>
          <p:cNvPr id="6" name="Rectangle 46"/>
          <p:cNvSpPr>
            <a:spLocks noGrp="1" noChangeArrowheads="1"/>
          </p:cNvSpPr>
          <p:nvPr>
            <p:ph type="sldNum" sz="quarter" idx="12"/>
          </p:nvPr>
        </p:nvSpPr>
        <p:spPr>
          <a:ln/>
        </p:spPr>
        <p:txBody>
          <a:bodyPr/>
          <a:lstStyle>
            <a:lvl1pPr>
              <a:defRPr/>
            </a:lvl1pPr>
          </a:lstStyle>
          <a:p>
            <a:fld id="{4C1DB48A-693D-B842-9918-38EF24C368D0}" type="slidenum">
              <a:rPr lang="es-CR"/>
              <a:pPr/>
              <a:t>‹Nr.›</a:t>
            </a:fld>
            <a:endParaRPr lang="es-CR"/>
          </a:p>
        </p:txBody>
      </p:sp>
    </p:spTree>
    <p:extLst>
      <p:ext uri="{BB962C8B-B14F-4D97-AF65-F5344CB8AC3E}">
        <p14:creationId xmlns:p14="http://schemas.microsoft.com/office/powerpoint/2010/main" val="83770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7813"/>
            <a:ext cx="2743200" cy="5853112"/>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609600" y="277813"/>
            <a:ext cx="80264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Rectangle 44"/>
          <p:cNvSpPr>
            <a:spLocks noGrp="1" noChangeArrowheads="1"/>
          </p:cNvSpPr>
          <p:nvPr>
            <p:ph type="dt" sz="half" idx="10"/>
          </p:nvPr>
        </p:nvSpPr>
        <p:spPr>
          <a:ln/>
        </p:spPr>
        <p:txBody>
          <a:bodyPr/>
          <a:lstStyle>
            <a:lvl1pPr>
              <a:defRPr/>
            </a:lvl1pPr>
          </a:lstStyle>
          <a:p>
            <a:pPr>
              <a:defRPr/>
            </a:pPr>
            <a:endParaRPr lang="es-CR"/>
          </a:p>
        </p:txBody>
      </p:sp>
      <p:sp>
        <p:nvSpPr>
          <p:cNvPr id="5" name="Rectangle 45"/>
          <p:cNvSpPr>
            <a:spLocks noGrp="1" noChangeArrowheads="1"/>
          </p:cNvSpPr>
          <p:nvPr>
            <p:ph type="ftr" sz="quarter" idx="11"/>
          </p:nvPr>
        </p:nvSpPr>
        <p:spPr>
          <a:ln/>
        </p:spPr>
        <p:txBody>
          <a:bodyPr/>
          <a:lstStyle>
            <a:lvl1pPr>
              <a:defRPr/>
            </a:lvl1pPr>
          </a:lstStyle>
          <a:p>
            <a:pPr>
              <a:defRPr/>
            </a:pPr>
            <a:endParaRPr lang="es-CR"/>
          </a:p>
        </p:txBody>
      </p:sp>
      <p:sp>
        <p:nvSpPr>
          <p:cNvPr id="6" name="Rectangle 46"/>
          <p:cNvSpPr>
            <a:spLocks noGrp="1" noChangeArrowheads="1"/>
          </p:cNvSpPr>
          <p:nvPr>
            <p:ph type="sldNum" sz="quarter" idx="12"/>
          </p:nvPr>
        </p:nvSpPr>
        <p:spPr>
          <a:ln/>
        </p:spPr>
        <p:txBody>
          <a:bodyPr/>
          <a:lstStyle>
            <a:lvl1pPr>
              <a:defRPr/>
            </a:lvl1pPr>
          </a:lstStyle>
          <a:p>
            <a:fld id="{743E1115-F0E2-2046-862A-D0E1C96F3A6E}" type="slidenum">
              <a:rPr lang="es-CR"/>
              <a:pPr/>
              <a:t>‹Nr.›</a:t>
            </a:fld>
            <a:endParaRPr lang="es-CR"/>
          </a:p>
        </p:txBody>
      </p:sp>
    </p:spTree>
    <p:extLst>
      <p:ext uri="{BB962C8B-B14F-4D97-AF65-F5344CB8AC3E}">
        <p14:creationId xmlns:p14="http://schemas.microsoft.com/office/powerpoint/2010/main" val="149472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Rectangle 44"/>
          <p:cNvSpPr>
            <a:spLocks noGrp="1" noChangeArrowheads="1"/>
          </p:cNvSpPr>
          <p:nvPr>
            <p:ph type="dt" sz="half" idx="10"/>
          </p:nvPr>
        </p:nvSpPr>
        <p:spPr>
          <a:ln/>
        </p:spPr>
        <p:txBody>
          <a:bodyPr/>
          <a:lstStyle>
            <a:lvl1pPr>
              <a:defRPr/>
            </a:lvl1pPr>
          </a:lstStyle>
          <a:p>
            <a:pPr>
              <a:defRPr/>
            </a:pPr>
            <a:endParaRPr lang="es-CR"/>
          </a:p>
        </p:txBody>
      </p:sp>
      <p:sp>
        <p:nvSpPr>
          <p:cNvPr id="5" name="Rectangle 45"/>
          <p:cNvSpPr>
            <a:spLocks noGrp="1" noChangeArrowheads="1"/>
          </p:cNvSpPr>
          <p:nvPr>
            <p:ph type="ftr" sz="quarter" idx="11"/>
          </p:nvPr>
        </p:nvSpPr>
        <p:spPr>
          <a:ln/>
        </p:spPr>
        <p:txBody>
          <a:bodyPr/>
          <a:lstStyle>
            <a:lvl1pPr>
              <a:defRPr/>
            </a:lvl1pPr>
          </a:lstStyle>
          <a:p>
            <a:pPr>
              <a:defRPr/>
            </a:pPr>
            <a:endParaRPr lang="es-CR"/>
          </a:p>
        </p:txBody>
      </p:sp>
      <p:sp>
        <p:nvSpPr>
          <p:cNvPr id="6" name="Rectangle 46"/>
          <p:cNvSpPr>
            <a:spLocks noGrp="1" noChangeArrowheads="1"/>
          </p:cNvSpPr>
          <p:nvPr>
            <p:ph type="sldNum" sz="quarter" idx="12"/>
          </p:nvPr>
        </p:nvSpPr>
        <p:spPr>
          <a:ln/>
        </p:spPr>
        <p:txBody>
          <a:bodyPr/>
          <a:lstStyle>
            <a:lvl1pPr>
              <a:defRPr/>
            </a:lvl1pPr>
          </a:lstStyle>
          <a:p>
            <a:fld id="{43537AC6-F21F-0F48-9AD1-2CEB55C0FBAD}" type="slidenum">
              <a:rPr lang="es-CR"/>
              <a:pPr/>
              <a:t>‹Nr.›</a:t>
            </a:fld>
            <a:endParaRPr lang="es-CR"/>
          </a:p>
        </p:txBody>
      </p:sp>
    </p:spTree>
    <p:extLst>
      <p:ext uri="{BB962C8B-B14F-4D97-AF65-F5344CB8AC3E}">
        <p14:creationId xmlns:p14="http://schemas.microsoft.com/office/powerpoint/2010/main" val="169823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4"/>
          <p:cNvSpPr>
            <a:spLocks noGrp="1" noChangeArrowheads="1"/>
          </p:cNvSpPr>
          <p:nvPr>
            <p:ph type="dt" sz="half" idx="10"/>
          </p:nvPr>
        </p:nvSpPr>
        <p:spPr>
          <a:ln/>
        </p:spPr>
        <p:txBody>
          <a:bodyPr/>
          <a:lstStyle>
            <a:lvl1pPr>
              <a:defRPr/>
            </a:lvl1pPr>
          </a:lstStyle>
          <a:p>
            <a:pPr>
              <a:defRPr/>
            </a:pPr>
            <a:endParaRPr lang="es-CR"/>
          </a:p>
        </p:txBody>
      </p:sp>
      <p:sp>
        <p:nvSpPr>
          <p:cNvPr id="5" name="Rectangle 45"/>
          <p:cNvSpPr>
            <a:spLocks noGrp="1" noChangeArrowheads="1"/>
          </p:cNvSpPr>
          <p:nvPr>
            <p:ph type="ftr" sz="quarter" idx="11"/>
          </p:nvPr>
        </p:nvSpPr>
        <p:spPr>
          <a:ln/>
        </p:spPr>
        <p:txBody>
          <a:bodyPr/>
          <a:lstStyle>
            <a:lvl1pPr>
              <a:defRPr/>
            </a:lvl1pPr>
          </a:lstStyle>
          <a:p>
            <a:pPr>
              <a:defRPr/>
            </a:pPr>
            <a:endParaRPr lang="es-CR"/>
          </a:p>
        </p:txBody>
      </p:sp>
      <p:sp>
        <p:nvSpPr>
          <p:cNvPr id="6" name="Rectangle 46"/>
          <p:cNvSpPr>
            <a:spLocks noGrp="1" noChangeArrowheads="1"/>
          </p:cNvSpPr>
          <p:nvPr>
            <p:ph type="sldNum" sz="quarter" idx="12"/>
          </p:nvPr>
        </p:nvSpPr>
        <p:spPr>
          <a:ln/>
        </p:spPr>
        <p:txBody>
          <a:bodyPr/>
          <a:lstStyle>
            <a:lvl1pPr>
              <a:defRPr/>
            </a:lvl1pPr>
          </a:lstStyle>
          <a:p>
            <a:fld id="{26D0B025-ECF8-3242-B06C-34B1121B92F8}" type="slidenum">
              <a:rPr lang="es-CR"/>
              <a:pPr/>
              <a:t>‹Nr.›</a:t>
            </a:fld>
            <a:endParaRPr lang="es-CR"/>
          </a:p>
        </p:txBody>
      </p:sp>
    </p:spTree>
    <p:extLst>
      <p:ext uri="{BB962C8B-B14F-4D97-AF65-F5344CB8AC3E}">
        <p14:creationId xmlns:p14="http://schemas.microsoft.com/office/powerpoint/2010/main" val="215028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Rectangle 44"/>
          <p:cNvSpPr>
            <a:spLocks noGrp="1" noChangeArrowheads="1"/>
          </p:cNvSpPr>
          <p:nvPr>
            <p:ph type="dt" sz="half" idx="10"/>
          </p:nvPr>
        </p:nvSpPr>
        <p:spPr>
          <a:ln/>
        </p:spPr>
        <p:txBody>
          <a:bodyPr/>
          <a:lstStyle>
            <a:lvl1pPr>
              <a:defRPr/>
            </a:lvl1pPr>
          </a:lstStyle>
          <a:p>
            <a:pPr>
              <a:defRPr/>
            </a:pPr>
            <a:endParaRPr lang="es-CR"/>
          </a:p>
        </p:txBody>
      </p:sp>
      <p:sp>
        <p:nvSpPr>
          <p:cNvPr id="6" name="Rectangle 45"/>
          <p:cNvSpPr>
            <a:spLocks noGrp="1" noChangeArrowheads="1"/>
          </p:cNvSpPr>
          <p:nvPr>
            <p:ph type="ftr" sz="quarter" idx="11"/>
          </p:nvPr>
        </p:nvSpPr>
        <p:spPr>
          <a:ln/>
        </p:spPr>
        <p:txBody>
          <a:bodyPr/>
          <a:lstStyle>
            <a:lvl1pPr>
              <a:defRPr/>
            </a:lvl1pPr>
          </a:lstStyle>
          <a:p>
            <a:pPr>
              <a:defRPr/>
            </a:pPr>
            <a:endParaRPr lang="es-CR"/>
          </a:p>
        </p:txBody>
      </p:sp>
      <p:sp>
        <p:nvSpPr>
          <p:cNvPr id="7" name="Rectangle 46"/>
          <p:cNvSpPr>
            <a:spLocks noGrp="1" noChangeArrowheads="1"/>
          </p:cNvSpPr>
          <p:nvPr>
            <p:ph type="sldNum" sz="quarter" idx="12"/>
          </p:nvPr>
        </p:nvSpPr>
        <p:spPr>
          <a:ln/>
        </p:spPr>
        <p:txBody>
          <a:bodyPr/>
          <a:lstStyle>
            <a:lvl1pPr>
              <a:defRPr/>
            </a:lvl1pPr>
          </a:lstStyle>
          <a:p>
            <a:fld id="{1846690E-F32C-0344-818A-E7E93B852E26}" type="slidenum">
              <a:rPr lang="es-CR"/>
              <a:pPr/>
              <a:t>‹Nr.›</a:t>
            </a:fld>
            <a:endParaRPr lang="es-CR"/>
          </a:p>
        </p:txBody>
      </p:sp>
    </p:spTree>
    <p:extLst>
      <p:ext uri="{BB962C8B-B14F-4D97-AF65-F5344CB8AC3E}">
        <p14:creationId xmlns:p14="http://schemas.microsoft.com/office/powerpoint/2010/main" val="71034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Rectangle 44"/>
          <p:cNvSpPr>
            <a:spLocks noGrp="1" noChangeArrowheads="1"/>
          </p:cNvSpPr>
          <p:nvPr>
            <p:ph type="dt" sz="half" idx="10"/>
          </p:nvPr>
        </p:nvSpPr>
        <p:spPr>
          <a:ln/>
        </p:spPr>
        <p:txBody>
          <a:bodyPr/>
          <a:lstStyle>
            <a:lvl1pPr>
              <a:defRPr/>
            </a:lvl1pPr>
          </a:lstStyle>
          <a:p>
            <a:pPr>
              <a:defRPr/>
            </a:pPr>
            <a:endParaRPr lang="es-CR"/>
          </a:p>
        </p:txBody>
      </p:sp>
      <p:sp>
        <p:nvSpPr>
          <p:cNvPr id="8" name="Rectangle 45"/>
          <p:cNvSpPr>
            <a:spLocks noGrp="1" noChangeArrowheads="1"/>
          </p:cNvSpPr>
          <p:nvPr>
            <p:ph type="ftr" sz="quarter" idx="11"/>
          </p:nvPr>
        </p:nvSpPr>
        <p:spPr>
          <a:ln/>
        </p:spPr>
        <p:txBody>
          <a:bodyPr/>
          <a:lstStyle>
            <a:lvl1pPr>
              <a:defRPr/>
            </a:lvl1pPr>
          </a:lstStyle>
          <a:p>
            <a:pPr>
              <a:defRPr/>
            </a:pPr>
            <a:endParaRPr lang="es-CR"/>
          </a:p>
        </p:txBody>
      </p:sp>
      <p:sp>
        <p:nvSpPr>
          <p:cNvPr id="9" name="Rectangle 46"/>
          <p:cNvSpPr>
            <a:spLocks noGrp="1" noChangeArrowheads="1"/>
          </p:cNvSpPr>
          <p:nvPr>
            <p:ph type="sldNum" sz="quarter" idx="12"/>
          </p:nvPr>
        </p:nvSpPr>
        <p:spPr>
          <a:ln/>
        </p:spPr>
        <p:txBody>
          <a:bodyPr/>
          <a:lstStyle>
            <a:lvl1pPr>
              <a:defRPr/>
            </a:lvl1pPr>
          </a:lstStyle>
          <a:p>
            <a:fld id="{81A68A23-D805-544D-A151-EF9940A1A3BF}" type="slidenum">
              <a:rPr lang="es-CR"/>
              <a:pPr/>
              <a:t>‹Nr.›</a:t>
            </a:fld>
            <a:endParaRPr lang="es-CR"/>
          </a:p>
        </p:txBody>
      </p:sp>
    </p:spTree>
    <p:extLst>
      <p:ext uri="{BB962C8B-B14F-4D97-AF65-F5344CB8AC3E}">
        <p14:creationId xmlns:p14="http://schemas.microsoft.com/office/powerpoint/2010/main" val="234458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Rectangle 44"/>
          <p:cNvSpPr>
            <a:spLocks noGrp="1" noChangeArrowheads="1"/>
          </p:cNvSpPr>
          <p:nvPr>
            <p:ph type="dt" sz="half" idx="10"/>
          </p:nvPr>
        </p:nvSpPr>
        <p:spPr>
          <a:ln/>
        </p:spPr>
        <p:txBody>
          <a:bodyPr/>
          <a:lstStyle>
            <a:lvl1pPr>
              <a:defRPr/>
            </a:lvl1pPr>
          </a:lstStyle>
          <a:p>
            <a:pPr>
              <a:defRPr/>
            </a:pPr>
            <a:endParaRPr lang="es-CR"/>
          </a:p>
        </p:txBody>
      </p:sp>
      <p:sp>
        <p:nvSpPr>
          <p:cNvPr id="4" name="Rectangle 45"/>
          <p:cNvSpPr>
            <a:spLocks noGrp="1" noChangeArrowheads="1"/>
          </p:cNvSpPr>
          <p:nvPr>
            <p:ph type="ftr" sz="quarter" idx="11"/>
          </p:nvPr>
        </p:nvSpPr>
        <p:spPr>
          <a:ln/>
        </p:spPr>
        <p:txBody>
          <a:bodyPr/>
          <a:lstStyle>
            <a:lvl1pPr>
              <a:defRPr/>
            </a:lvl1pPr>
          </a:lstStyle>
          <a:p>
            <a:pPr>
              <a:defRPr/>
            </a:pPr>
            <a:endParaRPr lang="es-CR"/>
          </a:p>
        </p:txBody>
      </p:sp>
      <p:sp>
        <p:nvSpPr>
          <p:cNvPr id="5" name="Rectangle 46"/>
          <p:cNvSpPr>
            <a:spLocks noGrp="1" noChangeArrowheads="1"/>
          </p:cNvSpPr>
          <p:nvPr>
            <p:ph type="sldNum" sz="quarter" idx="12"/>
          </p:nvPr>
        </p:nvSpPr>
        <p:spPr>
          <a:ln/>
        </p:spPr>
        <p:txBody>
          <a:bodyPr/>
          <a:lstStyle>
            <a:lvl1pPr>
              <a:defRPr/>
            </a:lvl1pPr>
          </a:lstStyle>
          <a:p>
            <a:fld id="{4DA7A1B3-8598-0A41-B80F-B80C505B33BF}" type="slidenum">
              <a:rPr lang="es-CR"/>
              <a:pPr/>
              <a:t>‹Nr.›</a:t>
            </a:fld>
            <a:endParaRPr lang="es-CR"/>
          </a:p>
        </p:txBody>
      </p:sp>
    </p:spTree>
    <p:extLst>
      <p:ext uri="{BB962C8B-B14F-4D97-AF65-F5344CB8AC3E}">
        <p14:creationId xmlns:p14="http://schemas.microsoft.com/office/powerpoint/2010/main" val="341235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s-CR"/>
          </a:p>
        </p:txBody>
      </p:sp>
      <p:sp>
        <p:nvSpPr>
          <p:cNvPr id="3" name="Rectangle 45"/>
          <p:cNvSpPr>
            <a:spLocks noGrp="1" noChangeArrowheads="1"/>
          </p:cNvSpPr>
          <p:nvPr>
            <p:ph type="ftr" sz="quarter" idx="11"/>
          </p:nvPr>
        </p:nvSpPr>
        <p:spPr>
          <a:ln/>
        </p:spPr>
        <p:txBody>
          <a:bodyPr/>
          <a:lstStyle>
            <a:lvl1pPr>
              <a:defRPr/>
            </a:lvl1pPr>
          </a:lstStyle>
          <a:p>
            <a:pPr>
              <a:defRPr/>
            </a:pPr>
            <a:endParaRPr lang="es-CR"/>
          </a:p>
        </p:txBody>
      </p:sp>
      <p:sp>
        <p:nvSpPr>
          <p:cNvPr id="4" name="Rectangle 46"/>
          <p:cNvSpPr>
            <a:spLocks noGrp="1" noChangeArrowheads="1"/>
          </p:cNvSpPr>
          <p:nvPr>
            <p:ph type="sldNum" sz="quarter" idx="12"/>
          </p:nvPr>
        </p:nvSpPr>
        <p:spPr>
          <a:ln/>
        </p:spPr>
        <p:txBody>
          <a:bodyPr/>
          <a:lstStyle>
            <a:lvl1pPr>
              <a:defRPr/>
            </a:lvl1pPr>
          </a:lstStyle>
          <a:p>
            <a:fld id="{1AB9CBE9-52B2-1243-8534-BE95EBFAC5C0}" type="slidenum">
              <a:rPr lang="es-CR"/>
              <a:pPr/>
              <a:t>‹Nr.›</a:t>
            </a:fld>
            <a:endParaRPr lang="es-CR"/>
          </a:p>
        </p:txBody>
      </p:sp>
    </p:spTree>
    <p:extLst>
      <p:ext uri="{BB962C8B-B14F-4D97-AF65-F5344CB8AC3E}">
        <p14:creationId xmlns:p14="http://schemas.microsoft.com/office/powerpoint/2010/main" val="268483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a:ln/>
        </p:spPr>
        <p:txBody>
          <a:bodyPr/>
          <a:lstStyle>
            <a:lvl1pPr>
              <a:defRPr/>
            </a:lvl1pPr>
          </a:lstStyle>
          <a:p>
            <a:pPr>
              <a:defRPr/>
            </a:pPr>
            <a:endParaRPr lang="es-CR"/>
          </a:p>
        </p:txBody>
      </p:sp>
      <p:sp>
        <p:nvSpPr>
          <p:cNvPr id="6" name="Rectangle 45"/>
          <p:cNvSpPr>
            <a:spLocks noGrp="1" noChangeArrowheads="1"/>
          </p:cNvSpPr>
          <p:nvPr>
            <p:ph type="ftr" sz="quarter" idx="11"/>
          </p:nvPr>
        </p:nvSpPr>
        <p:spPr>
          <a:ln/>
        </p:spPr>
        <p:txBody>
          <a:bodyPr/>
          <a:lstStyle>
            <a:lvl1pPr>
              <a:defRPr/>
            </a:lvl1pPr>
          </a:lstStyle>
          <a:p>
            <a:pPr>
              <a:defRPr/>
            </a:pPr>
            <a:endParaRPr lang="es-CR"/>
          </a:p>
        </p:txBody>
      </p:sp>
      <p:sp>
        <p:nvSpPr>
          <p:cNvPr id="7" name="Rectangle 46"/>
          <p:cNvSpPr>
            <a:spLocks noGrp="1" noChangeArrowheads="1"/>
          </p:cNvSpPr>
          <p:nvPr>
            <p:ph type="sldNum" sz="quarter" idx="12"/>
          </p:nvPr>
        </p:nvSpPr>
        <p:spPr>
          <a:ln/>
        </p:spPr>
        <p:txBody>
          <a:bodyPr/>
          <a:lstStyle>
            <a:lvl1pPr>
              <a:defRPr/>
            </a:lvl1pPr>
          </a:lstStyle>
          <a:p>
            <a:fld id="{A252802B-F9E5-794C-BF1E-64580BF8A7B4}" type="slidenum">
              <a:rPr lang="es-CR"/>
              <a:pPr/>
              <a:t>‹Nr.›</a:t>
            </a:fld>
            <a:endParaRPr lang="es-CR"/>
          </a:p>
        </p:txBody>
      </p:sp>
    </p:spTree>
    <p:extLst>
      <p:ext uri="{BB962C8B-B14F-4D97-AF65-F5344CB8AC3E}">
        <p14:creationId xmlns:p14="http://schemas.microsoft.com/office/powerpoint/2010/main" val="326381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a:ln/>
        </p:spPr>
        <p:txBody>
          <a:bodyPr/>
          <a:lstStyle>
            <a:lvl1pPr>
              <a:defRPr/>
            </a:lvl1pPr>
          </a:lstStyle>
          <a:p>
            <a:pPr>
              <a:defRPr/>
            </a:pPr>
            <a:endParaRPr lang="es-CR"/>
          </a:p>
        </p:txBody>
      </p:sp>
      <p:sp>
        <p:nvSpPr>
          <p:cNvPr id="6" name="Rectangle 45"/>
          <p:cNvSpPr>
            <a:spLocks noGrp="1" noChangeArrowheads="1"/>
          </p:cNvSpPr>
          <p:nvPr>
            <p:ph type="ftr" sz="quarter" idx="11"/>
          </p:nvPr>
        </p:nvSpPr>
        <p:spPr>
          <a:ln/>
        </p:spPr>
        <p:txBody>
          <a:bodyPr/>
          <a:lstStyle>
            <a:lvl1pPr>
              <a:defRPr/>
            </a:lvl1pPr>
          </a:lstStyle>
          <a:p>
            <a:pPr>
              <a:defRPr/>
            </a:pPr>
            <a:endParaRPr lang="es-CR"/>
          </a:p>
        </p:txBody>
      </p:sp>
      <p:sp>
        <p:nvSpPr>
          <p:cNvPr id="7" name="Rectangle 46"/>
          <p:cNvSpPr>
            <a:spLocks noGrp="1" noChangeArrowheads="1"/>
          </p:cNvSpPr>
          <p:nvPr>
            <p:ph type="sldNum" sz="quarter" idx="12"/>
          </p:nvPr>
        </p:nvSpPr>
        <p:spPr>
          <a:ln/>
        </p:spPr>
        <p:txBody>
          <a:bodyPr/>
          <a:lstStyle>
            <a:lvl1pPr>
              <a:defRPr/>
            </a:lvl1pPr>
          </a:lstStyle>
          <a:p>
            <a:fld id="{F128C2D4-3805-DB4C-8A8A-74CEC804BC72}" type="slidenum">
              <a:rPr lang="es-CR"/>
              <a:pPr/>
              <a:t>‹Nr.›</a:t>
            </a:fld>
            <a:endParaRPr lang="es-CR"/>
          </a:p>
        </p:txBody>
      </p:sp>
    </p:spTree>
    <p:extLst>
      <p:ext uri="{BB962C8B-B14F-4D97-AF65-F5344CB8AC3E}">
        <p14:creationId xmlns:p14="http://schemas.microsoft.com/office/powerpoint/2010/main" val="42213471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
            <a:ext cx="12192000" cy="6856413"/>
            <a:chOff x="0" y="0"/>
            <a:chExt cx="5760" cy="4319"/>
          </a:xfrm>
        </p:grpSpPr>
        <p:sp>
          <p:nvSpPr>
            <p:cNvPr id="1761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s-CR" b="0">
                <a:ea typeface="+mn-ea"/>
              </a:endParaRPr>
            </a:p>
          </p:txBody>
        </p:sp>
        <p:sp>
          <p:nvSpPr>
            <p:cNvPr id="1761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s-CR" b="0">
                <a:ea typeface="+mn-ea"/>
              </a:endParaRPr>
            </a:p>
          </p:txBody>
        </p:sp>
        <p:sp>
          <p:nvSpPr>
            <p:cNvPr id="1761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s-CR" b="0">
                <a:ea typeface="+mn-ea"/>
              </a:endParaRPr>
            </a:p>
          </p:txBody>
        </p:sp>
        <p:sp>
          <p:nvSpPr>
            <p:cNvPr id="1761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s-CR" b="0">
                <a:ea typeface="+mn-ea"/>
              </a:endParaRPr>
            </a:p>
          </p:txBody>
        </p:sp>
        <p:sp>
          <p:nvSpPr>
            <p:cNvPr id="1761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s-CR" b="0">
                <a:ea typeface="+mn-ea"/>
              </a:endParaRPr>
            </a:p>
          </p:txBody>
        </p:sp>
        <p:sp>
          <p:nvSpPr>
            <p:cNvPr id="1761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s-CR" b="0">
                <a:ea typeface="+mn-ea"/>
              </a:endParaRPr>
            </a:p>
          </p:txBody>
        </p:sp>
        <p:sp>
          <p:nvSpPr>
            <p:cNvPr id="1761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s-CR" b="0">
                <a:ea typeface="+mn-ea"/>
              </a:endParaRPr>
            </a:p>
          </p:txBody>
        </p:sp>
        <p:sp>
          <p:nvSpPr>
            <p:cNvPr id="1761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s-CR" b="0">
                <a:ea typeface="+mn-ea"/>
              </a:endParaRPr>
            </a:p>
          </p:txBody>
        </p:sp>
        <p:sp>
          <p:nvSpPr>
            <p:cNvPr id="1761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s-CR" b="0">
                <a:ea typeface="+mn-ea"/>
              </a:endParaRPr>
            </a:p>
          </p:txBody>
        </p:sp>
        <p:sp>
          <p:nvSpPr>
            <p:cNvPr id="1761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s-CR" b="0">
                <a:ea typeface="+mn-ea"/>
              </a:endParaRPr>
            </a:p>
          </p:txBody>
        </p:sp>
        <p:sp>
          <p:nvSpPr>
            <p:cNvPr id="1761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s-CR" b="0">
                <a:ea typeface="+mn-ea"/>
              </a:endParaRPr>
            </a:p>
          </p:txBody>
        </p:sp>
        <p:sp>
          <p:nvSpPr>
            <p:cNvPr id="1761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s-CR" b="0">
                <a:ea typeface="+mn-ea"/>
              </a:endParaRPr>
            </a:p>
          </p:txBody>
        </p:sp>
        <p:sp>
          <p:nvSpPr>
            <p:cNvPr id="1761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s-CR" b="0">
                <a:ea typeface="+mn-ea"/>
              </a:endParaRPr>
            </a:p>
          </p:txBody>
        </p:sp>
        <p:sp>
          <p:nvSpPr>
            <p:cNvPr id="1761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s-CR" b="0">
                <a:ea typeface="+mn-ea"/>
              </a:endParaRPr>
            </a:p>
          </p:txBody>
        </p:sp>
        <p:sp>
          <p:nvSpPr>
            <p:cNvPr id="1761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s-CR" b="0">
                <a:ea typeface="+mn-ea"/>
              </a:endParaRPr>
            </a:p>
          </p:txBody>
        </p:sp>
        <p:sp>
          <p:nvSpPr>
            <p:cNvPr id="1761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s-CR" b="0">
                <a:ea typeface="+mn-ea"/>
              </a:endParaRPr>
            </a:p>
          </p:txBody>
        </p:sp>
        <p:sp>
          <p:nvSpPr>
            <p:cNvPr id="1761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s-CR" b="0">
                <a:ea typeface="+mn-ea"/>
              </a:endParaRPr>
            </a:p>
          </p:txBody>
        </p:sp>
        <p:sp>
          <p:nvSpPr>
            <p:cNvPr id="1761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s-CR" b="0">
                <a:ea typeface="+mn-ea"/>
              </a:endParaRPr>
            </a:p>
          </p:txBody>
        </p:sp>
        <p:sp>
          <p:nvSpPr>
            <p:cNvPr id="1761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s-CR" b="0">
                <a:ea typeface="+mn-ea"/>
              </a:endParaRPr>
            </a:p>
          </p:txBody>
        </p:sp>
        <p:sp>
          <p:nvSpPr>
            <p:cNvPr id="1761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CR" b="0">
                <a:ea typeface="+mn-ea"/>
              </a:endParaRPr>
            </a:p>
          </p:txBody>
        </p:sp>
        <p:sp>
          <p:nvSpPr>
            <p:cNvPr id="1761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s-CR" b="0">
                <a:ea typeface="+mn-ea"/>
              </a:endParaRPr>
            </a:p>
          </p:txBody>
        </p:sp>
        <p:sp>
          <p:nvSpPr>
            <p:cNvPr id="1761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s-CR" b="0">
                <a:ea typeface="+mn-ea"/>
              </a:endParaRPr>
            </a:p>
          </p:txBody>
        </p:sp>
        <p:sp>
          <p:nvSpPr>
            <p:cNvPr id="1761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s-CR" b="0">
                <a:ea typeface="+mn-ea"/>
              </a:endParaRPr>
            </a:p>
          </p:txBody>
        </p:sp>
        <p:sp>
          <p:nvSpPr>
            <p:cNvPr id="1761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CR" b="0">
                <a:ea typeface="+mn-ea"/>
              </a:endParaRPr>
            </a:p>
          </p:txBody>
        </p:sp>
        <p:sp>
          <p:nvSpPr>
            <p:cNvPr id="1761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s-CR" b="0">
                <a:ea typeface="+mn-ea"/>
              </a:endParaRPr>
            </a:p>
          </p:txBody>
        </p:sp>
        <p:sp>
          <p:nvSpPr>
            <p:cNvPr id="1761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s-CR" b="0">
                <a:ea typeface="+mn-ea"/>
              </a:endParaRPr>
            </a:p>
          </p:txBody>
        </p:sp>
        <p:grpSp>
          <p:nvGrpSpPr>
            <p:cNvPr id="5164" name="Group 39"/>
            <p:cNvGrpSpPr>
              <a:grpSpLocks/>
            </p:cNvGrpSpPr>
            <p:nvPr userDrawn="1"/>
          </p:nvGrpSpPr>
          <p:grpSpPr bwMode="auto">
            <a:xfrm>
              <a:off x="0" y="1632"/>
              <a:ext cx="5758" cy="1858"/>
              <a:chOff x="0" y="1632"/>
              <a:chExt cx="5758" cy="1858"/>
            </a:xfrm>
          </p:grpSpPr>
          <p:sp>
            <p:nvSpPr>
              <p:cNvPr id="1761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s-CR" b="0">
                  <a:ea typeface="+mn-ea"/>
                </a:endParaRPr>
              </a:p>
            </p:txBody>
          </p:sp>
          <p:sp>
            <p:nvSpPr>
              <p:cNvPr id="1761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s-CR" b="0">
                  <a:ea typeface="+mn-ea"/>
                </a:endParaRPr>
              </a:p>
            </p:txBody>
          </p:sp>
        </p:grpSp>
      </p:grpSp>
      <p:sp>
        <p:nvSpPr>
          <p:cNvPr id="176170"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CR"/>
              <a:t>Haga clic para cambiar el estilo de título	</a:t>
            </a:r>
          </a:p>
        </p:txBody>
      </p:sp>
      <p:sp>
        <p:nvSpPr>
          <p:cNvPr id="176171"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CR"/>
              <a:t>Haga clic para modificar el estilo de texto del patrón</a:t>
            </a:r>
          </a:p>
          <a:p>
            <a:pPr lvl="1"/>
            <a:r>
              <a:rPr lang="es-CR"/>
              <a:t>Segundo nivel</a:t>
            </a:r>
          </a:p>
          <a:p>
            <a:pPr lvl="2"/>
            <a:r>
              <a:rPr lang="es-CR"/>
              <a:t>Tercer nivel</a:t>
            </a:r>
          </a:p>
          <a:p>
            <a:pPr lvl="3"/>
            <a:r>
              <a:rPr lang="es-CR"/>
              <a:t>Cuarto nivel</a:t>
            </a:r>
          </a:p>
          <a:p>
            <a:pPr lvl="4"/>
            <a:r>
              <a:rPr lang="es-CR"/>
              <a:t>Quinto nivel</a:t>
            </a:r>
          </a:p>
        </p:txBody>
      </p:sp>
      <p:sp>
        <p:nvSpPr>
          <p:cNvPr id="176172"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outerShdw blurRad="38100" dist="38100" dir="2700000" algn="tl">
                    <a:srgbClr val="000000"/>
                  </a:outerShdw>
                </a:effectLst>
                <a:latin typeface="Arial" charset="0"/>
                <a:ea typeface="+mn-ea"/>
                <a:cs typeface="Arial" charset="0"/>
              </a:defRPr>
            </a:lvl1pPr>
          </a:lstStyle>
          <a:p>
            <a:pPr>
              <a:defRPr/>
            </a:pPr>
            <a:endParaRPr lang="es-CR"/>
          </a:p>
        </p:txBody>
      </p:sp>
      <p:sp>
        <p:nvSpPr>
          <p:cNvPr id="176173"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effectLst>
                  <a:outerShdw blurRad="38100" dist="38100" dir="2700000" algn="tl">
                    <a:srgbClr val="000000"/>
                  </a:outerShdw>
                </a:effectLst>
                <a:latin typeface="Arial" charset="0"/>
                <a:ea typeface="+mn-ea"/>
                <a:cs typeface="Arial" charset="0"/>
              </a:defRPr>
            </a:lvl1pPr>
          </a:lstStyle>
          <a:p>
            <a:pPr>
              <a:defRPr/>
            </a:pPr>
            <a:endParaRPr lang="es-CR"/>
          </a:p>
        </p:txBody>
      </p:sp>
      <p:sp>
        <p:nvSpPr>
          <p:cNvPr id="176174"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000000"/>
                  </a:outerShdw>
                </a:effectLst>
              </a:defRPr>
            </a:lvl1pPr>
          </a:lstStyle>
          <a:p>
            <a:fld id="{BF6DED3B-670F-0D44-A1C3-515D1F3983FB}" type="slidenum">
              <a:rPr lang="es-CR"/>
              <a:pPr/>
              <a:t>‹Nr.›</a:t>
            </a:fld>
            <a:endParaRPr lang="es-CR"/>
          </a:p>
        </p:txBody>
      </p:sp>
    </p:spTree>
  </p:cSld>
  <p:clrMap bg1="lt1" tx1="dk1" bg2="lt2" tx2="dk2" accent1="accent1" accent2="accent2" accent3="accent3" accent4="accent4" accent5="accent5" accent6="accent6" hlink="hlink" folHlink="folHlink"/>
  <p:sldLayoutIdLst>
    <p:sldLayoutId id="214748369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5780" y="2636912"/>
            <a:ext cx="3960440" cy="1102125"/>
          </a:xfrm>
          <a:prstGeom prst="rect">
            <a:avLst/>
          </a:prstGeom>
        </p:spPr>
      </p:pic>
    </p:spTree>
    <p:extLst>
      <p:ext uri="{BB962C8B-B14F-4D97-AF65-F5344CB8AC3E}">
        <p14:creationId xmlns:p14="http://schemas.microsoft.com/office/powerpoint/2010/main" val="58050451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76223"/>
            <a:ext cx="12192000" cy="1143000"/>
          </a:xfrm>
        </p:spPr>
        <p:txBody>
          <a:bodyPr/>
          <a:lstStyle/>
          <a:p>
            <a:r>
              <a:rPr lang="es-CR" sz="3600" b="1" kern="1200" dirty="0" smtClean="0">
                <a:solidFill>
                  <a:srgbClr val="02467C"/>
                </a:solidFill>
                <a:effectLst/>
                <a:latin typeface="+mn-lt"/>
                <a:cs typeface="Arial" charset="0"/>
              </a:rPr>
              <a:t>FACTORES QUE PUEDEN AFECTAR</a:t>
            </a:r>
            <a:br>
              <a:rPr lang="es-CR" sz="3600" b="1" kern="1200" dirty="0" smtClean="0">
                <a:solidFill>
                  <a:srgbClr val="02467C"/>
                </a:solidFill>
                <a:effectLst/>
                <a:latin typeface="+mn-lt"/>
                <a:cs typeface="Arial" charset="0"/>
              </a:rPr>
            </a:br>
            <a:r>
              <a:rPr lang="es-CR" sz="3600" b="1" kern="1200" dirty="0" smtClean="0">
                <a:solidFill>
                  <a:srgbClr val="02467C"/>
                </a:solidFill>
                <a:effectLst/>
                <a:latin typeface="+mn-lt"/>
                <a:cs typeface="Arial" charset="0"/>
              </a:rPr>
              <a:t>LA CONFIABILIDAD Y LA VALIDEZ</a:t>
            </a:r>
            <a:endParaRPr lang="es-CR" sz="3600" b="1" kern="1200" dirty="0">
              <a:solidFill>
                <a:srgbClr val="02467C"/>
              </a:solidFill>
              <a:effectLst/>
              <a:latin typeface="+mn-lt"/>
              <a:cs typeface="Arial" charset="0"/>
            </a:endParaRPr>
          </a:p>
        </p:txBody>
      </p:sp>
      <p:sp>
        <p:nvSpPr>
          <p:cNvPr id="3" name="2 Marcador de contenido"/>
          <p:cNvSpPr>
            <a:spLocks noGrp="1"/>
          </p:cNvSpPr>
          <p:nvPr>
            <p:ph idx="1"/>
          </p:nvPr>
        </p:nvSpPr>
        <p:spPr>
          <a:xfrm>
            <a:off x="587388" y="1844824"/>
            <a:ext cx="11017224" cy="4530725"/>
          </a:xfrm>
        </p:spPr>
        <p:txBody>
          <a:bodyPr/>
          <a:lstStyle/>
          <a:p>
            <a:pPr marL="495300" indent="-481013">
              <a:spcAft>
                <a:spcPts val="1200"/>
              </a:spcAft>
              <a:buClr>
                <a:srgbClr val="FF0000"/>
              </a:buClr>
              <a:buFont typeface="ZapfDingbatsITC" charset="0"/>
              <a:buChar char="➤"/>
            </a:pPr>
            <a:r>
              <a:rPr lang="es-CR" sz="2400" dirty="0">
                <a:solidFill>
                  <a:schemeClr val="tx1">
                    <a:lumMod val="75000"/>
                    <a:lumOff val="25000"/>
                  </a:schemeClr>
                </a:solidFill>
                <a:effectLst/>
              </a:rPr>
              <a:t>La improvisación.</a:t>
            </a:r>
          </a:p>
          <a:p>
            <a:pPr marL="495300" indent="-481013">
              <a:spcAft>
                <a:spcPts val="1200"/>
              </a:spcAft>
              <a:buClr>
                <a:srgbClr val="FF0000"/>
              </a:buClr>
              <a:buFont typeface="ZapfDingbatsITC" charset="0"/>
              <a:buChar char="➤"/>
            </a:pPr>
            <a:r>
              <a:rPr lang="es-CR" sz="2400" dirty="0">
                <a:solidFill>
                  <a:schemeClr val="tx1">
                    <a:lumMod val="75000"/>
                    <a:lumOff val="25000"/>
                  </a:schemeClr>
                </a:solidFill>
                <a:effectLst/>
              </a:rPr>
              <a:t>Cultura y tiempo (instrumentos de otros países o usados en otro contexto y tiempo).</a:t>
            </a:r>
          </a:p>
          <a:p>
            <a:pPr marL="495300" indent="-481013">
              <a:spcAft>
                <a:spcPts val="1200"/>
              </a:spcAft>
              <a:buClr>
                <a:srgbClr val="FF0000"/>
              </a:buClr>
              <a:buFont typeface="ZapfDingbatsITC" charset="0"/>
              <a:buChar char="➤"/>
            </a:pPr>
            <a:r>
              <a:rPr lang="es-CR" sz="2400" dirty="0">
                <a:solidFill>
                  <a:schemeClr val="tx1">
                    <a:lumMod val="75000"/>
                    <a:lumOff val="25000"/>
                  </a:schemeClr>
                </a:solidFill>
                <a:effectLst/>
              </a:rPr>
              <a:t>Inadecuado para las personas a quienes se les aplica (no es empático).</a:t>
            </a:r>
          </a:p>
          <a:p>
            <a:pPr marL="495300" indent="-481013">
              <a:spcAft>
                <a:spcPts val="1200"/>
              </a:spcAft>
              <a:buClr>
                <a:srgbClr val="FF0000"/>
              </a:buClr>
              <a:buFont typeface="ZapfDingbatsITC" charset="0"/>
              <a:buChar char="➤"/>
            </a:pPr>
            <a:r>
              <a:rPr lang="es-CR" sz="2400" dirty="0">
                <a:solidFill>
                  <a:schemeClr val="tx1">
                    <a:lumMod val="75000"/>
                    <a:lumOff val="25000"/>
                  </a:schemeClr>
                </a:solidFill>
                <a:effectLst/>
              </a:rPr>
              <a:t>Personalidad de los participantes: </a:t>
            </a:r>
            <a:r>
              <a:rPr lang="es-CR" sz="2400" dirty="0" smtClean="0">
                <a:solidFill>
                  <a:schemeClr val="tx1">
                    <a:lumMod val="75000"/>
                    <a:lumOff val="25000"/>
                  </a:schemeClr>
                </a:solidFill>
                <a:effectLst/>
              </a:rPr>
              <a:t>Negativos</a:t>
            </a:r>
            <a:r>
              <a:rPr lang="es-CR" sz="2400" dirty="0">
                <a:solidFill>
                  <a:schemeClr val="tx1">
                    <a:lumMod val="75000"/>
                    <a:lumOff val="25000"/>
                  </a:schemeClr>
                </a:solidFill>
                <a:effectLst/>
              </a:rPr>
              <a:t>, sensibles, impresionadores, etc.</a:t>
            </a:r>
          </a:p>
          <a:p>
            <a:pPr marL="495300" indent="-481013">
              <a:spcAft>
                <a:spcPts val="1200"/>
              </a:spcAft>
              <a:buClr>
                <a:srgbClr val="FF0000"/>
              </a:buClr>
              <a:buFont typeface="ZapfDingbatsITC" charset="0"/>
              <a:buChar char="➤"/>
            </a:pPr>
            <a:r>
              <a:rPr lang="es-CR" sz="2400" dirty="0">
                <a:solidFill>
                  <a:schemeClr val="tx1">
                    <a:lumMod val="75000"/>
                    <a:lumOff val="25000"/>
                  </a:schemeClr>
                </a:solidFill>
                <a:effectLst/>
              </a:rPr>
              <a:t>Condiciones en que se aplica.</a:t>
            </a:r>
          </a:p>
          <a:p>
            <a:pPr marL="495300" indent="-481013">
              <a:spcAft>
                <a:spcPts val="1200"/>
              </a:spcAft>
              <a:buClr>
                <a:srgbClr val="FF0000"/>
              </a:buClr>
              <a:buFont typeface="ZapfDingbatsITC" charset="0"/>
              <a:buChar char="➤"/>
            </a:pPr>
            <a:r>
              <a:rPr lang="es-CR" sz="2400" dirty="0">
                <a:solidFill>
                  <a:schemeClr val="tx1">
                    <a:lumMod val="75000"/>
                    <a:lumOff val="25000"/>
                  </a:schemeClr>
                </a:solidFill>
                <a:effectLst/>
              </a:rPr>
              <a:t>Falta de estandarización.</a:t>
            </a:r>
          </a:p>
          <a:p>
            <a:pPr marL="495300" indent="-481013">
              <a:spcAft>
                <a:spcPts val="1200"/>
              </a:spcAft>
              <a:buClr>
                <a:srgbClr val="FF0000"/>
              </a:buClr>
              <a:buFont typeface="ZapfDingbatsITC" charset="0"/>
              <a:buChar char="➤"/>
            </a:pPr>
            <a:r>
              <a:rPr lang="es-CR" sz="2400" dirty="0">
                <a:solidFill>
                  <a:schemeClr val="tx1">
                    <a:lumMod val="75000"/>
                    <a:lumOff val="25000"/>
                  </a:schemeClr>
                </a:solidFill>
                <a:effectLst/>
              </a:rPr>
              <a:t>Aspectos mecánicos del instrumento.</a:t>
            </a: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61309699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5445" y="488583"/>
            <a:ext cx="12192000" cy="844590"/>
          </a:xfrm>
        </p:spPr>
        <p:txBody>
          <a:bodyPr/>
          <a:lstStyle/>
          <a:p>
            <a:r>
              <a:rPr lang="es-CR" sz="3600" b="1" kern="1200" dirty="0" smtClean="0">
                <a:solidFill>
                  <a:srgbClr val="02467C"/>
                </a:solidFill>
                <a:effectLst/>
                <a:latin typeface="+mn-lt"/>
                <a:cs typeface="Arial" charset="0"/>
              </a:rPr>
              <a:t>PASOS PARA LA MEDICIÓN </a:t>
            </a:r>
            <a:r>
              <a:rPr lang="es-CR" sz="2000" b="1" kern="1200" dirty="0" smtClean="0">
                <a:solidFill>
                  <a:srgbClr val="02467C"/>
                </a:solidFill>
                <a:effectLst/>
                <a:latin typeface="+mn-lt"/>
                <a:cs typeface="Arial" charset="0"/>
              </a:rPr>
              <a:t>1/2</a:t>
            </a:r>
            <a:endParaRPr lang="es-CR" sz="2000" b="1" kern="1200" dirty="0">
              <a:solidFill>
                <a:srgbClr val="02467C"/>
              </a:solidFill>
              <a:effectLst/>
              <a:latin typeface="+mn-lt"/>
              <a:cs typeface="Arial" charset="0"/>
            </a:endParaRPr>
          </a:p>
        </p:txBody>
      </p:sp>
      <p:sp>
        <p:nvSpPr>
          <p:cNvPr id="3" name="2 Marcador de contenido"/>
          <p:cNvSpPr>
            <a:spLocks noGrp="1"/>
          </p:cNvSpPr>
          <p:nvPr>
            <p:ph idx="1"/>
          </p:nvPr>
        </p:nvSpPr>
        <p:spPr>
          <a:xfrm>
            <a:off x="479376" y="1457583"/>
            <a:ext cx="10988116" cy="4943350"/>
          </a:xfrm>
        </p:spPr>
        <p:txBody>
          <a:bodyPr/>
          <a:lstStyle/>
          <a:p>
            <a:pPr marL="541338" indent="-495300" algn="just">
              <a:spcAft>
                <a:spcPts val="1800"/>
              </a:spcAft>
              <a:buClr>
                <a:srgbClr val="FF0000"/>
              </a:buClr>
              <a:buSzPct val="100000"/>
              <a:buFont typeface="+mj-lt"/>
              <a:buAutoNum type="arabicPeriod"/>
            </a:pPr>
            <a:r>
              <a:rPr lang="es-CR" sz="2800" dirty="0">
                <a:solidFill>
                  <a:schemeClr val="tx1">
                    <a:lumMod val="75000"/>
                    <a:lumOff val="25000"/>
                  </a:schemeClr>
                </a:solidFill>
                <a:effectLst/>
              </a:rPr>
              <a:t>Redefiniciones fundamentales sobre propósitos, definiciones operacionales y participantes.</a:t>
            </a:r>
          </a:p>
          <a:p>
            <a:pPr marL="541338" indent="-495300" algn="just">
              <a:spcAft>
                <a:spcPts val="1800"/>
              </a:spcAft>
              <a:buClr>
                <a:srgbClr val="FF0000"/>
              </a:buClr>
              <a:buSzPct val="100000"/>
              <a:buFont typeface="+mj-lt"/>
              <a:buAutoNum type="arabicPeriod"/>
            </a:pPr>
            <a:r>
              <a:rPr lang="es-CR" sz="2800" dirty="0">
                <a:solidFill>
                  <a:schemeClr val="tx1">
                    <a:lumMod val="75000"/>
                    <a:lumOff val="25000"/>
                  </a:schemeClr>
                </a:solidFill>
                <a:effectLst/>
              </a:rPr>
              <a:t>Revisar la literatura, particularmente la enfocada en los instrumentos utilizados para medir las variables de interés.</a:t>
            </a:r>
          </a:p>
          <a:p>
            <a:pPr marL="541338" indent="-495300" algn="just">
              <a:spcAft>
                <a:spcPts val="1800"/>
              </a:spcAft>
              <a:buClr>
                <a:srgbClr val="FF0000"/>
              </a:buClr>
              <a:buSzPct val="100000"/>
              <a:buFont typeface="+mj-lt"/>
              <a:buAutoNum type="arabicPeriod"/>
            </a:pPr>
            <a:r>
              <a:rPr lang="es-CR" sz="2800" dirty="0">
                <a:solidFill>
                  <a:schemeClr val="tx1">
                    <a:lumMod val="75000"/>
                    <a:lumOff val="25000"/>
                  </a:schemeClr>
                </a:solidFill>
                <a:effectLst/>
              </a:rPr>
              <a:t>Identificar el conjunto o dominio de conceptos o variables a medir e indicadores de cada variable</a:t>
            </a:r>
            <a:r>
              <a:rPr lang="es-CR" sz="2800" dirty="0" smtClean="0">
                <a:solidFill>
                  <a:schemeClr val="tx1">
                    <a:lumMod val="75000"/>
                    <a:lumOff val="25000"/>
                  </a:schemeClr>
                </a:solidFill>
                <a:effectLst/>
              </a:rPr>
              <a:t>.</a:t>
            </a:r>
          </a:p>
          <a:p>
            <a:pPr marL="541338" indent="-495300" algn="just">
              <a:spcAft>
                <a:spcPts val="1800"/>
              </a:spcAft>
              <a:buClr>
                <a:srgbClr val="FF0000"/>
              </a:buClr>
              <a:buSzPct val="100000"/>
              <a:buFont typeface="+mj-lt"/>
              <a:buAutoNum type="arabicPeriod"/>
            </a:pPr>
            <a:r>
              <a:rPr lang="es-CR" sz="2800" dirty="0" smtClean="0">
                <a:solidFill>
                  <a:schemeClr val="tx1">
                    <a:lumMod val="75000"/>
                    <a:lumOff val="25000"/>
                  </a:schemeClr>
                </a:solidFill>
                <a:effectLst/>
              </a:rPr>
              <a:t>Tomar decisiones en cuanto a: tipo y formato; utilizar uno existente, adaptarlo o construir uno nuevo, así como el contexto de administración.</a:t>
            </a:r>
            <a:endParaRPr lang="es-CR" sz="2800" dirty="0">
              <a:solidFill>
                <a:schemeClr val="tx1">
                  <a:lumMod val="75000"/>
                  <a:lumOff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328306874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5421148" y="712202"/>
            <a:ext cx="6770851" cy="844590"/>
          </a:xfrm>
        </p:spPr>
        <p:txBody>
          <a:bodyPr/>
          <a:lstStyle/>
          <a:p>
            <a:r>
              <a:rPr lang="es-CR" sz="3400" b="1" kern="1200" dirty="0" smtClean="0">
                <a:solidFill>
                  <a:srgbClr val="02467C"/>
                </a:solidFill>
                <a:effectLst/>
                <a:latin typeface="+mn-lt"/>
                <a:cs typeface="Arial" charset="0"/>
              </a:rPr>
              <a:t>PASOS PARA LA MEDICIÓN </a:t>
            </a:r>
            <a:r>
              <a:rPr lang="es-CR" sz="2000" b="1" kern="1200" dirty="0" smtClean="0">
                <a:solidFill>
                  <a:srgbClr val="02467C"/>
                </a:solidFill>
                <a:effectLst/>
                <a:latin typeface="+mn-lt"/>
                <a:cs typeface="Arial" charset="0"/>
              </a:rPr>
              <a:t>2/2</a:t>
            </a:r>
            <a:endParaRPr lang="es-CR" sz="2000" b="1" kern="1200" dirty="0">
              <a:solidFill>
                <a:srgbClr val="02467C"/>
              </a:solidFill>
              <a:effectLst/>
              <a:latin typeface="+mn-lt"/>
              <a:cs typeface="Arial" charset="0"/>
            </a:endParaRPr>
          </a:p>
        </p:txBody>
      </p:sp>
      <p:sp>
        <p:nvSpPr>
          <p:cNvPr id="3" name="2 Marcador de contenido"/>
          <p:cNvSpPr>
            <a:spLocks noGrp="1"/>
          </p:cNvSpPr>
          <p:nvPr>
            <p:ph idx="1"/>
          </p:nvPr>
        </p:nvSpPr>
        <p:spPr>
          <a:xfrm>
            <a:off x="5663952" y="1484784"/>
            <a:ext cx="6597824" cy="4994107"/>
          </a:xfrm>
        </p:spPr>
        <p:txBody>
          <a:bodyPr/>
          <a:lstStyle/>
          <a:p>
            <a:pPr marL="711200" indent="-696913">
              <a:spcAft>
                <a:spcPts val="600"/>
              </a:spcAft>
              <a:buClr>
                <a:srgbClr val="FF0000"/>
              </a:buClr>
              <a:buSzPct val="100000"/>
              <a:buFont typeface="+mj-lt"/>
              <a:buAutoNum type="arabicPeriod" startAt="5"/>
            </a:pPr>
            <a:r>
              <a:rPr lang="es-CR" sz="2800" dirty="0" smtClean="0">
                <a:solidFill>
                  <a:schemeClr val="tx1">
                    <a:lumMod val="75000"/>
                    <a:lumOff val="25000"/>
                  </a:schemeClr>
                </a:solidFill>
                <a:effectLst/>
              </a:rPr>
              <a:t>Construir el instrumento.</a:t>
            </a:r>
          </a:p>
          <a:p>
            <a:pPr marL="711200" indent="-696913">
              <a:spcAft>
                <a:spcPts val="600"/>
              </a:spcAft>
              <a:buClr>
                <a:srgbClr val="FF0000"/>
              </a:buClr>
              <a:buSzPct val="100000"/>
              <a:buFont typeface="+mj-lt"/>
              <a:buAutoNum type="arabicPeriod" startAt="5"/>
            </a:pPr>
            <a:r>
              <a:rPr lang="es-CR" sz="2800" dirty="0" smtClean="0">
                <a:solidFill>
                  <a:schemeClr val="tx1">
                    <a:lumMod val="75000"/>
                    <a:lumOff val="25000"/>
                  </a:schemeClr>
                </a:solidFill>
                <a:effectLst/>
              </a:rPr>
              <a:t>Aplicar </a:t>
            </a:r>
            <a:r>
              <a:rPr lang="es-CR" sz="2800" dirty="0">
                <a:solidFill>
                  <a:schemeClr val="tx1">
                    <a:lumMod val="75000"/>
                    <a:lumOff val="25000"/>
                  </a:schemeClr>
                </a:solidFill>
                <a:effectLst/>
              </a:rPr>
              <a:t>la prueba piloto.</a:t>
            </a:r>
          </a:p>
          <a:p>
            <a:pPr marL="711200" indent="-696913">
              <a:spcAft>
                <a:spcPts val="600"/>
              </a:spcAft>
              <a:buClr>
                <a:srgbClr val="FF0000"/>
              </a:buClr>
              <a:buSzPct val="100000"/>
              <a:buFont typeface="+mj-lt"/>
              <a:buAutoNum type="arabicPeriod" startAt="5"/>
            </a:pPr>
            <a:r>
              <a:rPr lang="es-CR" sz="2800" dirty="0">
                <a:solidFill>
                  <a:schemeClr val="tx1">
                    <a:lumMod val="75000"/>
                    <a:lumOff val="25000"/>
                  </a:schemeClr>
                </a:solidFill>
                <a:effectLst/>
              </a:rPr>
              <a:t>Desarrollar su versión definitiva.</a:t>
            </a:r>
          </a:p>
          <a:p>
            <a:pPr marL="711200" indent="-696913">
              <a:spcAft>
                <a:spcPts val="600"/>
              </a:spcAft>
              <a:buClr>
                <a:srgbClr val="FF0000"/>
              </a:buClr>
              <a:buSzPct val="100000"/>
              <a:buFont typeface="+mj-lt"/>
              <a:buAutoNum type="arabicPeriod" startAt="5"/>
            </a:pPr>
            <a:r>
              <a:rPr lang="es-CR" sz="2800" dirty="0">
                <a:solidFill>
                  <a:schemeClr val="tx1">
                    <a:lumMod val="75000"/>
                    <a:lumOff val="25000"/>
                  </a:schemeClr>
                </a:solidFill>
                <a:effectLst/>
              </a:rPr>
              <a:t>Entrenar al personal que va a administrarlo.</a:t>
            </a:r>
          </a:p>
          <a:p>
            <a:pPr marL="711200" indent="-696913">
              <a:spcAft>
                <a:spcPts val="600"/>
              </a:spcAft>
              <a:buClr>
                <a:srgbClr val="FF0000"/>
              </a:buClr>
              <a:buSzPct val="100000"/>
              <a:buFont typeface="+mj-lt"/>
              <a:buAutoNum type="arabicPeriod" startAt="5"/>
            </a:pPr>
            <a:r>
              <a:rPr lang="es-CR" sz="2800" dirty="0">
                <a:solidFill>
                  <a:schemeClr val="tx1">
                    <a:lumMod val="75000"/>
                    <a:lumOff val="25000"/>
                  </a:schemeClr>
                </a:solidFill>
                <a:effectLst/>
              </a:rPr>
              <a:t>Obtener autorizaciones para aplicarlo.</a:t>
            </a:r>
          </a:p>
          <a:p>
            <a:pPr marL="711200" indent="-696913">
              <a:spcAft>
                <a:spcPts val="600"/>
              </a:spcAft>
              <a:buClr>
                <a:srgbClr val="FF0000"/>
              </a:buClr>
              <a:buSzPct val="100000"/>
              <a:buFont typeface="+mj-lt"/>
              <a:buAutoNum type="arabicPeriod" startAt="5"/>
            </a:pPr>
            <a:r>
              <a:rPr lang="es-CR" sz="2800" dirty="0">
                <a:solidFill>
                  <a:schemeClr val="tx1">
                    <a:lumMod val="75000"/>
                    <a:lumOff val="25000"/>
                  </a:schemeClr>
                </a:solidFill>
                <a:effectLst/>
              </a:rPr>
              <a:t>Administrar el instrumento.</a:t>
            </a:r>
          </a:p>
          <a:p>
            <a:pPr marL="711200" indent="-696913">
              <a:spcAft>
                <a:spcPts val="600"/>
              </a:spcAft>
              <a:buClr>
                <a:srgbClr val="FF0000"/>
              </a:buClr>
              <a:buSzPct val="100000"/>
              <a:buFont typeface="+mj-lt"/>
              <a:buAutoNum type="arabicPeriod" startAt="5"/>
            </a:pPr>
            <a:r>
              <a:rPr lang="es-CR" sz="2800" dirty="0">
                <a:solidFill>
                  <a:schemeClr val="tx1">
                    <a:lumMod val="75000"/>
                    <a:lumOff val="25000"/>
                  </a:schemeClr>
                </a:solidFill>
                <a:effectLst/>
              </a:rPr>
              <a:t>Preparar los datos para el análisis.</a:t>
            </a:r>
            <a:endParaRPr lang="es-CR" sz="2800" i="1" dirty="0">
              <a:solidFill>
                <a:schemeClr val="tx1">
                  <a:lumMod val="75000"/>
                  <a:lumOff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891" y="-34280"/>
            <a:ext cx="6892280" cy="6892280"/>
          </a:xfrm>
          <a:prstGeom prst="rect">
            <a:avLst/>
          </a:prstGeom>
        </p:spPr>
      </p:pic>
    </p:spTree>
    <p:extLst>
      <p:ext uri="{BB962C8B-B14F-4D97-AF65-F5344CB8AC3E}">
        <p14:creationId xmlns:p14="http://schemas.microsoft.com/office/powerpoint/2010/main" val="43583053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39156"/>
            <a:ext cx="12192000" cy="844590"/>
          </a:xfrm>
        </p:spPr>
        <p:txBody>
          <a:bodyPr/>
          <a:lstStyle/>
          <a:p>
            <a:r>
              <a:rPr lang="es-CR" b="1" kern="1200" dirty="0" smtClean="0">
                <a:solidFill>
                  <a:srgbClr val="02467C"/>
                </a:solidFill>
                <a:effectLst/>
                <a:latin typeface="+mn-lt"/>
                <a:cs typeface="Arial" charset="0"/>
              </a:rPr>
              <a:t>CODIFICACIÓN</a:t>
            </a:r>
            <a:endParaRPr lang="es-CR" b="1" kern="1200" dirty="0">
              <a:solidFill>
                <a:srgbClr val="02467C"/>
              </a:solidFill>
              <a:effectLst/>
              <a:latin typeface="+mn-lt"/>
              <a:cs typeface="Arial" charset="0"/>
            </a:endParaRPr>
          </a:p>
        </p:txBody>
      </p:sp>
      <p:sp>
        <p:nvSpPr>
          <p:cNvPr id="3" name="2 Marcador de contenido"/>
          <p:cNvSpPr>
            <a:spLocks noGrp="1"/>
          </p:cNvSpPr>
          <p:nvPr>
            <p:ph idx="1"/>
          </p:nvPr>
        </p:nvSpPr>
        <p:spPr>
          <a:xfrm>
            <a:off x="1266927" y="1907012"/>
            <a:ext cx="9846269" cy="1224906"/>
          </a:xfrm>
        </p:spPr>
        <p:txBody>
          <a:bodyPr/>
          <a:lstStyle/>
          <a:p>
            <a:pPr marL="0" indent="0" algn="just">
              <a:spcAft>
                <a:spcPts val="1800"/>
              </a:spcAft>
              <a:buNone/>
            </a:pPr>
            <a:r>
              <a:rPr lang="es-CR" dirty="0" smtClean="0">
                <a:solidFill>
                  <a:schemeClr val="bg2">
                    <a:lumMod val="25000"/>
                  </a:schemeClr>
                </a:solidFill>
                <a:effectLst/>
              </a:rPr>
              <a:t>Asignar a los datos un valor numérico o símbolo que los represente, para analizarlos cuantitativamente.</a:t>
            </a: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
        <p:nvSpPr>
          <p:cNvPr id="9" name="Rectángulo redondeado 8"/>
          <p:cNvSpPr/>
          <p:nvPr/>
        </p:nvSpPr>
        <p:spPr bwMode="auto">
          <a:xfrm>
            <a:off x="1631504" y="3933441"/>
            <a:ext cx="3816424" cy="1656184"/>
          </a:xfrm>
          <a:prstGeom prst="roundRect">
            <a:avLst/>
          </a:prstGeom>
          <a:gradFill>
            <a:gsLst>
              <a:gs pos="0">
                <a:srgbClr val="FFC000"/>
              </a:gs>
              <a:gs pos="79000">
                <a:srgbClr val="F7BD03"/>
              </a:gs>
              <a:gs pos="100000">
                <a:srgbClr val="F7BD03"/>
              </a:gs>
            </a:gsLst>
          </a:gradFill>
          <a:effectLst>
            <a:outerShdw blurRad="40000" dist="23000" dir="5400000" rotWithShape="0">
              <a:srgbClr val="C00000">
                <a:alpha val="35000"/>
              </a:srgbClr>
            </a:outerShdw>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_tradnl" sz="2400" dirty="0" smtClean="0">
                <a:solidFill>
                  <a:schemeClr val="lt1"/>
                </a:solidFill>
                <a:latin typeface="+mn-lt"/>
                <a:ea typeface="+mn-ea"/>
                <a:cs typeface="+mn-cs"/>
              </a:rPr>
              <a:t>PRECODIFICACI</a:t>
            </a:r>
            <a:r>
              <a:rPr lang="es-ES" sz="2400" dirty="0" smtClean="0">
                <a:solidFill>
                  <a:schemeClr val="lt1"/>
                </a:solidFill>
                <a:latin typeface="+mn-lt"/>
                <a:ea typeface="+mn-ea"/>
                <a:cs typeface="+mn-cs"/>
              </a:rPr>
              <a:t>ÓN</a:t>
            </a:r>
            <a:endParaRPr lang="es-ES_tradnl" sz="2400" dirty="0">
              <a:solidFill>
                <a:schemeClr val="lt1"/>
              </a:solidFill>
              <a:latin typeface="+mn-lt"/>
              <a:ea typeface="+mn-ea"/>
              <a:cs typeface="+mn-cs"/>
            </a:endParaRPr>
          </a:p>
        </p:txBody>
      </p:sp>
      <p:sp>
        <p:nvSpPr>
          <p:cNvPr id="10" name="Rectángulo redondeado 9"/>
          <p:cNvSpPr/>
          <p:nvPr/>
        </p:nvSpPr>
        <p:spPr bwMode="auto">
          <a:xfrm>
            <a:off x="6653237" y="3933441"/>
            <a:ext cx="3816424" cy="1656184"/>
          </a:xfrm>
          <a:prstGeom prst="roundRect">
            <a:avLst/>
          </a:prstGeom>
          <a:gradFill>
            <a:gsLst>
              <a:gs pos="0">
                <a:srgbClr val="92D050"/>
              </a:gs>
              <a:gs pos="80000">
                <a:srgbClr val="92D050"/>
              </a:gs>
              <a:gs pos="100000">
                <a:srgbClr val="89C24E"/>
              </a:gs>
            </a:gsLst>
          </a:gradFill>
          <a:effectLst>
            <a:outerShdw blurRad="40000" dist="23000" dir="5400000" rotWithShape="0">
              <a:srgbClr val="C00000">
                <a:alpha val="35000"/>
              </a:srgbClr>
            </a:outerShdw>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400" dirty="0" smtClean="0">
                <a:solidFill>
                  <a:schemeClr val="lt1"/>
                </a:solidFill>
                <a:latin typeface="+mn-lt"/>
                <a:ea typeface="+mn-ea"/>
                <a:cs typeface="+mn-cs"/>
              </a:rPr>
              <a:t>A POSTERIORI</a:t>
            </a:r>
            <a:endParaRPr lang="es-ES_tradnl" sz="2400" dirty="0">
              <a:solidFill>
                <a:schemeClr val="lt1"/>
              </a:solidFill>
              <a:latin typeface="+mn-lt"/>
              <a:ea typeface="+mn-ea"/>
              <a:cs typeface="+mn-cs"/>
            </a:endParaRPr>
          </a:p>
        </p:txBody>
      </p:sp>
    </p:spTree>
    <p:extLst>
      <p:ext uri="{BB962C8B-B14F-4D97-AF65-F5344CB8AC3E}">
        <p14:creationId xmlns:p14="http://schemas.microsoft.com/office/powerpoint/2010/main" val="3346140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79009"/>
            <a:ext cx="12192000" cy="630907"/>
          </a:xfrm>
        </p:spPr>
        <p:txBody>
          <a:bodyPr/>
          <a:lstStyle/>
          <a:p>
            <a:r>
              <a:rPr lang="es-CR" sz="3600" b="1" kern="1200" dirty="0" smtClean="0">
                <a:solidFill>
                  <a:srgbClr val="02467C"/>
                </a:solidFill>
                <a:effectLst/>
                <a:latin typeface="+mn-lt"/>
                <a:cs typeface="Arial" charset="0"/>
              </a:rPr>
              <a:t>NIVELES DE MEDICIÓN</a:t>
            </a:r>
            <a:endParaRPr lang="es-CR" sz="3600" b="1" kern="1200" dirty="0">
              <a:solidFill>
                <a:srgbClr val="02467C"/>
              </a:solidFill>
              <a:effectLst/>
              <a:latin typeface="+mn-lt"/>
              <a:cs typeface="Arial" charset="0"/>
            </a:endParaRPr>
          </a:p>
        </p:txBody>
      </p:sp>
      <p:sp>
        <p:nvSpPr>
          <p:cNvPr id="3" name="2 Marcador de contenido"/>
          <p:cNvSpPr>
            <a:spLocks noGrp="1"/>
          </p:cNvSpPr>
          <p:nvPr>
            <p:ph idx="1"/>
          </p:nvPr>
        </p:nvSpPr>
        <p:spPr>
          <a:xfrm>
            <a:off x="623392" y="1487570"/>
            <a:ext cx="10945216" cy="4931307"/>
          </a:xfrm>
        </p:spPr>
        <p:txBody>
          <a:bodyPr/>
          <a:lstStyle/>
          <a:p>
            <a:pPr algn="just">
              <a:spcAft>
                <a:spcPts val="1800"/>
              </a:spcAft>
              <a:buClr>
                <a:srgbClr val="FF0000"/>
              </a:buClr>
              <a:buFont typeface="Helvetica" charset="0"/>
              <a:buChar char="‣"/>
            </a:pPr>
            <a:r>
              <a:rPr lang="es-CR" sz="2800" b="1" u="sng" dirty="0">
                <a:solidFill>
                  <a:srgbClr val="FF0000"/>
                </a:solidFill>
                <a:effectLst/>
              </a:rPr>
              <a:t>Medición nominal:</a:t>
            </a:r>
            <a:r>
              <a:rPr lang="es-CR" sz="2800" dirty="0">
                <a:solidFill>
                  <a:schemeClr val="bg2">
                    <a:lumMod val="25000"/>
                  </a:schemeClr>
                </a:solidFill>
                <a:effectLst/>
              </a:rPr>
              <a:t> </a:t>
            </a:r>
            <a:r>
              <a:rPr lang="es-CR" sz="2800" dirty="0" smtClean="0">
                <a:solidFill>
                  <a:schemeClr val="tx1">
                    <a:lumMod val="75000"/>
                    <a:lumOff val="25000"/>
                  </a:schemeClr>
                </a:solidFill>
                <a:effectLst/>
              </a:rPr>
              <a:t>Dos </a:t>
            </a:r>
            <a:r>
              <a:rPr lang="es-CR" sz="2800" dirty="0">
                <a:solidFill>
                  <a:schemeClr val="tx1">
                    <a:lumMod val="75000"/>
                    <a:lumOff val="25000"/>
                  </a:schemeClr>
                </a:solidFill>
                <a:effectLst/>
              </a:rPr>
              <a:t>(dicotómicas) o más categorías. Las categorías no tienen orden ni jerarquía. </a:t>
            </a:r>
            <a:r>
              <a:rPr lang="es-CR" sz="2400" i="1" dirty="0" err="1">
                <a:solidFill>
                  <a:schemeClr val="tx1">
                    <a:lumMod val="75000"/>
                    <a:lumOff val="25000"/>
                  </a:schemeClr>
                </a:solidFill>
                <a:effectLst/>
              </a:rPr>
              <a:t>Ej</a:t>
            </a:r>
            <a:r>
              <a:rPr lang="es-CR" sz="2400" i="1" dirty="0">
                <a:solidFill>
                  <a:schemeClr val="tx1">
                    <a:lumMod val="75000"/>
                    <a:lumOff val="25000"/>
                  </a:schemeClr>
                </a:solidFill>
                <a:effectLst/>
              </a:rPr>
              <a:t>: </a:t>
            </a:r>
            <a:r>
              <a:rPr lang="es-CR" sz="2400" i="1" dirty="0" err="1">
                <a:solidFill>
                  <a:schemeClr val="tx1">
                    <a:lumMod val="75000"/>
                    <a:lumOff val="25000"/>
                  </a:schemeClr>
                </a:solidFill>
                <a:effectLst/>
              </a:rPr>
              <a:t>Masc</a:t>
            </a:r>
            <a:r>
              <a:rPr lang="es-CR" sz="2400" i="1" dirty="0">
                <a:solidFill>
                  <a:schemeClr val="tx1">
                    <a:lumMod val="75000"/>
                    <a:lumOff val="25000"/>
                  </a:schemeClr>
                </a:solidFill>
                <a:effectLst/>
              </a:rPr>
              <a:t>.-</a:t>
            </a:r>
            <a:r>
              <a:rPr lang="es-CR" sz="2400" i="1" dirty="0" err="1">
                <a:solidFill>
                  <a:schemeClr val="tx1">
                    <a:lumMod val="75000"/>
                    <a:lumOff val="25000"/>
                  </a:schemeClr>
                </a:solidFill>
                <a:effectLst/>
              </a:rPr>
              <a:t>Fem</a:t>
            </a:r>
            <a:r>
              <a:rPr lang="es-CR" sz="2400" i="1" dirty="0">
                <a:solidFill>
                  <a:schemeClr val="tx1">
                    <a:lumMod val="75000"/>
                    <a:lumOff val="25000"/>
                  </a:schemeClr>
                </a:solidFill>
                <a:effectLst/>
              </a:rPr>
              <a:t>.</a:t>
            </a:r>
          </a:p>
          <a:p>
            <a:pPr algn="just">
              <a:spcAft>
                <a:spcPts val="1800"/>
              </a:spcAft>
              <a:buClr>
                <a:srgbClr val="FF0000"/>
              </a:buClr>
              <a:buFont typeface="Helvetica" charset="0"/>
              <a:buChar char="‣"/>
            </a:pPr>
            <a:r>
              <a:rPr lang="es-CR" sz="2800" b="1" u="sng" dirty="0">
                <a:solidFill>
                  <a:srgbClr val="FF0000"/>
                </a:solidFill>
                <a:effectLst/>
              </a:rPr>
              <a:t>Medición ordinal:</a:t>
            </a:r>
            <a:r>
              <a:rPr lang="es-CR" sz="2800" dirty="0">
                <a:solidFill>
                  <a:schemeClr val="tx1">
                    <a:lumMod val="75000"/>
                    <a:lumOff val="25000"/>
                  </a:schemeClr>
                </a:solidFill>
                <a:effectLst/>
              </a:rPr>
              <a:t> </a:t>
            </a:r>
            <a:r>
              <a:rPr lang="es-CR" sz="2800" dirty="0" smtClean="0">
                <a:solidFill>
                  <a:schemeClr val="tx1">
                    <a:lumMod val="75000"/>
                    <a:lumOff val="25000"/>
                  </a:schemeClr>
                </a:solidFill>
                <a:effectLst/>
              </a:rPr>
              <a:t>Las </a:t>
            </a:r>
            <a:r>
              <a:rPr lang="es-CR" sz="2800" dirty="0">
                <a:solidFill>
                  <a:schemeClr val="tx1">
                    <a:lumMod val="75000"/>
                    <a:lumOff val="25000"/>
                  </a:schemeClr>
                </a:solidFill>
                <a:effectLst/>
              </a:rPr>
              <a:t>categorías mantienen un orden de mayor a menor. </a:t>
            </a:r>
            <a:r>
              <a:rPr lang="es-CR" sz="2400" i="1" dirty="0" err="1">
                <a:solidFill>
                  <a:schemeClr val="tx1">
                    <a:lumMod val="75000"/>
                    <a:lumOff val="25000"/>
                  </a:schemeClr>
                </a:solidFill>
                <a:effectLst/>
              </a:rPr>
              <a:t>Ej</a:t>
            </a:r>
            <a:r>
              <a:rPr lang="es-CR" sz="2400" i="1" dirty="0">
                <a:solidFill>
                  <a:schemeClr val="tx1">
                    <a:lumMod val="75000"/>
                    <a:lumOff val="25000"/>
                  </a:schemeClr>
                </a:solidFill>
                <a:effectLst/>
              </a:rPr>
              <a:t>: posiciones jerárquicas en una empresa.</a:t>
            </a:r>
            <a:endParaRPr lang="es-CR" sz="2800" i="1" dirty="0">
              <a:solidFill>
                <a:schemeClr val="tx1">
                  <a:lumMod val="75000"/>
                  <a:lumOff val="25000"/>
                </a:schemeClr>
              </a:solidFill>
              <a:effectLst/>
            </a:endParaRPr>
          </a:p>
          <a:p>
            <a:pPr algn="just">
              <a:spcAft>
                <a:spcPts val="1800"/>
              </a:spcAft>
              <a:buClr>
                <a:srgbClr val="FF0000"/>
              </a:buClr>
              <a:buFont typeface="Helvetica" charset="0"/>
              <a:buChar char="‣"/>
            </a:pPr>
            <a:r>
              <a:rPr lang="es-CR" sz="2800" b="1" u="sng" dirty="0">
                <a:solidFill>
                  <a:srgbClr val="FF0000"/>
                </a:solidFill>
                <a:effectLst/>
              </a:rPr>
              <a:t>Medición por intervalo:</a:t>
            </a:r>
            <a:r>
              <a:rPr lang="es-CR" sz="2800" dirty="0">
                <a:solidFill>
                  <a:schemeClr val="tx1">
                    <a:lumMod val="75000"/>
                    <a:lumOff val="25000"/>
                  </a:schemeClr>
                </a:solidFill>
                <a:effectLst/>
              </a:rPr>
              <a:t> </a:t>
            </a:r>
            <a:r>
              <a:rPr lang="es-CR" sz="2800" dirty="0" smtClean="0">
                <a:solidFill>
                  <a:schemeClr val="tx1">
                    <a:lumMod val="75000"/>
                    <a:lumOff val="25000"/>
                  </a:schemeClr>
                </a:solidFill>
                <a:effectLst/>
              </a:rPr>
              <a:t>Además </a:t>
            </a:r>
            <a:r>
              <a:rPr lang="es-CR" sz="2800" dirty="0">
                <a:solidFill>
                  <a:schemeClr val="tx1">
                    <a:lumMod val="75000"/>
                    <a:lumOff val="25000"/>
                  </a:schemeClr>
                </a:solidFill>
                <a:effectLst/>
              </a:rPr>
              <a:t>del orden o la jerarquía entre categorías, se establecen intervalos iguales en la medición (el cero es arbitrario). </a:t>
            </a:r>
            <a:r>
              <a:rPr lang="es-CR" sz="2400" i="1" dirty="0" err="1">
                <a:solidFill>
                  <a:schemeClr val="tx1">
                    <a:lumMod val="75000"/>
                    <a:lumOff val="25000"/>
                  </a:schemeClr>
                </a:solidFill>
                <a:effectLst/>
              </a:rPr>
              <a:t>Ej</a:t>
            </a:r>
            <a:r>
              <a:rPr lang="es-CR" sz="2400" i="1" dirty="0">
                <a:solidFill>
                  <a:schemeClr val="tx1">
                    <a:lumMod val="75000"/>
                    <a:lumOff val="25000"/>
                  </a:schemeClr>
                </a:solidFill>
                <a:effectLst/>
              </a:rPr>
              <a:t>: la temperatura</a:t>
            </a:r>
            <a:endParaRPr lang="es-CR" sz="2800" i="1" dirty="0">
              <a:solidFill>
                <a:schemeClr val="tx1">
                  <a:lumMod val="75000"/>
                  <a:lumOff val="25000"/>
                </a:schemeClr>
              </a:solidFill>
              <a:effectLst/>
            </a:endParaRPr>
          </a:p>
          <a:p>
            <a:pPr algn="just">
              <a:spcAft>
                <a:spcPts val="1800"/>
              </a:spcAft>
              <a:buClr>
                <a:srgbClr val="FF0000"/>
              </a:buClr>
              <a:buFont typeface="Helvetica" charset="0"/>
              <a:buChar char="‣"/>
            </a:pPr>
            <a:r>
              <a:rPr lang="es-CR" sz="2800" b="1" u="sng" dirty="0">
                <a:solidFill>
                  <a:srgbClr val="FF0000"/>
                </a:solidFill>
                <a:effectLst/>
              </a:rPr>
              <a:t>Medición de razón:</a:t>
            </a:r>
            <a:r>
              <a:rPr lang="es-CR" sz="2800" dirty="0">
                <a:solidFill>
                  <a:schemeClr val="tx1">
                    <a:lumMod val="75000"/>
                    <a:lumOff val="25000"/>
                  </a:schemeClr>
                </a:solidFill>
                <a:effectLst/>
              </a:rPr>
              <a:t> </a:t>
            </a:r>
            <a:r>
              <a:rPr lang="es-CR" sz="2800" dirty="0" smtClean="0">
                <a:solidFill>
                  <a:schemeClr val="tx1">
                    <a:lumMod val="75000"/>
                    <a:lumOff val="25000"/>
                  </a:schemeClr>
                </a:solidFill>
                <a:effectLst/>
              </a:rPr>
              <a:t>Se </a:t>
            </a:r>
            <a:r>
              <a:rPr lang="es-CR" sz="2800" dirty="0">
                <a:solidFill>
                  <a:schemeClr val="tx1">
                    <a:lumMod val="75000"/>
                    <a:lumOff val="25000"/>
                  </a:schemeClr>
                </a:solidFill>
                <a:effectLst/>
              </a:rPr>
              <a:t>dan intervalos y además el cero implica ausencia de la propiedad medida. </a:t>
            </a:r>
            <a:r>
              <a:rPr lang="es-CR" sz="2400" dirty="0" err="1">
                <a:solidFill>
                  <a:schemeClr val="tx1">
                    <a:lumMod val="75000"/>
                    <a:lumOff val="25000"/>
                  </a:schemeClr>
                </a:solidFill>
                <a:effectLst/>
              </a:rPr>
              <a:t>Ej</a:t>
            </a:r>
            <a:r>
              <a:rPr lang="es-CR" sz="2400" dirty="0">
                <a:solidFill>
                  <a:schemeClr val="tx1">
                    <a:lumMod val="75000"/>
                    <a:lumOff val="25000"/>
                  </a:schemeClr>
                </a:solidFill>
                <a:effectLst/>
              </a:rPr>
              <a:t>: utilidades de una empresa.</a:t>
            </a:r>
          </a:p>
          <a:p>
            <a:pPr algn="just">
              <a:spcAft>
                <a:spcPts val="1800"/>
              </a:spcAft>
              <a:buClr>
                <a:srgbClr val="FF0000"/>
              </a:buClr>
              <a:buFont typeface="Helvetica" charset="0"/>
              <a:buChar char="‣"/>
            </a:pPr>
            <a:endParaRPr lang="es-CR" sz="2800"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403035586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791607"/>
            <a:ext cx="12192000" cy="1196975"/>
          </a:xfrm>
        </p:spPr>
        <p:txBody>
          <a:bodyPr>
            <a:noAutofit/>
          </a:bodyPr>
          <a:lstStyle/>
          <a:p>
            <a:pPr eaLnBrk="1" fontAlgn="auto" hangingPunct="1">
              <a:spcAft>
                <a:spcPts val="0"/>
              </a:spcAft>
              <a:defRPr/>
            </a:pPr>
            <a:r>
              <a:rPr lang="es-ES" sz="3200" b="1" dirty="0" smtClean="0">
                <a:solidFill>
                  <a:srgbClr val="05457C"/>
                </a:solidFill>
                <a:effectLst/>
              </a:rPr>
              <a:t>¿DE QUÉ TIPOS DE INSTRUMENTOS DE RECOLECCIÓN </a:t>
            </a:r>
            <a:br>
              <a:rPr lang="es-ES" sz="3200" b="1" dirty="0" smtClean="0">
                <a:solidFill>
                  <a:srgbClr val="05457C"/>
                </a:solidFill>
                <a:effectLst/>
              </a:rPr>
            </a:br>
            <a:r>
              <a:rPr lang="es-ES" sz="3200" b="1" dirty="0" smtClean="0">
                <a:solidFill>
                  <a:srgbClr val="05457C"/>
                </a:solidFill>
                <a:effectLst/>
              </a:rPr>
              <a:t>DE DATOS CUANTITATIVOS DISPONEMOS</a:t>
            </a:r>
            <a:br>
              <a:rPr lang="es-ES" sz="3200" b="1" dirty="0" smtClean="0">
                <a:solidFill>
                  <a:srgbClr val="05457C"/>
                </a:solidFill>
                <a:effectLst/>
              </a:rPr>
            </a:br>
            <a:r>
              <a:rPr lang="es-ES" sz="3200" b="1" dirty="0" smtClean="0">
                <a:solidFill>
                  <a:srgbClr val="05457C"/>
                </a:solidFill>
                <a:effectLst/>
              </a:rPr>
              <a:t> EN LA INVESTIGACIÓN? </a:t>
            </a:r>
            <a:endParaRPr lang="es-MX" sz="3200" b="1" dirty="0">
              <a:solidFill>
                <a:srgbClr val="05457C"/>
              </a:solidFill>
              <a:effectLst/>
            </a:endParaRPr>
          </a:p>
        </p:txBody>
      </p:sp>
      <p:sp>
        <p:nvSpPr>
          <p:cNvPr id="45059" name="Rectangle 5"/>
          <p:cNvSpPr>
            <a:spLocks noGrp="1" noChangeArrowheads="1"/>
          </p:cNvSpPr>
          <p:nvPr>
            <p:ph idx="1"/>
          </p:nvPr>
        </p:nvSpPr>
        <p:spPr bwMode="auto">
          <a:xfrm>
            <a:off x="7253456" y="2328788"/>
            <a:ext cx="4946640" cy="388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p>
            <a:pPr eaLnBrk="1" hangingPunct="1">
              <a:spcBef>
                <a:spcPts val="600"/>
              </a:spcBef>
              <a:spcAft>
                <a:spcPts val="1200"/>
              </a:spcAft>
              <a:buClr>
                <a:srgbClr val="FF0000"/>
              </a:buClr>
              <a:buSzPct val="80000"/>
              <a:buFont typeface="ZapfDingbatsITC" charset="0"/>
              <a:buChar char="✤"/>
            </a:pPr>
            <a:r>
              <a:rPr lang="es-ES" altLang="es-MX" sz="3000" dirty="0">
                <a:solidFill>
                  <a:schemeClr val="tx1">
                    <a:lumMod val="75000"/>
                    <a:lumOff val="25000"/>
                  </a:schemeClr>
                </a:solidFill>
                <a:effectLst/>
              </a:rPr>
              <a:t>Cuestionarios.</a:t>
            </a:r>
          </a:p>
          <a:p>
            <a:pPr eaLnBrk="1" hangingPunct="1">
              <a:spcBef>
                <a:spcPts val="600"/>
              </a:spcBef>
              <a:spcAft>
                <a:spcPts val="1200"/>
              </a:spcAft>
              <a:buClr>
                <a:srgbClr val="FF0000"/>
              </a:buClr>
              <a:buSzPct val="80000"/>
              <a:buFont typeface="ZapfDingbatsITC" charset="0"/>
              <a:buChar char="✤"/>
            </a:pPr>
            <a:r>
              <a:rPr lang="es-ES" altLang="es-MX" sz="3000" dirty="0">
                <a:solidFill>
                  <a:schemeClr val="tx1">
                    <a:lumMod val="75000"/>
                    <a:lumOff val="25000"/>
                  </a:schemeClr>
                </a:solidFill>
                <a:effectLst/>
              </a:rPr>
              <a:t>Escalas de actitudes.</a:t>
            </a:r>
            <a:endParaRPr lang="es-MX" altLang="es-MX" sz="3000" dirty="0">
              <a:solidFill>
                <a:schemeClr val="tx1">
                  <a:lumMod val="75000"/>
                  <a:lumOff val="25000"/>
                </a:schemeClr>
              </a:solidFill>
              <a:effectLst/>
            </a:endParaRPr>
          </a:p>
          <a:p>
            <a:pPr eaLnBrk="1" hangingPunct="1">
              <a:spcBef>
                <a:spcPts val="600"/>
              </a:spcBef>
              <a:spcAft>
                <a:spcPts val="1200"/>
              </a:spcAft>
              <a:buClr>
                <a:srgbClr val="FF0000"/>
              </a:buClr>
              <a:buSzPct val="80000"/>
              <a:buFont typeface="ZapfDingbatsITC" charset="0"/>
              <a:buChar char="✤"/>
            </a:pPr>
            <a:r>
              <a:rPr lang="es-ES" altLang="es-MX" sz="3000" dirty="0">
                <a:solidFill>
                  <a:schemeClr val="tx1">
                    <a:lumMod val="75000"/>
                    <a:lumOff val="25000"/>
                  </a:schemeClr>
                </a:solidFill>
                <a:effectLst/>
              </a:rPr>
              <a:t>Registros del contenido (análisis de contenido) .</a:t>
            </a:r>
          </a:p>
          <a:p>
            <a:pPr eaLnBrk="1" hangingPunct="1">
              <a:spcBef>
                <a:spcPts val="600"/>
              </a:spcBef>
              <a:spcAft>
                <a:spcPts val="1200"/>
              </a:spcAft>
              <a:buClr>
                <a:srgbClr val="FF0000"/>
              </a:buClr>
              <a:buSzPct val="80000"/>
              <a:buFont typeface="ZapfDingbatsITC" charset="0"/>
              <a:buChar char="✤"/>
            </a:pPr>
            <a:r>
              <a:rPr lang="es-ES" altLang="es-MX" sz="3000" dirty="0">
                <a:solidFill>
                  <a:schemeClr val="tx1">
                    <a:lumMod val="75000"/>
                    <a:lumOff val="25000"/>
                  </a:schemeClr>
                </a:solidFill>
                <a:effectLst/>
              </a:rPr>
              <a:t>Observación. </a:t>
            </a:r>
          </a:p>
          <a:p>
            <a:pPr eaLnBrk="1" hangingPunct="1">
              <a:spcBef>
                <a:spcPts val="600"/>
              </a:spcBef>
              <a:spcAft>
                <a:spcPts val="1200"/>
              </a:spcAft>
              <a:buClr>
                <a:srgbClr val="FF0000"/>
              </a:buClr>
              <a:buSzPct val="80000"/>
              <a:buFont typeface="ZapfDingbatsITC" charset="0"/>
              <a:buChar char="✤"/>
            </a:pPr>
            <a:r>
              <a:rPr lang="es-ES" altLang="es-MX" sz="3000" dirty="0">
                <a:solidFill>
                  <a:schemeClr val="tx1">
                    <a:lumMod val="75000"/>
                    <a:lumOff val="25000"/>
                  </a:schemeClr>
                </a:solidFill>
                <a:effectLst/>
              </a:rPr>
              <a:t>Pruebas estandarizadas.</a:t>
            </a:r>
          </a:p>
          <a:p>
            <a:pPr eaLnBrk="1" hangingPunct="1">
              <a:buClr>
                <a:srgbClr val="FF0000"/>
              </a:buClr>
              <a:buFont typeface="ZapfDingbatsITC" charset="0"/>
              <a:buChar char="✤"/>
            </a:pPr>
            <a:endParaRPr lang="es-MX" altLang="es-MX" sz="2800" dirty="0">
              <a:solidFill>
                <a:schemeClr val="tx1">
                  <a:lumMod val="75000"/>
                  <a:lumOff val="25000"/>
                </a:schemeClr>
              </a:solidFill>
              <a:effectLst/>
              <a:cs typeface="Arial" pitchFamily="34" charset="0"/>
            </a:endParaRPr>
          </a:p>
          <a:p>
            <a:pPr eaLnBrk="1" hangingPunct="1">
              <a:buClr>
                <a:srgbClr val="FF0000"/>
              </a:buClr>
              <a:buFont typeface="ZapfDingbatsITC" charset="0"/>
              <a:buChar char="✤"/>
            </a:pPr>
            <a:endParaRPr lang="en-US" altLang="es-MX" sz="2800" dirty="0">
              <a:solidFill>
                <a:schemeClr val="tx1">
                  <a:lumMod val="75000"/>
                  <a:lumOff val="25000"/>
                </a:schemeClr>
              </a:solidFill>
              <a:effectLst/>
              <a:cs typeface="Arial" pitchFamily="34"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1032" name="Picture 8" descr="ombre que completa el formulario de solicitud durante la entrevista de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2244571"/>
            <a:ext cx="5962650" cy="3952875"/>
          </a:xfrm>
          <a:prstGeom prst="round2DiagRect">
            <a:avLst>
              <a:gd name="adj1" fmla="val 16667"/>
              <a:gd name="adj2" fmla="val 0"/>
            </a:avLst>
          </a:prstGeom>
          <a:ln w="88900" cap="sq">
            <a:solidFill>
              <a:srgbClr val="FFFFFF"/>
            </a:solidFill>
            <a:miter lim="800000"/>
          </a:ln>
          <a:effectLst>
            <a:outerShdw blurRad="254000" algn="tl" rotWithShape="0">
              <a:srgbClr val="000000">
                <a:alpha val="3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9307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5"/>
          <p:cNvSpPr>
            <a:spLocks noGrp="1" noChangeArrowheads="1"/>
          </p:cNvSpPr>
          <p:nvPr>
            <p:ph idx="1"/>
          </p:nvPr>
        </p:nvSpPr>
        <p:spPr bwMode="auto">
          <a:xfrm>
            <a:off x="911424" y="2250059"/>
            <a:ext cx="10585176" cy="369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algn="just" eaLnBrk="1" hangingPunct="1">
              <a:spcBef>
                <a:spcPts val="600"/>
              </a:spcBef>
              <a:spcAft>
                <a:spcPts val="600"/>
              </a:spcAft>
              <a:buClr>
                <a:srgbClr val="FF0000"/>
              </a:buClr>
              <a:buSzPct val="80000"/>
              <a:buFont typeface="ZapfDingbatsITC" charset="0"/>
              <a:buChar char="✤"/>
            </a:pPr>
            <a:r>
              <a:rPr lang="es-ES" altLang="es-MX" sz="2600" dirty="0">
                <a:solidFill>
                  <a:schemeClr val="tx1">
                    <a:lumMod val="75000"/>
                    <a:lumOff val="25000"/>
                  </a:schemeClr>
                </a:solidFill>
                <a:effectLst/>
              </a:rPr>
              <a:t>Recolección de información factual e indicadores (análisis de datos secundarios de registros y documentación) y meta-análisis. </a:t>
            </a:r>
          </a:p>
          <a:p>
            <a:pPr algn="just" eaLnBrk="1" hangingPunct="1">
              <a:spcBef>
                <a:spcPts val="600"/>
              </a:spcBef>
              <a:spcAft>
                <a:spcPts val="600"/>
              </a:spcAft>
              <a:buClr>
                <a:srgbClr val="FF0000"/>
              </a:buClr>
              <a:buSzPct val="80000"/>
              <a:buFont typeface="ZapfDingbatsITC" charset="0"/>
              <a:buChar char="✤"/>
            </a:pPr>
            <a:r>
              <a:rPr lang="es-ES" altLang="es-MX" sz="2600" dirty="0">
                <a:solidFill>
                  <a:schemeClr val="tx1">
                    <a:lumMod val="75000"/>
                    <a:lumOff val="25000"/>
                  </a:schemeClr>
                </a:solidFill>
                <a:effectLst/>
              </a:rPr>
              <a:t>Aparatos y sistemas mecánicos y electrónicos.</a:t>
            </a:r>
          </a:p>
          <a:p>
            <a:pPr algn="just" eaLnBrk="1" hangingPunct="1">
              <a:spcBef>
                <a:spcPts val="600"/>
              </a:spcBef>
              <a:spcAft>
                <a:spcPts val="600"/>
              </a:spcAft>
              <a:buClr>
                <a:srgbClr val="FF0000"/>
              </a:buClr>
              <a:buSzPct val="80000"/>
              <a:buFont typeface="ZapfDingbatsITC" charset="0"/>
              <a:buChar char="✤"/>
            </a:pPr>
            <a:r>
              <a:rPr lang="es-ES" altLang="es-MX" sz="2600" dirty="0">
                <a:solidFill>
                  <a:schemeClr val="tx1">
                    <a:lumMod val="75000"/>
                    <a:lumOff val="25000"/>
                  </a:schemeClr>
                </a:solidFill>
                <a:effectLst/>
              </a:rPr>
              <a:t>Simulación vivencial.</a:t>
            </a:r>
          </a:p>
          <a:p>
            <a:pPr algn="just" eaLnBrk="1" hangingPunct="1">
              <a:spcBef>
                <a:spcPts val="600"/>
              </a:spcBef>
              <a:spcAft>
                <a:spcPts val="600"/>
              </a:spcAft>
              <a:buClr>
                <a:srgbClr val="FF0000"/>
              </a:buClr>
              <a:buSzPct val="80000"/>
              <a:buFont typeface="ZapfDingbatsITC" charset="0"/>
              <a:buChar char="✤"/>
            </a:pPr>
            <a:r>
              <a:rPr lang="es-ES" altLang="es-MX" sz="2600" dirty="0">
                <a:solidFill>
                  <a:schemeClr val="tx1">
                    <a:lumMod val="75000"/>
                    <a:lumOff val="25000"/>
                  </a:schemeClr>
                </a:solidFill>
                <a:effectLst/>
              </a:rPr>
              <a:t>Simuladores.</a:t>
            </a:r>
          </a:p>
          <a:p>
            <a:pPr algn="just" eaLnBrk="1" hangingPunct="1">
              <a:spcBef>
                <a:spcPts val="600"/>
              </a:spcBef>
              <a:spcAft>
                <a:spcPts val="600"/>
              </a:spcAft>
              <a:buClr>
                <a:srgbClr val="FF0000"/>
              </a:buClr>
              <a:buSzPct val="80000"/>
              <a:buFont typeface="ZapfDingbatsITC" charset="0"/>
              <a:buChar char="✤"/>
            </a:pPr>
            <a:r>
              <a:rPr lang="es-ES" altLang="es-MX" sz="2600" dirty="0">
                <a:solidFill>
                  <a:schemeClr val="tx1">
                    <a:lumMod val="75000"/>
                    <a:lumOff val="25000"/>
                  </a:schemeClr>
                </a:solidFill>
                <a:effectLst/>
              </a:rPr>
              <a:t>Otros.</a:t>
            </a:r>
            <a:endParaRPr lang="es-MX" altLang="es-MX" sz="2600" dirty="0">
              <a:solidFill>
                <a:schemeClr val="tx1">
                  <a:lumMod val="75000"/>
                  <a:lumOff val="25000"/>
                </a:schemeClr>
              </a:solidFill>
              <a:effectLst/>
            </a:endParaRPr>
          </a:p>
          <a:p>
            <a:pPr eaLnBrk="1" hangingPunct="1">
              <a:buFont typeface="Arial" charset="0"/>
              <a:buChar char="•"/>
            </a:pPr>
            <a:endParaRPr lang="es-MX" altLang="es-MX" sz="2800" dirty="0">
              <a:solidFill>
                <a:schemeClr val="bg2">
                  <a:lumMod val="25000"/>
                </a:schemeClr>
              </a:solidFill>
              <a:effectLst/>
              <a:cs typeface="Arial" pitchFamily="34" charset="0"/>
            </a:endParaRPr>
          </a:p>
          <a:p>
            <a:pPr eaLnBrk="1" hangingPunct="1">
              <a:buFont typeface="Arial" charset="0"/>
              <a:buChar char="•"/>
            </a:pPr>
            <a:endParaRPr lang="en-US" altLang="es-MX" sz="2800" dirty="0">
              <a:solidFill>
                <a:schemeClr val="bg2">
                  <a:lumMod val="25000"/>
                </a:schemeClr>
              </a:solidFill>
              <a:effectLst/>
              <a:cs typeface="Arial" pitchFamily="34"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
        <p:nvSpPr>
          <p:cNvPr id="7" name="Rectangle 4"/>
          <p:cNvSpPr txBox="1">
            <a:spLocks noChangeArrowheads="1"/>
          </p:cNvSpPr>
          <p:nvPr/>
        </p:nvSpPr>
        <p:spPr bwMode="auto">
          <a:xfrm>
            <a:off x="0" y="791607"/>
            <a:ext cx="12192000" cy="1196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eaLnBrk="1" fontAlgn="auto" hangingPunct="1">
              <a:spcAft>
                <a:spcPts val="0"/>
              </a:spcAft>
              <a:defRPr/>
            </a:pPr>
            <a:r>
              <a:rPr lang="es-ES" sz="3200" b="1" kern="0" dirty="0" smtClean="0">
                <a:solidFill>
                  <a:srgbClr val="05457C"/>
                </a:solidFill>
                <a:effectLst/>
              </a:rPr>
              <a:t>¿DE QUÉ TIPOS DE INSTRUMENTOS DE RECOLECCIÓN </a:t>
            </a:r>
          </a:p>
          <a:p>
            <a:pPr eaLnBrk="1" fontAlgn="auto" hangingPunct="1">
              <a:spcAft>
                <a:spcPts val="0"/>
              </a:spcAft>
              <a:defRPr/>
            </a:pPr>
            <a:r>
              <a:rPr lang="es-ES" sz="3200" b="1" kern="0" dirty="0" smtClean="0">
                <a:solidFill>
                  <a:srgbClr val="05457C"/>
                </a:solidFill>
                <a:effectLst/>
              </a:rPr>
              <a:t>DE DATOS CUANTITATIVOS DISPONEMOS </a:t>
            </a:r>
          </a:p>
          <a:p>
            <a:pPr eaLnBrk="1" fontAlgn="auto" hangingPunct="1">
              <a:spcAft>
                <a:spcPts val="0"/>
              </a:spcAft>
              <a:defRPr/>
            </a:pPr>
            <a:r>
              <a:rPr lang="es-ES" sz="3200" b="1" kern="0" dirty="0" smtClean="0">
                <a:solidFill>
                  <a:srgbClr val="05457C"/>
                </a:solidFill>
                <a:effectLst/>
              </a:rPr>
              <a:t>EN LA INVESTIGACIÓN? </a:t>
            </a:r>
            <a:endParaRPr lang="es-MX" sz="3200" b="1" kern="0" dirty="0">
              <a:solidFill>
                <a:srgbClr val="05457C"/>
              </a:solidFill>
              <a:effectLst/>
            </a:endParaRPr>
          </a:p>
        </p:txBody>
      </p:sp>
    </p:spTree>
    <p:extLst>
      <p:ext uri="{BB962C8B-B14F-4D97-AF65-F5344CB8AC3E}">
        <p14:creationId xmlns:p14="http://schemas.microsoft.com/office/powerpoint/2010/main" val="11161722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1022" b="11592"/>
          <a:stretch/>
        </p:blipFill>
        <p:spPr>
          <a:xfrm>
            <a:off x="-98062" y="-171400"/>
            <a:ext cx="12360696" cy="7200800"/>
          </a:xfrm>
          <a:prstGeom prst="rect">
            <a:avLst/>
          </a:prstGeom>
        </p:spPr>
      </p:pic>
      <p:sp>
        <p:nvSpPr>
          <p:cNvPr id="5" name="Rectangle 4"/>
          <p:cNvSpPr txBox="1">
            <a:spLocks noChangeArrowheads="1"/>
          </p:cNvSpPr>
          <p:nvPr/>
        </p:nvSpPr>
        <p:spPr bwMode="auto">
          <a:xfrm>
            <a:off x="-13713" y="3001303"/>
            <a:ext cx="12191999" cy="863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eaLnBrk="1" fontAlgn="auto" hangingPunct="1">
              <a:spcAft>
                <a:spcPts val="0"/>
              </a:spcAft>
              <a:defRPr/>
            </a:pPr>
            <a:r>
              <a:rPr lang="es-ES" sz="6600" b="1" kern="0" smtClean="0">
                <a:solidFill>
                  <a:schemeClr val="bg1"/>
                </a:solidFill>
                <a:effectLst/>
                <a:latin typeface="+mn-lt"/>
              </a:rPr>
              <a:t>CUESTIONARIOS</a:t>
            </a:r>
            <a:endParaRPr lang="es-MX" sz="6600" b="1" kern="0" dirty="0">
              <a:solidFill>
                <a:schemeClr val="bg1"/>
              </a:solidFill>
              <a:effectLst/>
              <a:latin typeface="+mn-lt"/>
            </a:endParaRPr>
          </a:p>
        </p:txBody>
      </p:sp>
      <p:pic>
        <p:nvPicPr>
          <p:cNvPr id="6" name="Imagen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7"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cxnSp>
        <p:nvCxnSpPr>
          <p:cNvPr id="8" name="Conector recto 7"/>
          <p:cNvCxnSpPr/>
          <p:nvPr/>
        </p:nvCxnSpPr>
        <p:spPr bwMode="auto">
          <a:xfrm>
            <a:off x="2481886" y="2564904"/>
            <a:ext cx="7200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Conector recto 9"/>
          <p:cNvCxnSpPr/>
          <p:nvPr/>
        </p:nvCxnSpPr>
        <p:spPr bwMode="auto">
          <a:xfrm>
            <a:off x="2468175" y="4221088"/>
            <a:ext cx="7200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54180925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662970"/>
            <a:ext cx="12191999" cy="476250"/>
          </a:xfrm>
        </p:spPr>
        <p:txBody>
          <a:bodyPr>
            <a:noAutofit/>
          </a:bodyPr>
          <a:lstStyle/>
          <a:p>
            <a:pPr eaLnBrk="1" fontAlgn="auto" hangingPunct="1">
              <a:spcAft>
                <a:spcPts val="0"/>
              </a:spcAft>
              <a:defRPr/>
            </a:pPr>
            <a:r>
              <a:rPr lang="es-ES" sz="3600" b="1" dirty="0" smtClean="0">
                <a:solidFill>
                  <a:srgbClr val="05457C"/>
                </a:solidFill>
                <a:effectLst/>
                <a:latin typeface="+mn-lt"/>
              </a:rPr>
              <a:t>CUESTIONARIOS</a:t>
            </a:r>
            <a:endParaRPr lang="es-MX" sz="3600" b="1" dirty="0">
              <a:solidFill>
                <a:srgbClr val="05457C"/>
              </a:solidFill>
              <a:effectLst/>
              <a:latin typeface="+mn-lt"/>
            </a:endParaRPr>
          </a:p>
        </p:txBody>
      </p:sp>
      <p:sp>
        <p:nvSpPr>
          <p:cNvPr id="5" name="Rectangle 3"/>
          <p:cNvSpPr txBox="1">
            <a:spLocks noChangeArrowheads="1"/>
          </p:cNvSpPr>
          <p:nvPr/>
        </p:nvSpPr>
        <p:spPr>
          <a:xfrm>
            <a:off x="839416" y="1380311"/>
            <a:ext cx="10729192" cy="5289049"/>
          </a:xfrm>
          <a:prstGeom prst="rect">
            <a:avLst/>
          </a:prstGeom>
        </p:spPr>
        <p:txBody>
          <a:bodyPr>
            <a:normAutofit/>
          </a:bodyPr>
          <a:lstStyle/>
          <a:p>
            <a:pPr marL="401638" indent="-401638" algn="just" fontAlgn="auto">
              <a:spcBef>
                <a:spcPts val="0"/>
              </a:spcBef>
              <a:spcAft>
                <a:spcPts val="1200"/>
              </a:spcAft>
              <a:buClr>
                <a:srgbClr val="FF0000"/>
              </a:buClr>
              <a:buSzPct val="131000"/>
              <a:buFont typeface="Helvetica" charset="0"/>
              <a:buChar char="●"/>
              <a:defRPr/>
            </a:pPr>
            <a:r>
              <a:rPr lang="es-MX" sz="2400" b="0" dirty="0">
                <a:solidFill>
                  <a:schemeClr val="tx1">
                    <a:lumMod val="75000"/>
                    <a:lumOff val="25000"/>
                  </a:schemeClr>
                </a:solidFill>
                <a:latin typeface="+mn-lt"/>
                <a:cs typeface="+mn-cs"/>
              </a:rPr>
              <a:t>Un cuestionario consiste en un conjunto de preguntas respecto de una o más variables a medir.</a:t>
            </a:r>
          </a:p>
          <a:p>
            <a:pPr marL="401638" indent="-401638" algn="just" fontAlgn="auto">
              <a:spcBef>
                <a:spcPts val="0"/>
              </a:spcBef>
              <a:spcAft>
                <a:spcPts val="1200"/>
              </a:spcAft>
              <a:buClr>
                <a:srgbClr val="FF0000"/>
              </a:buClr>
              <a:buSzPct val="131000"/>
              <a:buFont typeface="Helvetica" charset="0"/>
              <a:buChar char="●"/>
              <a:defRPr/>
            </a:pPr>
            <a:r>
              <a:rPr lang="es-ES" sz="2400" b="0" dirty="0">
                <a:solidFill>
                  <a:schemeClr val="tx1">
                    <a:lumMod val="75000"/>
                    <a:lumOff val="25000"/>
                  </a:schemeClr>
                </a:solidFill>
                <a:latin typeface="+mn-lt"/>
              </a:rPr>
              <a:t>Las preguntas de los cuestionarios pueden </a:t>
            </a:r>
            <a:r>
              <a:rPr lang="es-ES" sz="2400" b="0" dirty="0" smtClean="0">
                <a:solidFill>
                  <a:schemeClr val="tx1">
                    <a:lumMod val="75000"/>
                    <a:lumOff val="25000"/>
                  </a:schemeClr>
                </a:solidFill>
                <a:latin typeface="+mn-lt"/>
              </a:rPr>
              <a:t>ser:</a:t>
            </a:r>
          </a:p>
          <a:p>
            <a:pPr marL="681038" indent="-279400" algn="just" fontAlgn="auto">
              <a:spcBef>
                <a:spcPts val="0"/>
              </a:spcBef>
              <a:spcAft>
                <a:spcPts val="1200"/>
              </a:spcAft>
              <a:buClr>
                <a:srgbClr val="FF0000"/>
              </a:buClr>
              <a:buSzPct val="70000"/>
              <a:buFont typeface="Helvetica" charset="0"/>
              <a:buChar char="●"/>
              <a:defRPr/>
            </a:pPr>
            <a:r>
              <a:rPr lang="es-ES" sz="2400" u="sng" dirty="0" smtClean="0">
                <a:solidFill>
                  <a:srgbClr val="FF0000"/>
                </a:solidFill>
                <a:latin typeface="+mn-lt"/>
              </a:rPr>
              <a:t>Cerradas:</a:t>
            </a:r>
            <a:r>
              <a:rPr lang="es-ES" sz="2400" b="0" dirty="0" smtClean="0">
                <a:solidFill>
                  <a:schemeClr val="tx1">
                    <a:lumMod val="75000"/>
                    <a:lumOff val="25000"/>
                  </a:schemeClr>
                </a:solidFill>
                <a:latin typeface="+mn-lt"/>
              </a:rPr>
              <a:t> C</a:t>
            </a:r>
            <a:r>
              <a:rPr lang="es-MX" sz="2400" b="0" dirty="0" smtClean="0">
                <a:solidFill>
                  <a:schemeClr val="tx1">
                    <a:lumMod val="75000"/>
                    <a:lumOff val="25000"/>
                  </a:schemeClr>
                </a:solidFill>
                <a:latin typeface="+mn-lt"/>
              </a:rPr>
              <a:t>ontienen </a:t>
            </a:r>
            <a:r>
              <a:rPr lang="es-MX" sz="2400" b="0" dirty="0">
                <a:solidFill>
                  <a:schemeClr val="tx1">
                    <a:lumMod val="75000"/>
                    <a:lumOff val="25000"/>
                  </a:schemeClr>
                </a:solidFill>
                <a:latin typeface="+mn-lt"/>
              </a:rPr>
              <a:t>categorías u opciones de respuesta que han sido previamente </a:t>
            </a:r>
            <a:r>
              <a:rPr lang="es-MX" sz="2400" b="0" dirty="0" smtClean="0">
                <a:solidFill>
                  <a:schemeClr val="tx1">
                    <a:lumMod val="75000"/>
                    <a:lumOff val="25000"/>
                  </a:schemeClr>
                </a:solidFill>
                <a:latin typeface="+mn-lt"/>
              </a:rPr>
              <a:t>delimitadas</a:t>
            </a:r>
            <a:r>
              <a:rPr lang="es-ES" sz="2400" b="0" dirty="0" smtClean="0">
                <a:solidFill>
                  <a:schemeClr val="tx1">
                    <a:lumMod val="75000"/>
                    <a:lumOff val="25000"/>
                  </a:schemeClr>
                </a:solidFill>
                <a:latin typeface="+mn-lt"/>
              </a:rPr>
              <a:t>.</a:t>
            </a:r>
          </a:p>
          <a:p>
            <a:pPr marL="681038" indent="-279400" algn="just" fontAlgn="auto">
              <a:spcBef>
                <a:spcPts val="0"/>
              </a:spcBef>
              <a:spcAft>
                <a:spcPts val="1200"/>
              </a:spcAft>
              <a:buClr>
                <a:srgbClr val="FF0000"/>
              </a:buClr>
              <a:buSzPct val="70000"/>
              <a:buFont typeface="Helvetica" charset="0"/>
              <a:buChar char="●"/>
              <a:defRPr/>
            </a:pPr>
            <a:endParaRPr lang="es-ES" sz="2400" b="0" dirty="0">
              <a:solidFill>
                <a:schemeClr val="tx1">
                  <a:lumMod val="75000"/>
                  <a:lumOff val="25000"/>
                </a:schemeClr>
              </a:solidFill>
              <a:latin typeface="+mn-lt"/>
            </a:endParaRPr>
          </a:p>
          <a:p>
            <a:pPr marL="681038" indent="-279400" algn="just" fontAlgn="auto">
              <a:spcBef>
                <a:spcPts val="0"/>
              </a:spcBef>
              <a:spcAft>
                <a:spcPts val="1200"/>
              </a:spcAft>
              <a:buClr>
                <a:srgbClr val="FF0000"/>
              </a:buClr>
              <a:buSzPct val="70000"/>
              <a:buFont typeface="Helvetica" charset="0"/>
              <a:buChar char="●"/>
              <a:defRPr/>
            </a:pPr>
            <a:endParaRPr lang="es-ES" sz="2400" b="0" dirty="0" smtClean="0">
              <a:solidFill>
                <a:schemeClr val="tx1">
                  <a:lumMod val="75000"/>
                  <a:lumOff val="25000"/>
                </a:schemeClr>
              </a:solidFill>
              <a:latin typeface="+mn-lt"/>
            </a:endParaRPr>
          </a:p>
          <a:p>
            <a:pPr marL="681038" indent="-279400" algn="just" fontAlgn="auto">
              <a:spcBef>
                <a:spcPts val="0"/>
              </a:spcBef>
              <a:spcAft>
                <a:spcPts val="1200"/>
              </a:spcAft>
              <a:buClr>
                <a:srgbClr val="FF0000"/>
              </a:buClr>
              <a:buSzPct val="70000"/>
              <a:buFont typeface="Helvetica" charset="0"/>
              <a:buChar char="●"/>
              <a:defRPr/>
            </a:pPr>
            <a:endParaRPr lang="es-ES" sz="2400" b="0" dirty="0" smtClean="0">
              <a:solidFill>
                <a:schemeClr val="tx1">
                  <a:lumMod val="75000"/>
                  <a:lumOff val="25000"/>
                </a:schemeClr>
              </a:solidFill>
              <a:latin typeface="+mn-lt"/>
            </a:endParaRPr>
          </a:p>
          <a:p>
            <a:pPr marL="681038" indent="-279400" algn="just" fontAlgn="auto">
              <a:spcBef>
                <a:spcPts val="0"/>
              </a:spcBef>
              <a:spcAft>
                <a:spcPts val="1200"/>
              </a:spcAft>
              <a:buClr>
                <a:srgbClr val="FF0000"/>
              </a:buClr>
              <a:buSzPct val="70000"/>
              <a:buFont typeface="Helvetica" charset="0"/>
              <a:buChar char="●"/>
              <a:defRPr/>
            </a:pPr>
            <a:endParaRPr lang="es-ES" sz="2400" b="0" dirty="0" smtClean="0">
              <a:solidFill>
                <a:schemeClr val="tx1">
                  <a:lumMod val="75000"/>
                  <a:lumOff val="25000"/>
                </a:schemeClr>
              </a:solidFill>
              <a:latin typeface="+mn-lt"/>
            </a:endParaRPr>
          </a:p>
          <a:p>
            <a:pPr marL="681038" indent="-279400" algn="just" fontAlgn="auto">
              <a:spcBef>
                <a:spcPts val="0"/>
              </a:spcBef>
              <a:spcAft>
                <a:spcPts val="1200"/>
              </a:spcAft>
              <a:buClr>
                <a:srgbClr val="FF0000"/>
              </a:buClr>
              <a:buSzPct val="70000"/>
              <a:buFont typeface="Helvetica" charset="0"/>
              <a:buChar char="●"/>
              <a:defRPr/>
            </a:pPr>
            <a:r>
              <a:rPr lang="es-MX" sz="2400" u="sng" dirty="0" smtClean="0">
                <a:solidFill>
                  <a:srgbClr val="FF0000"/>
                </a:solidFill>
                <a:latin typeface="+mn-lt"/>
              </a:rPr>
              <a:t>Abiertas:</a:t>
            </a:r>
            <a:r>
              <a:rPr lang="es-MX" sz="2400" b="0" dirty="0" smtClean="0">
                <a:solidFill>
                  <a:schemeClr val="tx1">
                    <a:lumMod val="75000"/>
                    <a:lumOff val="25000"/>
                  </a:schemeClr>
                </a:solidFill>
                <a:latin typeface="+mn-lt"/>
              </a:rPr>
              <a:t> No </a:t>
            </a:r>
            <a:r>
              <a:rPr lang="es-MX" sz="2400" b="0" dirty="0">
                <a:solidFill>
                  <a:schemeClr val="tx1">
                    <a:lumMod val="75000"/>
                    <a:lumOff val="25000"/>
                  </a:schemeClr>
                </a:solidFill>
                <a:latin typeface="+mn-lt"/>
              </a:rPr>
              <a:t>delimitan de antemano las alternativas de </a:t>
            </a:r>
            <a:r>
              <a:rPr lang="es-MX" sz="2400" b="0" dirty="0" smtClean="0">
                <a:solidFill>
                  <a:schemeClr val="tx1">
                    <a:lumMod val="75000"/>
                    <a:lumOff val="25000"/>
                  </a:schemeClr>
                </a:solidFill>
                <a:latin typeface="+mn-lt"/>
              </a:rPr>
              <a:t>respuesta. </a:t>
            </a:r>
            <a:endParaRPr lang="es-MX" sz="2400" b="0" dirty="0">
              <a:solidFill>
                <a:schemeClr val="tx1">
                  <a:lumMod val="75000"/>
                  <a:lumOff val="25000"/>
                </a:schemeClr>
              </a:solidFill>
              <a:latin typeface="+mn-lt"/>
            </a:endParaRPr>
          </a:p>
          <a:p>
            <a:pPr marL="342900" indent="-342900" fontAlgn="auto">
              <a:spcBef>
                <a:spcPct val="20000"/>
              </a:spcBef>
              <a:spcAft>
                <a:spcPts val="0"/>
              </a:spcAft>
              <a:buFont typeface="Arial" pitchFamily="34" charset="0"/>
              <a:buChar char="•"/>
              <a:defRPr/>
            </a:pPr>
            <a:endParaRPr lang="es-ES" sz="3200" b="0" dirty="0">
              <a:solidFill>
                <a:schemeClr val="tx1">
                  <a:lumMod val="75000"/>
                  <a:lumOff val="25000"/>
                </a:schemeClr>
              </a:solidFill>
              <a:latin typeface="+mn-lt"/>
              <a:cs typeface="+mn-cs"/>
            </a:endParaRPr>
          </a:p>
        </p:txBody>
      </p:sp>
      <p:pic>
        <p:nvPicPr>
          <p:cNvPr id="14" name="Imagen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grpSp>
        <p:nvGrpSpPr>
          <p:cNvPr id="7" name="Agrupar 6"/>
          <p:cNvGrpSpPr/>
          <p:nvPr/>
        </p:nvGrpSpPr>
        <p:grpSpPr>
          <a:xfrm>
            <a:off x="5303912" y="3717032"/>
            <a:ext cx="2985809" cy="1754326"/>
            <a:chOff x="4982399" y="3789040"/>
            <a:chExt cx="2985809" cy="1754326"/>
          </a:xfrm>
        </p:grpSpPr>
        <p:sp>
          <p:nvSpPr>
            <p:cNvPr id="17" name="Rectángulo 16"/>
            <p:cNvSpPr/>
            <p:nvPr/>
          </p:nvSpPr>
          <p:spPr>
            <a:xfrm>
              <a:off x="5303912" y="3789040"/>
              <a:ext cx="2664296" cy="1754326"/>
            </a:xfrm>
            <a:prstGeom prst="rect">
              <a:avLst/>
            </a:prstGeom>
          </p:spPr>
          <p:txBody>
            <a:bodyPr wrap="square">
              <a:spAutoFit/>
            </a:bodyPr>
            <a:lstStyle/>
            <a:p>
              <a:pPr>
                <a:lnSpc>
                  <a:spcPct val="150000"/>
                </a:lnSpc>
              </a:pPr>
              <a:r>
                <a:rPr lang="es-ES" b="0" dirty="0" smtClean="0">
                  <a:solidFill>
                    <a:schemeClr val="tx1">
                      <a:lumMod val="75000"/>
                      <a:lumOff val="25000"/>
                    </a:schemeClr>
                  </a:solidFill>
                </a:rPr>
                <a:t>Partido </a:t>
              </a:r>
              <a:r>
                <a:rPr lang="es-ES" b="0" dirty="0">
                  <a:solidFill>
                    <a:schemeClr val="tx1">
                      <a:lumMod val="75000"/>
                      <a:lumOff val="25000"/>
                    </a:schemeClr>
                  </a:solidFill>
                </a:rPr>
                <a:t>A </a:t>
              </a:r>
              <a:endParaRPr lang="es-ES" b="0" dirty="0" smtClean="0">
                <a:solidFill>
                  <a:schemeClr val="tx1">
                    <a:lumMod val="75000"/>
                    <a:lumOff val="25000"/>
                  </a:schemeClr>
                </a:solidFill>
              </a:endParaRPr>
            </a:p>
            <a:p>
              <a:pPr>
                <a:lnSpc>
                  <a:spcPct val="150000"/>
                </a:lnSpc>
              </a:pPr>
              <a:r>
                <a:rPr lang="es-ES" b="0" dirty="0" smtClean="0">
                  <a:solidFill>
                    <a:schemeClr val="tx1">
                      <a:lumMod val="75000"/>
                      <a:lumOff val="25000"/>
                    </a:schemeClr>
                  </a:solidFill>
                </a:rPr>
                <a:t>Partido B</a:t>
              </a:r>
            </a:p>
            <a:p>
              <a:pPr>
                <a:lnSpc>
                  <a:spcPct val="150000"/>
                </a:lnSpc>
              </a:pPr>
              <a:r>
                <a:rPr lang="es-ES" b="0" dirty="0" smtClean="0">
                  <a:solidFill>
                    <a:schemeClr val="tx1">
                      <a:lumMod val="75000"/>
                      <a:lumOff val="25000"/>
                    </a:schemeClr>
                  </a:solidFill>
                </a:rPr>
                <a:t>Partido </a:t>
              </a:r>
              <a:r>
                <a:rPr lang="es-ES" b="0" dirty="0">
                  <a:solidFill>
                    <a:schemeClr val="tx1">
                      <a:lumMod val="75000"/>
                      <a:lumOff val="25000"/>
                    </a:schemeClr>
                  </a:solidFill>
                </a:rPr>
                <a:t>C </a:t>
              </a:r>
              <a:endParaRPr lang="es-ES" b="0" dirty="0" smtClean="0">
                <a:solidFill>
                  <a:schemeClr val="tx1">
                    <a:lumMod val="75000"/>
                    <a:lumOff val="25000"/>
                  </a:schemeClr>
                </a:solidFill>
              </a:endParaRPr>
            </a:p>
            <a:p>
              <a:pPr>
                <a:lnSpc>
                  <a:spcPct val="150000"/>
                </a:lnSpc>
              </a:pPr>
              <a:r>
                <a:rPr lang="es-ES" b="0" dirty="0" smtClean="0">
                  <a:solidFill>
                    <a:schemeClr val="tx1">
                      <a:lumMod val="75000"/>
                      <a:lumOff val="25000"/>
                    </a:schemeClr>
                  </a:solidFill>
                </a:rPr>
                <a:t>Otro</a:t>
              </a:r>
              <a:endParaRPr lang="es-ES_tradnl" dirty="0"/>
            </a:p>
          </p:txBody>
        </p:sp>
        <p:sp>
          <p:nvSpPr>
            <p:cNvPr id="4" name="Rectángulo redondeado 3"/>
            <p:cNvSpPr/>
            <p:nvPr/>
          </p:nvSpPr>
          <p:spPr bwMode="auto">
            <a:xfrm>
              <a:off x="5015880" y="3933056"/>
              <a:ext cx="288032"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19" name="Rectángulo redondeado 18"/>
            <p:cNvSpPr/>
            <p:nvPr/>
          </p:nvSpPr>
          <p:spPr bwMode="auto">
            <a:xfrm>
              <a:off x="5015880" y="4365104"/>
              <a:ext cx="288032"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0" name="Rectángulo redondeado 19"/>
            <p:cNvSpPr/>
            <p:nvPr/>
          </p:nvSpPr>
          <p:spPr bwMode="auto">
            <a:xfrm>
              <a:off x="5015880" y="5143007"/>
              <a:ext cx="288032"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1" name="Rectángulo redondeado 20"/>
            <p:cNvSpPr/>
            <p:nvPr/>
          </p:nvSpPr>
          <p:spPr bwMode="auto">
            <a:xfrm>
              <a:off x="5015880" y="4754055"/>
              <a:ext cx="288032"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 name="Rectángulo 1"/>
            <p:cNvSpPr/>
            <p:nvPr/>
          </p:nvSpPr>
          <p:spPr>
            <a:xfrm>
              <a:off x="4982399" y="4334298"/>
              <a:ext cx="432048" cy="368451"/>
            </a:xfrm>
            <a:prstGeom prst="rect">
              <a:avLst/>
            </a:prstGeom>
          </p:spPr>
          <p:txBody>
            <a:bodyPr wrap="square">
              <a:spAutoFit/>
            </a:bodyPr>
            <a:lstStyle/>
            <a:p>
              <a:endParaRPr lang="es-ES_tradnl" dirty="0"/>
            </a:p>
          </p:txBody>
        </p:sp>
      </p:grpSp>
      <p:sp>
        <p:nvSpPr>
          <p:cNvPr id="23" name="CuadroTexto 22"/>
          <p:cNvSpPr txBox="1"/>
          <p:nvPr/>
        </p:nvSpPr>
        <p:spPr>
          <a:xfrm>
            <a:off x="5337393" y="3815556"/>
            <a:ext cx="312906" cy="369332"/>
          </a:xfrm>
          <a:prstGeom prst="rect">
            <a:avLst/>
          </a:prstGeom>
          <a:noFill/>
        </p:spPr>
        <p:txBody>
          <a:bodyPr wrap="none" rtlCol="0">
            <a:spAutoFit/>
          </a:bodyPr>
          <a:lstStyle/>
          <a:p>
            <a:r>
              <a:rPr lang="es-ES_tradnl" dirty="0" smtClean="0">
                <a:solidFill>
                  <a:schemeClr val="tx1">
                    <a:lumMod val="75000"/>
                    <a:lumOff val="25000"/>
                  </a:schemeClr>
                </a:solidFill>
              </a:rPr>
              <a:t>1</a:t>
            </a:r>
            <a:endParaRPr lang="es-ES_tradnl" dirty="0">
              <a:solidFill>
                <a:schemeClr val="tx1">
                  <a:lumMod val="75000"/>
                  <a:lumOff val="25000"/>
                </a:schemeClr>
              </a:solidFill>
            </a:endParaRPr>
          </a:p>
        </p:txBody>
      </p:sp>
      <p:sp>
        <p:nvSpPr>
          <p:cNvPr id="24" name="CuadroTexto 23"/>
          <p:cNvSpPr txBox="1"/>
          <p:nvPr/>
        </p:nvSpPr>
        <p:spPr>
          <a:xfrm>
            <a:off x="5335507" y="4247143"/>
            <a:ext cx="312906" cy="369332"/>
          </a:xfrm>
          <a:prstGeom prst="rect">
            <a:avLst/>
          </a:prstGeom>
          <a:noFill/>
        </p:spPr>
        <p:txBody>
          <a:bodyPr wrap="none" rtlCol="0">
            <a:spAutoFit/>
          </a:bodyPr>
          <a:lstStyle/>
          <a:p>
            <a:r>
              <a:rPr lang="es-ES_tradnl" dirty="0" smtClean="0">
                <a:solidFill>
                  <a:schemeClr val="tx1">
                    <a:lumMod val="75000"/>
                    <a:lumOff val="25000"/>
                  </a:schemeClr>
                </a:solidFill>
              </a:rPr>
              <a:t>2</a:t>
            </a:r>
            <a:endParaRPr lang="es-ES_tradnl" dirty="0">
              <a:solidFill>
                <a:schemeClr val="tx1">
                  <a:lumMod val="75000"/>
                  <a:lumOff val="25000"/>
                </a:schemeClr>
              </a:solidFill>
            </a:endParaRPr>
          </a:p>
        </p:txBody>
      </p:sp>
      <p:sp>
        <p:nvSpPr>
          <p:cNvPr id="25" name="CuadroTexto 24"/>
          <p:cNvSpPr txBox="1"/>
          <p:nvPr/>
        </p:nvSpPr>
        <p:spPr>
          <a:xfrm>
            <a:off x="5335507" y="4645888"/>
            <a:ext cx="312906" cy="369332"/>
          </a:xfrm>
          <a:prstGeom prst="rect">
            <a:avLst/>
          </a:prstGeom>
          <a:noFill/>
        </p:spPr>
        <p:txBody>
          <a:bodyPr wrap="none" rtlCol="0">
            <a:spAutoFit/>
          </a:bodyPr>
          <a:lstStyle/>
          <a:p>
            <a:r>
              <a:rPr lang="es-ES_tradnl" dirty="0" smtClean="0">
                <a:solidFill>
                  <a:schemeClr val="tx1">
                    <a:lumMod val="75000"/>
                    <a:lumOff val="25000"/>
                  </a:schemeClr>
                </a:solidFill>
              </a:rPr>
              <a:t>3</a:t>
            </a:r>
            <a:endParaRPr lang="es-ES_tradnl" dirty="0">
              <a:solidFill>
                <a:schemeClr val="tx1">
                  <a:lumMod val="75000"/>
                  <a:lumOff val="25000"/>
                </a:schemeClr>
              </a:solidFill>
            </a:endParaRPr>
          </a:p>
        </p:txBody>
      </p:sp>
      <p:sp>
        <p:nvSpPr>
          <p:cNvPr id="27" name="CuadroTexto 26"/>
          <p:cNvSpPr txBox="1"/>
          <p:nvPr/>
        </p:nvSpPr>
        <p:spPr>
          <a:xfrm>
            <a:off x="5331881" y="5020911"/>
            <a:ext cx="312906" cy="369332"/>
          </a:xfrm>
          <a:prstGeom prst="rect">
            <a:avLst/>
          </a:prstGeom>
          <a:noFill/>
        </p:spPr>
        <p:txBody>
          <a:bodyPr wrap="none" rtlCol="0">
            <a:spAutoFit/>
          </a:bodyPr>
          <a:lstStyle/>
          <a:p>
            <a:r>
              <a:rPr lang="es-ES_tradnl" dirty="0" smtClean="0">
                <a:solidFill>
                  <a:schemeClr val="tx1">
                    <a:lumMod val="75000"/>
                    <a:lumOff val="25000"/>
                  </a:schemeClr>
                </a:solidFill>
              </a:rPr>
              <a:t>4</a:t>
            </a:r>
            <a:endParaRPr lang="es-ES_tradnl" dirty="0">
              <a:solidFill>
                <a:schemeClr val="tx1">
                  <a:lumMod val="75000"/>
                  <a:lumOff val="25000"/>
                </a:schemeClr>
              </a:solidFill>
            </a:endParaRPr>
          </a:p>
        </p:txBody>
      </p:sp>
      <p:sp>
        <p:nvSpPr>
          <p:cNvPr id="1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80089271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0" y="576223"/>
            <a:ext cx="12192000" cy="1080666"/>
          </a:xfrm>
        </p:spPr>
        <p:txBody>
          <a:bodyPr/>
          <a:lstStyle/>
          <a:p>
            <a:r>
              <a:rPr lang="es-CR" sz="3600" b="1" dirty="0" smtClean="0">
                <a:solidFill>
                  <a:srgbClr val="05457C"/>
                </a:solidFill>
                <a:effectLst/>
              </a:rPr>
              <a:t>CUESTIONARIOS</a:t>
            </a:r>
            <a:endParaRPr lang="es-CR" sz="3600" b="1" dirty="0">
              <a:solidFill>
                <a:srgbClr val="05457C"/>
              </a:solidFill>
              <a:effectLst/>
            </a:endParaRPr>
          </a:p>
        </p:txBody>
      </p:sp>
      <p:sp>
        <p:nvSpPr>
          <p:cNvPr id="5" name="4 Marcador de contenido"/>
          <p:cNvSpPr>
            <a:spLocks noGrp="1"/>
          </p:cNvSpPr>
          <p:nvPr>
            <p:ph idx="1"/>
          </p:nvPr>
        </p:nvSpPr>
        <p:spPr>
          <a:xfrm>
            <a:off x="609600" y="1656889"/>
            <a:ext cx="10972800" cy="4781127"/>
          </a:xfrm>
        </p:spPr>
        <p:txBody>
          <a:bodyPr/>
          <a:lstStyle/>
          <a:p>
            <a:pPr marL="495300" indent="-357188" algn="just">
              <a:spcAft>
                <a:spcPts val="1200"/>
              </a:spcAft>
              <a:buClr>
                <a:srgbClr val="FF0000"/>
              </a:buClr>
              <a:buSzPct val="70000"/>
              <a:buFont typeface="ZapfDingbatsITC" charset="0"/>
              <a:buChar char="✔"/>
            </a:pPr>
            <a:r>
              <a:rPr lang="es-CR" b="1" u="sng" dirty="0" smtClean="0">
                <a:solidFill>
                  <a:srgbClr val="FF0000"/>
                </a:solidFill>
                <a:effectLst/>
              </a:rPr>
              <a:t>Portada:</a:t>
            </a:r>
            <a:r>
              <a:rPr lang="es-CR" dirty="0" smtClean="0">
                <a:solidFill>
                  <a:schemeClr val="bg2">
                    <a:lumMod val="25000"/>
                  </a:schemeClr>
                </a:solidFill>
                <a:effectLst/>
              </a:rPr>
              <a:t> Nombre </a:t>
            </a:r>
            <a:r>
              <a:rPr lang="es-CR" dirty="0">
                <a:solidFill>
                  <a:schemeClr val="bg2">
                    <a:lumMod val="25000"/>
                  </a:schemeClr>
                </a:solidFill>
                <a:effectLst/>
              </a:rPr>
              <a:t>del cuestionario, </a:t>
            </a:r>
            <a:r>
              <a:rPr lang="es-CR" dirty="0" smtClean="0">
                <a:solidFill>
                  <a:schemeClr val="bg2">
                    <a:lumMod val="25000"/>
                  </a:schemeClr>
                </a:solidFill>
                <a:effectLst/>
              </a:rPr>
              <a:t>logotipo.</a:t>
            </a:r>
          </a:p>
          <a:p>
            <a:pPr marL="495300" indent="-357188" algn="just">
              <a:spcAft>
                <a:spcPts val="1200"/>
              </a:spcAft>
              <a:buClr>
                <a:srgbClr val="FF0000"/>
              </a:buClr>
              <a:buSzPct val="70000"/>
              <a:buFont typeface="ZapfDingbatsITC" charset="0"/>
              <a:buChar char="✔"/>
            </a:pPr>
            <a:r>
              <a:rPr lang="es-CR" b="1" u="sng" dirty="0" smtClean="0">
                <a:solidFill>
                  <a:srgbClr val="FF0000"/>
                </a:solidFill>
                <a:effectLst/>
              </a:rPr>
              <a:t>Introducción</a:t>
            </a:r>
            <a:r>
              <a:rPr lang="es-CR" b="1" u="sng" dirty="0">
                <a:solidFill>
                  <a:srgbClr val="FF0000"/>
                </a:solidFill>
                <a:effectLst/>
              </a:rPr>
              <a:t>:</a:t>
            </a:r>
            <a:r>
              <a:rPr lang="es-CR" dirty="0" smtClean="0">
                <a:solidFill>
                  <a:schemeClr val="bg2">
                    <a:lumMod val="25000"/>
                  </a:schemeClr>
                </a:solidFill>
                <a:effectLst/>
              </a:rPr>
              <a:t> Propósito</a:t>
            </a:r>
            <a:r>
              <a:rPr lang="es-CR" dirty="0">
                <a:solidFill>
                  <a:schemeClr val="bg2">
                    <a:lumMod val="25000"/>
                  </a:schemeClr>
                </a:solidFill>
                <a:effectLst/>
              </a:rPr>
              <a:t>, importancia de </a:t>
            </a:r>
            <a:r>
              <a:rPr lang="es-CR" dirty="0" smtClean="0">
                <a:solidFill>
                  <a:schemeClr val="bg2">
                    <a:lumMod val="25000"/>
                  </a:schemeClr>
                </a:solidFill>
                <a:effectLst/>
              </a:rPr>
              <a:t>participar, agradecimiento</a:t>
            </a:r>
            <a:r>
              <a:rPr lang="es-CR" dirty="0">
                <a:solidFill>
                  <a:schemeClr val="bg2">
                    <a:lumMod val="25000"/>
                  </a:schemeClr>
                </a:solidFill>
                <a:effectLst/>
              </a:rPr>
              <a:t>, tiempo aproximado de respuesta, identificación de quién lo aplica, cómo se procesarán, confidencialidad, instrucciones iniciales.</a:t>
            </a:r>
          </a:p>
          <a:p>
            <a:pPr marL="495300" indent="-357188" algn="just">
              <a:spcAft>
                <a:spcPts val="1200"/>
              </a:spcAft>
              <a:buClr>
                <a:srgbClr val="FF0000"/>
              </a:buClr>
              <a:buSzPct val="70000"/>
              <a:buFont typeface="ZapfDingbatsITC" charset="0"/>
              <a:buChar char="✔"/>
            </a:pPr>
            <a:r>
              <a:rPr lang="es-CR" b="1" u="sng" dirty="0" smtClean="0">
                <a:solidFill>
                  <a:srgbClr val="FF0000"/>
                </a:solidFill>
                <a:effectLst/>
              </a:rPr>
              <a:t>Instrucciones y preguntas</a:t>
            </a:r>
          </a:p>
          <a:p>
            <a:pPr marL="495300" indent="-357188" algn="just">
              <a:spcAft>
                <a:spcPts val="1200"/>
              </a:spcAft>
              <a:buClr>
                <a:srgbClr val="FF0000"/>
              </a:buClr>
              <a:buSzPct val="70000"/>
              <a:buFont typeface="ZapfDingbatsITC" charset="0"/>
              <a:buChar char="✔"/>
            </a:pPr>
            <a:r>
              <a:rPr lang="es-CR" b="1" u="sng" dirty="0" smtClean="0">
                <a:solidFill>
                  <a:srgbClr val="FF0000"/>
                </a:solidFill>
                <a:effectLst/>
              </a:rPr>
              <a:t>Agradecimiento final</a:t>
            </a:r>
          </a:p>
          <a:p>
            <a:pPr algn="just">
              <a:buClr>
                <a:srgbClr val="FF0000"/>
              </a:buClr>
              <a:buFont typeface="ZapfDingbatsITC" charset="0"/>
              <a:buChar char="✔"/>
            </a:pPr>
            <a:endParaRPr lang="es-CR" dirty="0">
              <a:solidFill>
                <a:schemeClr val="bg2">
                  <a:lumMod val="25000"/>
                </a:schemeClr>
              </a:solidFill>
              <a:effectLst/>
            </a:endParaRPr>
          </a:p>
        </p:txBody>
      </p:sp>
      <p:pic>
        <p:nvPicPr>
          <p:cNvPr id="6" name="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7"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78528183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839416" y="1988840"/>
            <a:ext cx="10729192" cy="3384550"/>
          </a:xfrm>
        </p:spPr>
        <p:txBody>
          <a:bodyPr>
            <a:normAutofit fontScale="92500" lnSpcReduction="10000"/>
          </a:bodyPr>
          <a:lstStyle/>
          <a:p>
            <a:pPr algn="ctr" eaLnBrk="1" hangingPunct="1">
              <a:buFont typeface="Wingdings" charset="0"/>
              <a:buNone/>
            </a:pPr>
            <a:endParaRPr lang="es-CR" sz="2000" dirty="0">
              <a:solidFill>
                <a:srgbClr val="02467C"/>
              </a:solidFill>
              <a:effectLst/>
              <a:ea typeface="Times New Roman" charset="0"/>
              <a:cs typeface="Times New Roman" charset="0"/>
            </a:endParaRPr>
          </a:p>
          <a:p>
            <a:pPr algn="ctr" eaLnBrk="1" hangingPunct="1">
              <a:buFont typeface="Wingdings" charset="0"/>
              <a:buNone/>
            </a:pPr>
            <a:endParaRPr lang="es-ES_tradnl" sz="900" b="1" dirty="0">
              <a:solidFill>
                <a:srgbClr val="02467C"/>
              </a:solidFill>
              <a:effectLst/>
              <a:ea typeface="Times New Roman" charset="0"/>
              <a:cs typeface="Times New Roman" charset="0"/>
            </a:endParaRPr>
          </a:p>
          <a:p>
            <a:pPr algn="ctr" eaLnBrk="1" hangingPunct="1">
              <a:buNone/>
            </a:pPr>
            <a:r>
              <a:rPr lang="es-ES_tradnl" sz="3500" dirty="0">
                <a:solidFill>
                  <a:srgbClr val="02467C"/>
                </a:solidFill>
                <a:effectLst/>
                <a:ea typeface="Times New Roman" charset="0"/>
                <a:cs typeface="Times New Roman" charset="0"/>
              </a:rPr>
              <a:t>METODOLOGÍA DE LA INVESTIGACIÓN </a:t>
            </a:r>
          </a:p>
          <a:p>
            <a:pPr algn="ctr" eaLnBrk="1" hangingPunct="1">
              <a:buNone/>
            </a:pPr>
            <a:r>
              <a:rPr lang="es-ES_tradnl" sz="3900" b="1" dirty="0">
                <a:solidFill>
                  <a:srgbClr val="F92F3F"/>
                </a:solidFill>
                <a:effectLst/>
                <a:ea typeface="Times New Roman" charset="0"/>
                <a:cs typeface="Times New Roman" charset="0"/>
              </a:rPr>
              <a:t>RECOLECCIÓN DE LOS </a:t>
            </a:r>
            <a:r>
              <a:rPr lang="es-ES_tradnl" sz="3900" b="1" dirty="0" smtClean="0">
                <a:solidFill>
                  <a:srgbClr val="F92F3F"/>
                </a:solidFill>
                <a:effectLst/>
                <a:ea typeface="Times New Roman" charset="0"/>
                <a:cs typeface="Times New Roman" charset="0"/>
              </a:rPr>
              <a:t>DATOS</a:t>
            </a:r>
          </a:p>
          <a:p>
            <a:pPr algn="ctr" eaLnBrk="1" hangingPunct="1">
              <a:buNone/>
            </a:pPr>
            <a:r>
              <a:rPr lang="es-ES_tradnl" sz="5100" b="1" dirty="0">
                <a:solidFill>
                  <a:srgbClr val="F92F3F"/>
                </a:solidFill>
                <a:effectLst/>
                <a:ea typeface="Times New Roman" charset="0"/>
                <a:cs typeface="Times New Roman" charset="0"/>
              </a:rPr>
              <a:t>CUANTITATIVOS Y CUALITATIVOS</a:t>
            </a:r>
          </a:p>
          <a:p>
            <a:pPr algn="ctr" eaLnBrk="1" hangingPunct="1">
              <a:buFont typeface="Wingdings" charset="0"/>
              <a:buNone/>
            </a:pPr>
            <a:endParaRPr lang="es-ES_tradnl" sz="4000" b="1" dirty="0">
              <a:solidFill>
                <a:srgbClr val="F92F3F"/>
              </a:solidFill>
              <a:effectLst/>
              <a:ea typeface="Times New Roman" charset="0"/>
              <a:cs typeface="Times New Roman" charset="0"/>
            </a:endParaRPr>
          </a:p>
          <a:p>
            <a:pPr algn="ctr" eaLnBrk="1" hangingPunct="1">
              <a:buFont typeface="Wingdings" charset="0"/>
              <a:buNone/>
            </a:pPr>
            <a:r>
              <a:rPr lang="es-ES_tradnl" sz="2000" b="1" dirty="0">
                <a:solidFill>
                  <a:srgbClr val="02467C"/>
                </a:solidFill>
                <a:effectLst/>
                <a:ea typeface="Times New Roman" charset="0"/>
                <a:cs typeface="Times New Roman" charset="0"/>
              </a:rPr>
              <a:t>Dr. Alan Henderson García</a:t>
            </a:r>
            <a:endParaRPr lang="es-ES" sz="2000" b="1" dirty="0">
              <a:solidFill>
                <a:srgbClr val="02467C"/>
              </a:solidFill>
              <a:effectLst/>
              <a:ea typeface="Times New Roman" charset="0"/>
              <a:cs typeface="Times New Roman" charset="0"/>
            </a:endParaRPr>
          </a:p>
        </p:txBody>
      </p:sp>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912" y="980728"/>
            <a:ext cx="1656184" cy="459591"/>
          </a:xfrm>
          <a:prstGeom prst="rect">
            <a:avLst/>
          </a:prstGeom>
        </p:spPr>
      </p:pic>
    </p:spTree>
    <p:extLst>
      <p:ext uri="{BB962C8B-B14F-4D97-AF65-F5344CB8AC3E}">
        <p14:creationId xmlns:p14="http://schemas.microsoft.com/office/powerpoint/2010/main" val="52110805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5400" y="764704"/>
            <a:ext cx="11089232" cy="5976664"/>
          </a:xfrm>
        </p:spPr>
        <p:txBody>
          <a:bodyPr>
            <a:normAutofit fontScale="85000" lnSpcReduction="20000"/>
          </a:bodyPr>
          <a:lstStyle/>
          <a:p>
            <a:pPr>
              <a:spcAft>
                <a:spcPts val="1200"/>
              </a:spcAft>
            </a:pPr>
            <a:r>
              <a:rPr lang="es-CR" sz="4200" b="1" dirty="0" smtClean="0">
                <a:solidFill>
                  <a:srgbClr val="05457C"/>
                </a:solidFill>
                <a:effectLst/>
                <a:latin typeface="+mj-lt"/>
              </a:rPr>
              <a:t>FUNCIONES DEL CUESTIONARIO</a:t>
            </a:r>
          </a:p>
          <a:p>
            <a:pPr algn="just">
              <a:spcBef>
                <a:spcPts val="1944"/>
              </a:spcBef>
              <a:spcAft>
                <a:spcPts val="1200"/>
              </a:spcAft>
            </a:pPr>
            <a:r>
              <a:rPr lang="es-CR" dirty="0" smtClean="0">
                <a:solidFill>
                  <a:schemeClr val="tx1">
                    <a:lumMod val="75000"/>
                    <a:lumOff val="25000"/>
                  </a:schemeClr>
                </a:solidFill>
                <a:effectLst/>
              </a:rPr>
              <a:t>Traducir las necesidades de la investigación a preguntas formuladas de forma adecuada</a:t>
            </a:r>
          </a:p>
          <a:p>
            <a:pPr marL="758825" lvl="1" indent="-434975" algn="just">
              <a:spcAft>
                <a:spcPts val="1200"/>
              </a:spcAft>
              <a:buClr>
                <a:srgbClr val="FF0000"/>
              </a:buClr>
              <a:buFont typeface="ZapfDingbatsITC" charset="0"/>
              <a:buChar char="✶"/>
            </a:pPr>
            <a:r>
              <a:rPr lang="es-CR" dirty="0" smtClean="0">
                <a:solidFill>
                  <a:schemeClr val="tx1">
                    <a:lumMod val="75000"/>
                    <a:lumOff val="25000"/>
                  </a:schemeClr>
                </a:solidFill>
                <a:effectLst/>
              </a:rPr>
              <a:t>Información pertinente, válida y confiable.</a:t>
            </a:r>
          </a:p>
          <a:p>
            <a:pPr marL="758825" lvl="1" indent="-434975" algn="just">
              <a:spcAft>
                <a:spcPts val="1200"/>
              </a:spcAft>
              <a:buClr>
                <a:srgbClr val="FF0000"/>
              </a:buClr>
              <a:buFont typeface="ZapfDingbatsITC" charset="0"/>
              <a:buChar char="✶"/>
            </a:pPr>
            <a:r>
              <a:rPr lang="es-CR" dirty="0" smtClean="0">
                <a:solidFill>
                  <a:schemeClr val="tx1">
                    <a:lumMod val="75000"/>
                    <a:lumOff val="25000"/>
                  </a:schemeClr>
                </a:solidFill>
                <a:effectLst/>
              </a:rPr>
              <a:t>Investigación bibliográfica y de estudios similares.</a:t>
            </a:r>
          </a:p>
          <a:p>
            <a:pPr marL="758825" lvl="1" indent="-434975" algn="just">
              <a:spcAft>
                <a:spcPts val="1200"/>
              </a:spcAft>
              <a:buClr>
                <a:srgbClr val="FF0000"/>
              </a:buClr>
              <a:buFont typeface="ZapfDingbatsITC" charset="0"/>
              <a:buChar char="✶"/>
            </a:pPr>
            <a:r>
              <a:rPr lang="es-CR" dirty="0" smtClean="0">
                <a:solidFill>
                  <a:schemeClr val="tx1">
                    <a:lumMod val="75000"/>
                    <a:lumOff val="25000"/>
                  </a:schemeClr>
                </a:solidFill>
                <a:effectLst/>
              </a:rPr>
              <a:t>Lista de temas.</a:t>
            </a:r>
          </a:p>
          <a:p>
            <a:pPr marL="758825" lvl="1" indent="-434975" algn="just">
              <a:spcAft>
                <a:spcPts val="1200"/>
              </a:spcAft>
              <a:buClr>
                <a:srgbClr val="FF0000"/>
              </a:buClr>
              <a:buFont typeface="ZapfDingbatsITC" charset="0"/>
              <a:buChar char="✶"/>
            </a:pPr>
            <a:r>
              <a:rPr lang="es-CR" dirty="0" smtClean="0">
                <a:solidFill>
                  <a:schemeClr val="tx1">
                    <a:lumMod val="75000"/>
                    <a:lumOff val="25000"/>
                  </a:schemeClr>
                </a:solidFill>
                <a:effectLst/>
              </a:rPr>
              <a:t>Extensión y duración razonables.</a:t>
            </a:r>
          </a:p>
          <a:p>
            <a:pPr marL="758825" lvl="1" indent="-434975" algn="just">
              <a:spcAft>
                <a:spcPts val="1200"/>
              </a:spcAft>
              <a:buClr>
                <a:srgbClr val="FF0000"/>
              </a:buClr>
              <a:buFont typeface="ZapfDingbatsITC" charset="0"/>
              <a:buChar char="✶"/>
            </a:pPr>
            <a:r>
              <a:rPr lang="es-CR" dirty="0" smtClean="0">
                <a:solidFill>
                  <a:schemeClr val="tx1">
                    <a:lumMod val="75000"/>
                    <a:lumOff val="25000"/>
                  </a:schemeClr>
                </a:solidFill>
                <a:effectLst/>
              </a:rPr>
              <a:t>Preguntas de “calentamiento” para romper el hielo.</a:t>
            </a:r>
          </a:p>
          <a:p>
            <a:pPr marL="758825" lvl="1" indent="-434975" algn="just">
              <a:spcAft>
                <a:spcPts val="1200"/>
              </a:spcAft>
              <a:buClr>
                <a:srgbClr val="FF0000"/>
              </a:buClr>
              <a:buFont typeface="ZapfDingbatsITC" charset="0"/>
              <a:buChar char="✶"/>
            </a:pPr>
            <a:r>
              <a:rPr lang="es-CR" dirty="0" smtClean="0">
                <a:solidFill>
                  <a:schemeClr val="tx1">
                    <a:lumMod val="75000"/>
                    <a:lumOff val="25000"/>
                  </a:schemeClr>
                </a:solidFill>
                <a:effectLst/>
              </a:rPr>
              <a:t>Válida: respuestas reflejan lo que realmente se quiere medir.</a:t>
            </a:r>
          </a:p>
          <a:p>
            <a:pPr marL="758825" lvl="1" indent="-434975" algn="just">
              <a:spcAft>
                <a:spcPts val="1200"/>
              </a:spcAft>
              <a:buClr>
                <a:srgbClr val="FF0000"/>
              </a:buClr>
              <a:buFont typeface="ZapfDingbatsITC" charset="0"/>
              <a:buChar char="✶"/>
            </a:pPr>
            <a:r>
              <a:rPr lang="es-CR" dirty="0" smtClean="0">
                <a:solidFill>
                  <a:schemeClr val="tx1">
                    <a:lumMod val="75000"/>
                    <a:lumOff val="25000"/>
                  </a:schemeClr>
                </a:solidFill>
                <a:effectLst/>
              </a:rPr>
              <a:t>Confiable: Preguntas que aplicadas a varias personas las respuestas son similares.</a:t>
            </a:r>
          </a:p>
          <a:p>
            <a:pPr marL="914400" lvl="1" indent="-457200" algn="just">
              <a:buFont typeface="Arial" panose="020B060402020202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71062787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11424" y="908720"/>
            <a:ext cx="10657184" cy="5616624"/>
          </a:xfrm>
        </p:spPr>
        <p:txBody>
          <a:bodyPr>
            <a:normAutofit/>
          </a:bodyPr>
          <a:lstStyle/>
          <a:p>
            <a:pPr>
              <a:spcAft>
                <a:spcPts val="2400"/>
              </a:spcAft>
            </a:pPr>
            <a:r>
              <a:rPr lang="es-CR" sz="3800" b="1" dirty="0" smtClean="0">
                <a:solidFill>
                  <a:srgbClr val="05457C"/>
                </a:solidFill>
                <a:effectLst/>
              </a:rPr>
              <a:t>FUNCIONES DEL CUESTIONARIO</a:t>
            </a:r>
            <a:endParaRPr lang="es-CR" dirty="0" smtClean="0">
              <a:solidFill>
                <a:schemeClr val="bg2">
                  <a:lumMod val="25000"/>
                </a:schemeClr>
              </a:solidFill>
              <a:effectLst/>
            </a:endParaRPr>
          </a:p>
          <a:p>
            <a:pPr algn="l"/>
            <a:r>
              <a:rPr lang="es-CR" sz="3100" dirty="0" smtClean="0">
                <a:solidFill>
                  <a:schemeClr val="bg2">
                    <a:lumMod val="25000"/>
                  </a:schemeClr>
                </a:solidFill>
                <a:effectLst/>
              </a:rPr>
              <a:t>Guiar la entrevista y ayudar al entrevistador</a:t>
            </a:r>
          </a:p>
          <a:p>
            <a:pPr marL="587375" lvl="1" indent="-355600" algn="l">
              <a:buClr>
                <a:srgbClr val="FF0000"/>
              </a:buClr>
              <a:buFont typeface="ZapfDingbatsITC" charset="0"/>
              <a:buChar char="✶"/>
              <a:tabLst>
                <a:tab pos="169863" algn="l"/>
              </a:tabLst>
            </a:pPr>
            <a:r>
              <a:rPr lang="es-CR" sz="2400" dirty="0" smtClean="0">
                <a:solidFill>
                  <a:schemeClr val="bg2">
                    <a:lumMod val="25000"/>
                  </a:schemeClr>
                </a:solidFill>
                <a:effectLst/>
              </a:rPr>
              <a:t>Vocabulario, redacción, orden de las preguntas.</a:t>
            </a:r>
          </a:p>
          <a:p>
            <a:pPr lvl="1" algn="l"/>
            <a:endParaRPr lang="es-CR" dirty="0" smtClean="0">
              <a:solidFill>
                <a:schemeClr val="bg2">
                  <a:lumMod val="25000"/>
                </a:schemeClr>
              </a:solidFill>
              <a:effectLst/>
            </a:endParaRPr>
          </a:p>
          <a:p>
            <a:pPr algn="l"/>
            <a:r>
              <a:rPr lang="es-CR" sz="3100" dirty="0" smtClean="0">
                <a:solidFill>
                  <a:schemeClr val="bg2">
                    <a:lumMod val="25000"/>
                  </a:schemeClr>
                </a:solidFill>
                <a:effectLst/>
              </a:rPr>
              <a:t>Facilitar el correcto registro de las respuestas</a:t>
            </a:r>
          </a:p>
          <a:p>
            <a:pPr marL="649288" lvl="1" indent="-417513">
              <a:buClr>
                <a:srgbClr val="FF0000"/>
              </a:buClr>
              <a:buFont typeface="ZapfDingbatsITC" charset="0"/>
              <a:buChar char="✶"/>
            </a:pPr>
            <a:r>
              <a:rPr lang="es-CR" sz="2400" dirty="0" smtClean="0">
                <a:solidFill>
                  <a:schemeClr val="bg2">
                    <a:lumMod val="25000"/>
                  </a:schemeClr>
                </a:solidFill>
                <a:effectLst/>
              </a:rPr>
              <a:t>Códigos numéricos.</a:t>
            </a:r>
          </a:p>
          <a:p>
            <a:pPr marL="649288" lvl="1" indent="-417513">
              <a:buClr>
                <a:srgbClr val="FF0000"/>
              </a:buClr>
              <a:buFont typeface="ZapfDingbatsITC" charset="0"/>
              <a:buChar char="✶"/>
            </a:pPr>
            <a:r>
              <a:rPr lang="es-CR" sz="2400" dirty="0" smtClean="0">
                <a:solidFill>
                  <a:schemeClr val="bg2">
                    <a:lumMod val="25000"/>
                  </a:schemeClr>
                </a:solidFill>
                <a:effectLst/>
              </a:rPr>
              <a:t>Archivo electrónico de datos.</a:t>
            </a:r>
          </a:p>
          <a:p>
            <a:pPr marL="649288" lvl="1" indent="-417513">
              <a:buClr>
                <a:srgbClr val="FF0000"/>
              </a:buClr>
              <a:buFont typeface="ZapfDingbatsITC" charset="0"/>
              <a:buChar char="✶"/>
            </a:pPr>
            <a:r>
              <a:rPr lang="es-CR" sz="2400" dirty="0" smtClean="0">
                <a:solidFill>
                  <a:schemeClr val="bg2">
                    <a:lumMod val="25000"/>
                  </a:schemeClr>
                </a:solidFill>
                <a:effectLst/>
              </a:rPr>
              <a:t>Archivo debe seguir el orden del cuestionario.</a:t>
            </a:r>
          </a:p>
          <a:p>
            <a:pPr marL="914400" lvl="1" indent="-457200">
              <a:buFont typeface="Calibri" pitchFamily="34" charset="0"/>
              <a:buChar char="−"/>
            </a:pPr>
            <a:endParaRPr lang="es-CR" dirty="0" smtClean="0">
              <a:solidFill>
                <a:schemeClr val="bg2">
                  <a:lumMod val="25000"/>
                </a:schemeClr>
              </a:solidFill>
              <a:effectLst/>
            </a:endParaRPr>
          </a:p>
          <a:p>
            <a:pPr marL="914400" lvl="1" indent="-457200" algn="just">
              <a:buFont typeface="Arial" panose="020B060402020202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21271128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5375920" y="476672"/>
            <a:ext cx="6816080" cy="1946405"/>
          </a:xfrm>
        </p:spPr>
        <p:txBody>
          <a:bodyPr>
            <a:noAutofit/>
          </a:bodyPr>
          <a:lstStyle/>
          <a:p>
            <a:pPr eaLnBrk="1" fontAlgn="auto" hangingPunct="1">
              <a:spcAft>
                <a:spcPts val="0"/>
              </a:spcAft>
              <a:defRPr/>
            </a:pPr>
            <a:r>
              <a:rPr lang="es-ES" sz="3000" b="1" dirty="0" smtClean="0">
                <a:solidFill>
                  <a:srgbClr val="05457C"/>
                </a:solidFill>
                <a:effectLst/>
                <a:latin typeface="+mn-lt"/>
              </a:rPr>
              <a:t>¿EN QUÉ CONTEXTOS </a:t>
            </a:r>
            <a:br>
              <a:rPr lang="es-ES" sz="3000" b="1" dirty="0" smtClean="0">
                <a:solidFill>
                  <a:srgbClr val="05457C"/>
                </a:solidFill>
                <a:effectLst/>
                <a:latin typeface="+mn-lt"/>
              </a:rPr>
            </a:br>
            <a:r>
              <a:rPr lang="es-ES" sz="3000" b="1" dirty="0" smtClean="0">
                <a:solidFill>
                  <a:srgbClr val="05457C"/>
                </a:solidFill>
                <a:effectLst/>
                <a:latin typeface="+mn-lt"/>
              </a:rPr>
              <a:t>PUEDE ADMINISTRARSE O APLICARSE UN CUESTIONARIO? </a:t>
            </a:r>
            <a:r>
              <a:rPr lang="es-ES" sz="1400" b="1" dirty="0" smtClean="0">
                <a:solidFill>
                  <a:srgbClr val="05457C"/>
                </a:solidFill>
                <a:effectLst/>
                <a:latin typeface="+mn-lt"/>
              </a:rPr>
              <a:t>1/2</a:t>
            </a:r>
            <a:endParaRPr lang="es-MX" sz="1400" b="1" dirty="0">
              <a:solidFill>
                <a:srgbClr val="05457C"/>
              </a:solidFill>
              <a:effectLst/>
              <a:latin typeface="+mn-lt"/>
            </a:endParaRPr>
          </a:p>
        </p:txBody>
      </p:sp>
      <p:sp>
        <p:nvSpPr>
          <p:cNvPr id="58371" name="Rectangle 5"/>
          <p:cNvSpPr>
            <a:spLocks noGrp="1" noChangeArrowheads="1"/>
          </p:cNvSpPr>
          <p:nvPr>
            <p:ph idx="1"/>
          </p:nvPr>
        </p:nvSpPr>
        <p:spPr bwMode="auto">
          <a:xfrm>
            <a:off x="6047656" y="2383150"/>
            <a:ext cx="5472608"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541338" indent="-541338" algn="just" eaLnBrk="1" hangingPunct="1">
              <a:spcBef>
                <a:spcPts val="1800"/>
              </a:spcBef>
              <a:spcAft>
                <a:spcPts val="600"/>
              </a:spcAft>
              <a:buClr>
                <a:srgbClr val="FF0000"/>
              </a:buClr>
              <a:buFont typeface="ZapfDingbatsITC" charset="0"/>
              <a:buChar char="❍"/>
            </a:pPr>
            <a:r>
              <a:rPr lang="es-ES" altLang="es-MX" sz="2600" dirty="0">
                <a:solidFill>
                  <a:schemeClr val="tx1">
                    <a:lumMod val="75000"/>
                    <a:lumOff val="25000"/>
                  </a:schemeClr>
                </a:solidFill>
                <a:effectLst/>
                <a:latin typeface="+mj-lt"/>
              </a:rPr>
              <a:t>Autoadministración individual presencial.</a:t>
            </a:r>
          </a:p>
          <a:p>
            <a:pPr marL="541338" indent="-541338" algn="just" eaLnBrk="1" hangingPunct="1">
              <a:spcBef>
                <a:spcPts val="1800"/>
              </a:spcBef>
              <a:spcAft>
                <a:spcPts val="600"/>
              </a:spcAft>
              <a:buClr>
                <a:srgbClr val="FF0000"/>
              </a:buClr>
              <a:buFont typeface="ZapfDingbatsITC" charset="0"/>
              <a:buChar char="❍"/>
            </a:pPr>
            <a:r>
              <a:rPr lang="es-ES" altLang="es-MX" sz="2600" dirty="0">
                <a:solidFill>
                  <a:schemeClr val="tx1">
                    <a:lumMod val="75000"/>
                    <a:lumOff val="25000"/>
                  </a:schemeClr>
                </a:solidFill>
                <a:effectLst/>
                <a:latin typeface="+mj-lt"/>
              </a:rPr>
              <a:t>Autoadministración presencial en grupos.</a:t>
            </a:r>
          </a:p>
          <a:p>
            <a:pPr marL="541338" indent="-541338" algn="just" eaLnBrk="1" hangingPunct="1">
              <a:spcBef>
                <a:spcPts val="1800"/>
              </a:spcBef>
              <a:spcAft>
                <a:spcPts val="600"/>
              </a:spcAft>
              <a:buClr>
                <a:srgbClr val="FF0000"/>
              </a:buClr>
              <a:buFont typeface="ZapfDingbatsITC" charset="0"/>
              <a:buChar char="❍"/>
            </a:pPr>
            <a:r>
              <a:rPr lang="es-ES" altLang="es-MX" sz="2600" dirty="0">
                <a:solidFill>
                  <a:schemeClr val="tx1">
                    <a:lumMod val="75000"/>
                    <a:lumOff val="25000"/>
                  </a:schemeClr>
                </a:solidFill>
                <a:effectLst/>
                <a:latin typeface="+mj-lt"/>
              </a:rPr>
              <a:t>Autoadministración por envío: </a:t>
            </a:r>
            <a:r>
              <a:rPr lang="es-ES" altLang="es-MX" sz="2600" dirty="0" smtClean="0">
                <a:solidFill>
                  <a:schemeClr val="tx1">
                    <a:lumMod val="75000"/>
                    <a:lumOff val="25000"/>
                  </a:schemeClr>
                </a:solidFill>
                <a:effectLst/>
                <a:latin typeface="+mj-lt"/>
              </a:rPr>
              <a:t>C</a:t>
            </a:r>
            <a:r>
              <a:rPr lang="es-MX" altLang="es-MX" sz="2600" dirty="0" smtClean="0">
                <a:solidFill>
                  <a:schemeClr val="tx1">
                    <a:lumMod val="75000"/>
                    <a:lumOff val="25000"/>
                  </a:schemeClr>
                </a:solidFill>
                <a:effectLst/>
                <a:latin typeface="+mj-lt"/>
              </a:rPr>
              <a:t>orreo </a:t>
            </a:r>
            <a:r>
              <a:rPr lang="es-MX" altLang="es-MX" sz="2600" dirty="0">
                <a:solidFill>
                  <a:schemeClr val="tx1">
                    <a:lumMod val="75000"/>
                    <a:lumOff val="25000"/>
                  </a:schemeClr>
                </a:solidFill>
                <a:effectLst/>
                <a:latin typeface="+mj-lt"/>
              </a:rPr>
              <a:t>postal privado o mensajería, correo electrónico, página web, etc</a:t>
            </a:r>
            <a:r>
              <a:rPr lang="es-MX" altLang="es-MX" sz="2600" dirty="0" smtClean="0">
                <a:solidFill>
                  <a:schemeClr val="tx1">
                    <a:lumMod val="75000"/>
                    <a:lumOff val="25000"/>
                  </a:schemeClr>
                </a:solidFill>
                <a:effectLst/>
                <a:latin typeface="+mj-lt"/>
              </a:rPr>
              <a:t>.</a:t>
            </a:r>
            <a:endParaRPr lang="en-US" altLang="es-MX" sz="2600" dirty="0">
              <a:solidFill>
                <a:schemeClr val="tx1">
                  <a:lumMod val="75000"/>
                  <a:lumOff val="25000"/>
                </a:schemeClr>
              </a:solidFill>
              <a:effectLst/>
              <a:latin typeface="+mj-lt"/>
              <a:cs typeface="Arial" pitchFamily="34" charset="0"/>
            </a:endParaRPr>
          </a:p>
        </p:txBody>
      </p:sp>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1026" name="Picture 2" descr="ormulario de solicitud de llenado de hombre irreconocible Foto Gratis"/>
          <p:cNvPicPr>
            <a:picLocks noChangeAspect="1" noChangeArrowheads="1"/>
          </p:cNvPicPr>
          <p:nvPr/>
        </p:nvPicPr>
        <p:blipFill rotWithShape="1">
          <a:blip r:embed="rId4">
            <a:extLst>
              <a:ext uri="{28A0092B-C50C-407E-A947-70E740481C1C}">
                <a14:useLocalDpi xmlns:a14="http://schemas.microsoft.com/office/drawing/2010/main" val="0"/>
              </a:ext>
            </a:extLst>
          </a:blip>
          <a:srcRect l="9840" t="19712" b="3610"/>
          <a:stretch/>
        </p:blipFill>
        <p:spPr bwMode="auto">
          <a:xfrm>
            <a:off x="0" y="1"/>
            <a:ext cx="53759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9309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5375920" y="618499"/>
            <a:ext cx="6816080" cy="1946405"/>
          </a:xfrm>
        </p:spPr>
        <p:txBody>
          <a:bodyPr>
            <a:noAutofit/>
          </a:bodyPr>
          <a:lstStyle/>
          <a:p>
            <a:pPr eaLnBrk="1" fontAlgn="auto" hangingPunct="1">
              <a:spcAft>
                <a:spcPts val="0"/>
              </a:spcAft>
              <a:defRPr/>
            </a:pPr>
            <a:r>
              <a:rPr lang="es-ES" sz="3000" b="1" dirty="0" smtClean="0">
                <a:solidFill>
                  <a:srgbClr val="05457C"/>
                </a:solidFill>
                <a:effectLst/>
                <a:latin typeface="+mn-lt"/>
              </a:rPr>
              <a:t>¿EN QUÉ CONTEXTOS </a:t>
            </a:r>
            <a:br>
              <a:rPr lang="es-ES" sz="3000" b="1" dirty="0" smtClean="0">
                <a:solidFill>
                  <a:srgbClr val="05457C"/>
                </a:solidFill>
                <a:effectLst/>
                <a:latin typeface="+mn-lt"/>
              </a:rPr>
            </a:br>
            <a:r>
              <a:rPr lang="es-ES" sz="3000" b="1" dirty="0" smtClean="0">
                <a:solidFill>
                  <a:srgbClr val="05457C"/>
                </a:solidFill>
                <a:effectLst/>
                <a:latin typeface="+mn-lt"/>
              </a:rPr>
              <a:t>PUEDE ADMINISTRARSE O APLICARSE UN CUESTIONARIO? </a:t>
            </a:r>
            <a:r>
              <a:rPr lang="es-ES" sz="1400" b="1" dirty="0" smtClean="0">
                <a:solidFill>
                  <a:srgbClr val="05457C"/>
                </a:solidFill>
                <a:effectLst/>
                <a:latin typeface="+mn-lt"/>
              </a:rPr>
              <a:t>2/2</a:t>
            </a:r>
            <a:endParaRPr lang="es-MX" sz="1400" b="1" dirty="0">
              <a:solidFill>
                <a:srgbClr val="05457C"/>
              </a:solidFill>
              <a:effectLst/>
              <a:latin typeface="+mn-lt"/>
            </a:endParaRPr>
          </a:p>
        </p:txBody>
      </p:sp>
      <p:sp>
        <p:nvSpPr>
          <p:cNvPr id="58371" name="Rectangle 5"/>
          <p:cNvSpPr>
            <a:spLocks noGrp="1" noChangeArrowheads="1"/>
          </p:cNvSpPr>
          <p:nvPr>
            <p:ph idx="1"/>
          </p:nvPr>
        </p:nvSpPr>
        <p:spPr bwMode="auto">
          <a:xfrm>
            <a:off x="6047656" y="2853382"/>
            <a:ext cx="5472608" cy="3311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541338" indent="-541338" algn="just" eaLnBrk="1" hangingPunct="1">
              <a:spcBef>
                <a:spcPts val="1800"/>
              </a:spcBef>
              <a:spcAft>
                <a:spcPts val="600"/>
              </a:spcAft>
              <a:buClr>
                <a:srgbClr val="FF0000"/>
              </a:buClr>
              <a:buFont typeface="ZapfDingbatsITC" charset="0"/>
              <a:buChar char="❍"/>
            </a:pPr>
            <a:r>
              <a:rPr lang="es-ES" altLang="es-MX" sz="2600" dirty="0">
                <a:solidFill>
                  <a:schemeClr val="tx1">
                    <a:lumMod val="75000"/>
                    <a:lumOff val="25000"/>
                  </a:schemeClr>
                </a:solidFill>
                <a:effectLst/>
              </a:rPr>
              <a:t>Administración en un medio electrónico: Blog, página de internet, etc.</a:t>
            </a:r>
          </a:p>
          <a:p>
            <a:pPr marL="541338" indent="-541338" algn="just" eaLnBrk="1" hangingPunct="1">
              <a:spcBef>
                <a:spcPts val="1800"/>
              </a:spcBef>
              <a:spcAft>
                <a:spcPts val="600"/>
              </a:spcAft>
              <a:buClr>
                <a:srgbClr val="FF0000"/>
              </a:buClr>
              <a:buFont typeface="ZapfDingbatsITC" charset="0"/>
              <a:buChar char="❍"/>
            </a:pPr>
            <a:r>
              <a:rPr lang="es-ES" altLang="es-MX" sz="2600" dirty="0">
                <a:solidFill>
                  <a:schemeClr val="tx1">
                    <a:lumMod val="75000"/>
                    <a:lumOff val="25000"/>
                  </a:schemeClr>
                </a:solidFill>
                <a:effectLst/>
              </a:rPr>
              <a:t>Por entrevista personal.</a:t>
            </a:r>
          </a:p>
          <a:p>
            <a:pPr marL="541338" indent="-541338" algn="just" eaLnBrk="1" hangingPunct="1">
              <a:spcBef>
                <a:spcPts val="1800"/>
              </a:spcBef>
              <a:spcAft>
                <a:spcPts val="600"/>
              </a:spcAft>
              <a:buClr>
                <a:srgbClr val="FF0000"/>
              </a:buClr>
              <a:buFont typeface="ZapfDingbatsITC" charset="0"/>
              <a:buChar char="❍"/>
            </a:pPr>
            <a:r>
              <a:rPr lang="es-MX" altLang="es-MX" sz="2600" dirty="0">
                <a:solidFill>
                  <a:schemeClr val="tx1">
                    <a:lumMod val="75000"/>
                    <a:lumOff val="25000"/>
                  </a:schemeClr>
                </a:solidFill>
                <a:effectLst/>
              </a:rPr>
              <a:t>Por entrevista telefónica.</a:t>
            </a: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1026" name="Picture 2" descr="ormulario de solicitud de llenado de hombre irreconocible Foto Gratis"/>
          <p:cNvPicPr>
            <a:picLocks noChangeAspect="1" noChangeArrowheads="1"/>
          </p:cNvPicPr>
          <p:nvPr/>
        </p:nvPicPr>
        <p:blipFill rotWithShape="1">
          <a:blip r:embed="rId3">
            <a:extLst>
              <a:ext uri="{28A0092B-C50C-407E-A947-70E740481C1C}">
                <a14:useLocalDpi xmlns:a14="http://schemas.microsoft.com/office/drawing/2010/main" val="0"/>
              </a:ext>
            </a:extLst>
          </a:blip>
          <a:srcRect l="7011" t="17796" b="3611"/>
          <a:stretch/>
        </p:blipFill>
        <p:spPr bwMode="auto">
          <a:xfrm>
            <a:off x="-168696" y="-171399"/>
            <a:ext cx="5544616"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3153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redondeado 11"/>
          <p:cNvSpPr/>
          <p:nvPr/>
        </p:nvSpPr>
        <p:spPr bwMode="auto">
          <a:xfrm>
            <a:off x="8420000" y="2914446"/>
            <a:ext cx="3206808" cy="3206808"/>
          </a:xfrm>
          <a:prstGeom prst="roundRect">
            <a:avLst/>
          </a:prstGeom>
          <a:solidFill>
            <a:srgbClr val="00B0F0"/>
          </a:solidFill>
          <a:ln w="1270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5124" name="Rectangle 4"/>
          <p:cNvSpPr>
            <a:spLocks noGrp="1" noChangeArrowheads="1"/>
          </p:cNvSpPr>
          <p:nvPr>
            <p:ph type="title"/>
          </p:nvPr>
        </p:nvSpPr>
        <p:spPr>
          <a:xfrm>
            <a:off x="0" y="762515"/>
            <a:ext cx="12192000" cy="981075"/>
          </a:xfrm>
        </p:spPr>
        <p:txBody>
          <a:bodyPr>
            <a:noAutofit/>
          </a:bodyPr>
          <a:lstStyle/>
          <a:p>
            <a:pPr eaLnBrk="1" fontAlgn="auto" hangingPunct="1">
              <a:spcAft>
                <a:spcPts val="0"/>
              </a:spcAft>
              <a:defRPr/>
            </a:pPr>
            <a:r>
              <a:rPr lang="es-ES" sz="3200" b="1" dirty="0" smtClean="0">
                <a:solidFill>
                  <a:srgbClr val="05457C"/>
                </a:solidFill>
                <a:effectLst/>
                <a:latin typeface="+mn-lt"/>
              </a:rPr>
              <a:t>¿EN QUÉ CONTEXTOS PUEDE ADMINISTRARSE </a:t>
            </a:r>
            <a:br>
              <a:rPr lang="es-ES" sz="3200" b="1" dirty="0" smtClean="0">
                <a:solidFill>
                  <a:srgbClr val="05457C"/>
                </a:solidFill>
                <a:effectLst/>
                <a:latin typeface="+mn-lt"/>
              </a:rPr>
            </a:br>
            <a:r>
              <a:rPr lang="es-ES" sz="3200" b="1" dirty="0" smtClean="0">
                <a:solidFill>
                  <a:srgbClr val="05457C"/>
                </a:solidFill>
                <a:effectLst/>
                <a:latin typeface="+mn-lt"/>
              </a:rPr>
              <a:t>O APLICARSE UN CUESTIONARIO?</a:t>
            </a:r>
            <a:endParaRPr lang="es-MX" sz="3200" b="1" dirty="0">
              <a:solidFill>
                <a:srgbClr val="05457C"/>
              </a:solidFill>
              <a:effectLst/>
              <a:latin typeface="+mn-lt"/>
            </a:endParaRPr>
          </a:p>
        </p:txBody>
      </p:sp>
      <p:sp>
        <p:nvSpPr>
          <p:cNvPr id="58371" name="Rectangle 5"/>
          <p:cNvSpPr>
            <a:spLocks noGrp="1" noChangeArrowheads="1"/>
          </p:cNvSpPr>
          <p:nvPr>
            <p:ph idx="1"/>
          </p:nvPr>
        </p:nvSpPr>
        <p:spPr bwMode="auto">
          <a:xfrm>
            <a:off x="8712463" y="3977505"/>
            <a:ext cx="2621881" cy="1683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lgn="ctr" eaLnBrk="1" hangingPunct="1">
              <a:spcBef>
                <a:spcPts val="1800"/>
              </a:spcBef>
              <a:spcAft>
                <a:spcPts val="600"/>
              </a:spcAft>
              <a:buClr>
                <a:srgbClr val="FF0000"/>
              </a:buClr>
              <a:buNone/>
            </a:pPr>
            <a:r>
              <a:rPr lang="es-MX" altLang="es-MX" sz="2400" b="1" smtClean="0">
                <a:solidFill>
                  <a:srgbClr val="0070C0"/>
                </a:solidFill>
                <a:effectLst/>
                <a:latin typeface="+mj-lt"/>
              </a:rPr>
              <a:t>POR ENTREVISTA TELEFÓNICA</a:t>
            </a:r>
            <a:endParaRPr lang="es-MX" altLang="es-MX" sz="2400" b="1" dirty="0" smtClean="0">
              <a:solidFill>
                <a:srgbClr val="0070C0"/>
              </a:solidFill>
              <a:effectLst/>
              <a:latin typeface="+mj-lt"/>
            </a:endParaRPr>
          </a:p>
          <a:p>
            <a:pPr marL="0" indent="0" algn="ctr" eaLnBrk="1" hangingPunct="1">
              <a:spcBef>
                <a:spcPts val="1800"/>
              </a:spcBef>
              <a:buClr>
                <a:srgbClr val="FF0000"/>
              </a:buClr>
              <a:buNone/>
            </a:pPr>
            <a:endParaRPr lang="es-ES" altLang="es-MX" sz="2400" b="1" dirty="0" smtClean="0">
              <a:solidFill>
                <a:srgbClr val="0070C0"/>
              </a:solidFill>
              <a:effectLst/>
              <a:latin typeface="+mj-lt"/>
            </a:endParaRPr>
          </a:p>
          <a:p>
            <a:pPr marL="0" indent="0" algn="ctr" eaLnBrk="1" hangingPunct="1">
              <a:spcBef>
                <a:spcPts val="1800"/>
              </a:spcBef>
              <a:buClr>
                <a:srgbClr val="FF0000"/>
              </a:buClr>
              <a:buNone/>
            </a:pPr>
            <a:endParaRPr lang="en-US" altLang="es-MX" sz="2400" b="1" dirty="0">
              <a:solidFill>
                <a:srgbClr val="0070C0"/>
              </a:solidFill>
              <a:effectLst/>
              <a:latin typeface="+mj-lt"/>
              <a:cs typeface="Arial" pitchFamily="34"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
        <p:nvSpPr>
          <p:cNvPr id="8" name="Rectángulo redondeado 7"/>
          <p:cNvSpPr/>
          <p:nvPr/>
        </p:nvSpPr>
        <p:spPr bwMode="auto">
          <a:xfrm>
            <a:off x="891680" y="1941962"/>
            <a:ext cx="3206808" cy="3206808"/>
          </a:xfrm>
          <a:prstGeom prst="roundRect">
            <a:avLst/>
          </a:prstGeom>
          <a:solidFill>
            <a:srgbClr val="FFC000"/>
          </a:solidFill>
          <a:ln w="127000">
            <a:solidFill>
              <a:srgbClr val="FF8E1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charset="0"/>
              <a:cs typeface="Arial" charset="0"/>
            </a:endParaRPr>
          </a:p>
        </p:txBody>
      </p:sp>
      <p:sp>
        <p:nvSpPr>
          <p:cNvPr id="11" name="Rectángulo redondeado 10"/>
          <p:cNvSpPr/>
          <p:nvPr/>
        </p:nvSpPr>
        <p:spPr bwMode="auto">
          <a:xfrm>
            <a:off x="4655840" y="2441950"/>
            <a:ext cx="3206808" cy="3206808"/>
          </a:xfrm>
          <a:prstGeom prst="roundRect">
            <a:avLst/>
          </a:prstGeom>
          <a:solidFill>
            <a:srgbClr val="92D050"/>
          </a:solidFill>
          <a:ln w="117475" cap="flat" cmpd="sng" algn="ctr">
            <a:solidFill>
              <a:srgbClr val="00750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charset="0"/>
              <a:cs typeface="Arial" charset="0"/>
            </a:endParaRPr>
          </a:p>
        </p:txBody>
      </p:sp>
      <p:sp>
        <p:nvSpPr>
          <p:cNvPr id="9" name="Rectángulo 8"/>
          <p:cNvSpPr/>
          <p:nvPr/>
        </p:nvSpPr>
        <p:spPr>
          <a:xfrm>
            <a:off x="1081855" y="2441950"/>
            <a:ext cx="2906169" cy="2308324"/>
          </a:xfrm>
          <a:prstGeom prst="rect">
            <a:avLst/>
          </a:prstGeom>
        </p:spPr>
        <p:txBody>
          <a:bodyPr wrap="square">
            <a:spAutoFit/>
          </a:bodyPr>
          <a:lstStyle/>
          <a:p>
            <a:pPr algn="ctr" eaLnBrk="1" hangingPunct="1">
              <a:spcBef>
                <a:spcPts val="1800"/>
              </a:spcBef>
              <a:spcAft>
                <a:spcPts val="600"/>
              </a:spcAft>
              <a:buClr>
                <a:srgbClr val="FF0000"/>
              </a:buClr>
            </a:pPr>
            <a:r>
              <a:rPr lang="es-ES" altLang="es-MX" sz="2400" dirty="0" smtClean="0">
                <a:solidFill>
                  <a:srgbClr val="E28011"/>
                </a:solidFill>
              </a:rPr>
              <a:t>ADMINISTRACIÓN EN UN MEDIO ELECTRÓNICO: BLOG, PÁGINA DE INTERNET, ETC.</a:t>
            </a:r>
            <a:endParaRPr lang="es-ES" altLang="es-MX" sz="2400" dirty="0">
              <a:solidFill>
                <a:srgbClr val="E28011"/>
              </a:solidFill>
            </a:endParaRPr>
          </a:p>
        </p:txBody>
      </p:sp>
      <p:sp>
        <p:nvSpPr>
          <p:cNvPr id="10" name="Rectángulo 9"/>
          <p:cNvSpPr/>
          <p:nvPr/>
        </p:nvSpPr>
        <p:spPr>
          <a:xfrm>
            <a:off x="5093049" y="3317521"/>
            <a:ext cx="2332390" cy="1200329"/>
          </a:xfrm>
          <a:prstGeom prst="rect">
            <a:avLst/>
          </a:prstGeom>
        </p:spPr>
        <p:txBody>
          <a:bodyPr wrap="square">
            <a:spAutoFit/>
          </a:bodyPr>
          <a:lstStyle/>
          <a:p>
            <a:pPr marL="0" indent="0" algn="ctr" eaLnBrk="1" hangingPunct="1">
              <a:spcBef>
                <a:spcPts val="1800"/>
              </a:spcBef>
              <a:spcAft>
                <a:spcPts val="600"/>
              </a:spcAft>
              <a:buClr>
                <a:srgbClr val="FF0000"/>
              </a:buClr>
              <a:buNone/>
            </a:pPr>
            <a:r>
              <a:rPr lang="es-ES" altLang="es-MX" sz="2400" dirty="0" smtClean="0">
                <a:solidFill>
                  <a:srgbClr val="007502"/>
                </a:solidFill>
              </a:rPr>
              <a:t>POR ENTREVISTA PERSONAL</a:t>
            </a:r>
            <a:endParaRPr lang="es-ES" altLang="es-MX" sz="2400" dirty="0">
              <a:solidFill>
                <a:srgbClr val="007502"/>
              </a:solidFill>
            </a:endParaRPr>
          </a:p>
        </p:txBody>
      </p:sp>
    </p:spTree>
    <p:extLst>
      <p:ext uri="{BB962C8B-B14F-4D97-AF65-F5344CB8AC3E}">
        <p14:creationId xmlns:p14="http://schemas.microsoft.com/office/powerpoint/2010/main" val="1316135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39416" y="692696"/>
            <a:ext cx="10873208" cy="5832648"/>
          </a:xfrm>
        </p:spPr>
        <p:txBody>
          <a:bodyPr>
            <a:normAutofit fontScale="62500" lnSpcReduction="20000"/>
          </a:bodyPr>
          <a:lstStyle/>
          <a:p>
            <a:r>
              <a:rPr lang="es-CR" sz="5800" b="1" dirty="0" smtClean="0">
                <a:solidFill>
                  <a:srgbClr val="05457C"/>
                </a:solidFill>
                <a:effectLst/>
              </a:rPr>
              <a:t>FORMA DE LA PREGUNTAS</a:t>
            </a:r>
          </a:p>
          <a:p>
            <a:pPr algn="just"/>
            <a:endParaRPr lang="es-CR" dirty="0" smtClean="0">
              <a:solidFill>
                <a:schemeClr val="bg2">
                  <a:lumMod val="25000"/>
                </a:schemeClr>
              </a:solidFill>
              <a:effectLst/>
            </a:endParaRPr>
          </a:p>
          <a:p>
            <a:pPr marL="401638" indent="-401638" algn="just">
              <a:buClr>
                <a:srgbClr val="FF0000"/>
              </a:buClr>
              <a:buFont typeface="ZapfDingbatsITC" charset="0"/>
              <a:buChar char="✦"/>
            </a:pPr>
            <a:r>
              <a:rPr lang="es-CR" b="1" u="sng" dirty="0" smtClean="0">
                <a:solidFill>
                  <a:srgbClr val="FF0000"/>
                </a:solidFill>
                <a:effectLst/>
              </a:rPr>
              <a:t>Preguntas cerradas:</a:t>
            </a:r>
          </a:p>
          <a:p>
            <a:pPr marL="758825" lvl="1" indent="-311150" algn="just">
              <a:buClr>
                <a:srgbClr val="FF0000"/>
              </a:buClr>
              <a:buSzPct val="50000"/>
              <a:buFont typeface="ZapfDingbatsITC" charset="0"/>
              <a:buChar char="✦"/>
            </a:pPr>
            <a:r>
              <a:rPr lang="es-CR" sz="3300" dirty="0">
                <a:solidFill>
                  <a:schemeClr val="tx1">
                    <a:lumMod val="75000"/>
                    <a:lumOff val="25000"/>
                  </a:schemeClr>
                </a:solidFill>
                <a:effectLst/>
              </a:rPr>
              <a:t>Se presenta a la persona entrevistada las posibilidades de </a:t>
            </a:r>
            <a:r>
              <a:rPr lang="es-CR" sz="3300" dirty="0" smtClean="0">
                <a:solidFill>
                  <a:schemeClr val="tx1">
                    <a:lumMod val="75000"/>
                    <a:lumOff val="25000"/>
                  </a:schemeClr>
                </a:solidFill>
                <a:effectLst/>
              </a:rPr>
              <a:t>respuesta. </a:t>
            </a:r>
          </a:p>
          <a:p>
            <a:pPr lvl="1" algn="just">
              <a:buClr>
                <a:srgbClr val="FF0000"/>
              </a:buClr>
              <a:buSzPct val="50000"/>
              <a:buFont typeface="ZapfDingbatsITC" charset="0"/>
              <a:buChar char="✦"/>
            </a:pPr>
            <a:r>
              <a:rPr lang="es-CR" sz="3300" dirty="0" smtClean="0">
                <a:solidFill>
                  <a:schemeClr val="tx1">
                    <a:lumMod val="75000"/>
                    <a:lumOff val="25000"/>
                  </a:schemeClr>
                </a:solidFill>
                <a:effectLst/>
              </a:rPr>
              <a:t>Dicotómicas.</a:t>
            </a:r>
          </a:p>
          <a:p>
            <a:pPr lvl="1" algn="just">
              <a:buClr>
                <a:srgbClr val="FF0000"/>
              </a:buClr>
              <a:buSzPct val="50000"/>
              <a:buFont typeface="ZapfDingbatsITC" charset="0"/>
              <a:buChar char="✦"/>
            </a:pPr>
            <a:r>
              <a:rPr lang="es-CR" sz="3300" dirty="0" smtClean="0">
                <a:solidFill>
                  <a:schemeClr val="tx1">
                    <a:lumMod val="75000"/>
                    <a:lumOff val="25000"/>
                  </a:schemeClr>
                </a:solidFill>
                <a:effectLst/>
              </a:rPr>
              <a:t>De </a:t>
            </a:r>
            <a:r>
              <a:rPr lang="es-CR" sz="3300" dirty="0">
                <a:solidFill>
                  <a:schemeClr val="tx1">
                    <a:lumMod val="75000"/>
                    <a:lumOff val="25000"/>
                  </a:schemeClr>
                </a:solidFill>
                <a:effectLst/>
              </a:rPr>
              <a:t>opción múltiple (se escoge sólo una respuesta</a:t>
            </a:r>
            <a:r>
              <a:rPr lang="es-CR" sz="3300" dirty="0" smtClean="0">
                <a:solidFill>
                  <a:schemeClr val="tx1">
                    <a:lumMod val="75000"/>
                    <a:lumOff val="25000"/>
                  </a:schemeClr>
                </a:solidFill>
                <a:effectLst/>
              </a:rPr>
              <a:t>).</a:t>
            </a:r>
            <a:endParaRPr lang="es-CR" sz="3300" dirty="0">
              <a:solidFill>
                <a:schemeClr val="tx1">
                  <a:lumMod val="75000"/>
                  <a:lumOff val="25000"/>
                </a:schemeClr>
              </a:solidFill>
              <a:effectLst/>
            </a:endParaRPr>
          </a:p>
          <a:p>
            <a:pPr lvl="1" algn="just">
              <a:buClr>
                <a:srgbClr val="FF0000"/>
              </a:buClr>
              <a:buSzPct val="50000"/>
              <a:buFont typeface="ZapfDingbatsITC" charset="0"/>
              <a:buChar char="✦"/>
            </a:pPr>
            <a:r>
              <a:rPr lang="es-CR" sz="3300" dirty="0">
                <a:solidFill>
                  <a:schemeClr val="tx1">
                    <a:lumMod val="75000"/>
                    <a:lumOff val="25000"/>
                  </a:schemeClr>
                </a:solidFill>
                <a:effectLst/>
              </a:rPr>
              <a:t>De respuesta múltiple (puede escoger varias respuestas</a:t>
            </a:r>
            <a:r>
              <a:rPr lang="es-CR" sz="3300" dirty="0" smtClean="0">
                <a:solidFill>
                  <a:schemeClr val="tx1">
                    <a:lumMod val="75000"/>
                    <a:lumOff val="25000"/>
                  </a:schemeClr>
                </a:solidFill>
                <a:effectLst/>
              </a:rPr>
              <a:t>).</a:t>
            </a:r>
            <a:endParaRPr lang="es-CR" sz="3300" dirty="0">
              <a:solidFill>
                <a:schemeClr val="tx1">
                  <a:lumMod val="75000"/>
                  <a:lumOff val="25000"/>
                </a:schemeClr>
              </a:solidFill>
              <a:effectLst/>
            </a:endParaRPr>
          </a:p>
          <a:p>
            <a:pPr marL="914400" lvl="1" indent="-457200" algn="just">
              <a:buFont typeface="Calibri" panose="020F0502020204030204" pitchFamily="34" charset="0"/>
              <a:buChar char="‒"/>
            </a:pPr>
            <a:endParaRPr lang="es-CR" sz="3300" dirty="0">
              <a:solidFill>
                <a:schemeClr val="tx1">
                  <a:lumMod val="75000"/>
                  <a:lumOff val="25000"/>
                </a:schemeClr>
              </a:solidFill>
              <a:effectLst/>
            </a:endParaRPr>
          </a:p>
          <a:p>
            <a:pPr marL="447675" indent="-447675" algn="just">
              <a:buClr>
                <a:srgbClr val="FF0000"/>
              </a:buClr>
              <a:buFont typeface="ZapfDingbatsITC" charset="0"/>
              <a:buChar char="✦"/>
            </a:pPr>
            <a:r>
              <a:rPr lang="es-CR" b="1" u="sng" dirty="0" smtClean="0">
                <a:solidFill>
                  <a:srgbClr val="FF0000"/>
                </a:solidFill>
                <a:effectLst/>
              </a:rPr>
              <a:t>Preguntas abiertas:</a:t>
            </a:r>
          </a:p>
          <a:p>
            <a:pPr lvl="1" algn="just">
              <a:buClr>
                <a:srgbClr val="FF0000"/>
              </a:buClr>
              <a:buSzPct val="50000"/>
              <a:buFont typeface="ZapfDingbatsITC" charset="0"/>
              <a:buChar char="✦"/>
            </a:pPr>
            <a:r>
              <a:rPr lang="es-CR" sz="3300" dirty="0">
                <a:solidFill>
                  <a:schemeClr val="tx1">
                    <a:lumMod val="75000"/>
                    <a:lumOff val="25000"/>
                  </a:schemeClr>
                </a:solidFill>
                <a:effectLst/>
              </a:rPr>
              <a:t>Las respuestas no están delimitadas. </a:t>
            </a:r>
          </a:p>
          <a:p>
            <a:pPr lvl="1" algn="just">
              <a:buClr>
                <a:srgbClr val="FF0000"/>
              </a:buClr>
              <a:buSzPct val="50000"/>
              <a:buFont typeface="ZapfDingbatsITC" charset="0"/>
              <a:buChar char="✦"/>
            </a:pPr>
            <a:r>
              <a:rPr lang="es-CR" sz="3300" dirty="0">
                <a:solidFill>
                  <a:schemeClr val="tx1">
                    <a:lumMod val="75000"/>
                    <a:lumOff val="25000"/>
                  </a:schemeClr>
                </a:solidFill>
                <a:effectLst/>
              </a:rPr>
              <a:t>Abierta típica (respuesta libre sin clasificación), requiere de razonamiento y una explicación.</a:t>
            </a:r>
          </a:p>
          <a:p>
            <a:pPr lvl="1" algn="just"/>
            <a:endParaRPr lang="es-CR" dirty="0" smtClean="0">
              <a:solidFill>
                <a:schemeClr val="tx1">
                  <a:lumMod val="75000"/>
                  <a:lumOff val="25000"/>
                </a:schemeClr>
              </a:solidFill>
              <a:effectLst/>
            </a:endParaRPr>
          </a:p>
          <a:p>
            <a:pPr marL="447675" indent="-447675" algn="just">
              <a:buClr>
                <a:srgbClr val="FF0000"/>
              </a:buClr>
              <a:buFont typeface="ZapfDingbatsITC" charset="0"/>
              <a:buChar char="✦"/>
            </a:pPr>
            <a:r>
              <a:rPr lang="es-CR" b="1" u="sng" dirty="0" smtClean="0">
                <a:solidFill>
                  <a:srgbClr val="FF0000"/>
                </a:solidFill>
                <a:effectLst/>
              </a:rPr>
              <a:t>Pregunta semiabierta:</a:t>
            </a:r>
          </a:p>
          <a:p>
            <a:pPr lvl="1" algn="just">
              <a:buClr>
                <a:srgbClr val="FF0000"/>
              </a:buClr>
              <a:buSzPct val="50000"/>
              <a:buFont typeface="ZapfDingbatsITC" charset="0"/>
              <a:buChar char="✦"/>
            </a:pPr>
            <a:r>
              <a:rPr lang="es-CR" sz="3300" dirty="0">
                <a:solidFill>
                  <a:schemeClr val="tx1">
                    <a:lumMod val="75000"/>
                    <a:lumOff val="25000"/>
                  </a:schemeClr>
                </a:solidFill>
                <a:effectLst/>
              </a:rPr>
              <a:t>Se plantea una pregunta como  cerrada, pero con la posibilidad de que el entrevistado exprese una respuesta diferente, incorporando en la pregunta el ¿Por qué? </a:t>
            </a:r>
          </a:p>
          <a:p>
            <a:pPr marL="914400" lvl="1" indent="-457200" algn="just">
              <a:buFont typeface="Arial" panose="020B0604020202020204" pitchFamily="34" charset="0"/>
              <a:buChar char="•"/>
            </a:pPr>
            <a:endParaRPr lang="es-CR" dirty="0" smtClean="0">
              <a:solidFill>
                <a:schemeClr val="bg2">
                  <a:lumMod val="25000"/>
                </a:schemeClr>
              </a:solidFill>
              <a:effectLst/>
            </a:endParaRPr>
          </a:p>
          <a:p>
            <a:pPr marL="914400" lvl="1" indent="-457200" algn="just">
              <a:buFont typeface="Arial" panose="020B060402020202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41316832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595500" y="1472044"/>
            <a:ext cx="9577064" cy="5150197"/>
          </a:xfrm>
        </p:spPr>
        <p:txBody>
          <a:bodyPr/>
          <a:lstStyle/>
          <a:p>
            <a:pPr>
              <a:buClr>
                <a:srgbClr val="FF0000"/>
              </a:buClr>
              <a:buFont typeface="ZapfDingbatsITC" charset="0"/>
              <a:buChar char="✱"/>
            </a:pPr>
            <a:r>
              <a:rPr lang="es-CR" sz="2800" b="1" u="sng" dirty="0" smtClean="0">
                <a:solidFill>
                  <a:srgbClr val="FF0000"/>
                </a:solidFill>
                <a:effectLst/>
              </a:rPr>
              <a:t>Ventajas: </a:t>
            </a:r>
            <a:endParaRPr lang="es-CR" sz="2800" b="1" u="sng" dirty="0">
              <a:solidFill>
                <a:srgbClr val="FF0000"/>
              </a:solidFill>
              <a:effectLst/>
            </a:endParaRPr>
          </a:p>
          <a:p>
            <a:pPr marL="681038" lvl="1" indent="-325438">
              <a:buClr>
                <a:srgbClr val="FF0000"/>
              </a:buClr>
              <a:buFont typeface="Arial" charset="0"/>
              <a:buChar char="•"/>
            </a:pPr>
            <a:r>
              <a:rPr lang="es-CR" sz="2400" dirty="0" smtClean="0">
                <a:solidFill>
                  <a:schemeClr val="bg2">
                    <a:lumMod val="25000"/>
                  </a:schemeClr>
                </a:solidFill>
                <a:effectLst/>
              </a:rPr>
              <a:t>Más </a:t>
            </a:r>
            <a:r>
              <a:rPr lang="es-CR" sz="2400" dirty="0">
                <a:solidFill>
                  <a:schemeClr val="bg2">
                    <a:lumMod val="25000"/>
                  </a:schemeClr>
                </a:solidFill>
                <a:effectLst/>
              </a:rPr>
              <a:t>fáciles de codificar y preparar análisis,</a:t>
            </a:r>
          </a:p>
          <a:p>
            <a:pPr marL="681038" lvl="1" indent="-325438">
              <a:buClr>
                <a:srgbClr val="FF0000"/>
              </a:buClr>
              <a:buFont typeface="Arial" charset="0"/>
              <a:buChar char="•"/>
            </a:pPr>
            <a:r>
              <a:rPr lang="es-CR" sz="2400" dirty="0">
                <a:solidFill>
                  <a:schemeClr val="bg2">
                    <a:lumMod val="25000"/>
                  </a:schemeClr>
                </a:solidFill>
                <a:effectLst/>
              </a:rPr>
              <a:t>menor esfuerzo de los encuestados,</a:t>
            </a:r>
          </a:p>
          <a:p>
            <a:pPr marL="681038" lvl="1" indent="-325438">
              <a:buClr>
                <a:srgbClr val="FF0000"/>
              </a:buClr>
              <a:buFont typeface="Arial" charset="0"/>
              <a:buChar char="•"/>
            </a:pPr>
            <a:r>
              <a:rPr lang="es-CR" sz="2400" dirty="0">
                <a:solidFill>
                  <a:schemeClr val="bg2">
                    <a:lumMod val="25000"/>
                  </a:schemeClr>
                </a:solidFill>
                <a:effectLst/>
              </a:rPr>
              <a:t>contestarlo toma menos tiempo, </a:t>
            </a:r>
          </a:p>
          <a:p>
            <a:pPr marL="681038" lvl="1" indent="-325438">
              <a:buClr>
                <a:srgbClr val="FF0000"/>
              </a:buClr>
              <a:buFont typeface="Arial" charset="0"/>
              <a:buChar char="•"/>
            </a:pPr>
            <a:r>
              <a:rPr lang="es-CR" sz="2400" dirty="0">
                <a:solidFill>
                  <a:schemeClr val="bg2">
                    <a:lumMod val="25000"/>
                  </a:schemeClr>
                </a:solidFill>
                <a:effectLst/>
              </a:rPr>
              <a:t>tiene un mayor grado de respuesta (por correo),</a:t>
            </a:r>
          </a:p>
          <a:p>
            <a:pPr marL="681038" lvl="1" indent="-325438">
              <a:buClr>
                <a:srgbClr val="FF0000"/>
              </a:buClr>
              <a:buFont typeface="Arial" charset="0"/>
              <a:buChar char="•"/>
            </a:pPr>
            <a:r>
              <a:rPr lang="es-CR" sz="2400" dirty="0">
                <a:solidFill>
                  <a:schemeClr val="bg2">
                    <a:lumMod val="25000"/>
                  </a:schemeClr>
                </a:solidFill>
                <a:effectLst/>
              </a:rPr>
              <a:t>se reduce ambigüedad de respuestas, </a:t>
            </a:r>
          </a:p>
          <a:p>
            <a:pPr marL="681038" lvl="1" indent="-325438">
              <a:buClr>
                <a:srgbClr val="FF0000"/>
              </a:buClr>
              <a:buFont typeface="Arial" charset="0"/>
              <a:buChar char="•"/>
            </a:pPr>
            <a:r>
              <a:rPr lang="es-CR" sz="2400" dirty="0">
                <a:solidFill>
                  <a:schemeClr val="bg2">
                    <a:lumMod val="25000"/>
                  </a:schemeClr>
                </a:solidFill>
                <a:effectLst/>
              </a:rPr>
              <a:t>favorece comparación entre respuestas.</a:t>
            </a:r>
          </a:p>
          <a:p>
            <a:pPr>
              <a:buClr>
                <a:srgbClr val="FF0000"/>
              </a:buClr>
              <a:buFont typeface="ZapfDingbatsITC" charset="0"/>
              <a:buChar char="✱"/>
            </a:pPr>
            <a:r>
              <a:rPr lang="es-CR" sz="2800" b="1" u="sng" dirty="0">
                <a:solidFill>
                  <a:srgbClr val="FF0000"/>
                </a:solidFill>
                <a:effectLst/>
              </a:rPr>
              <a:t>Desventajas:</a:t>
            </a:r>
          </a:p>
          <a:p>
            <a:pPr marL="711200" lvl="1" indent="-309563">
              <a:buClr>
                <a:srgbClr val="FF0000"/>
              </a:buClr>
              <a:buFont typeface="Arial" charset="0"/>
              <a:buChar char="•"/>
            </a:pPr>
            <a:r>
              <a:rPr lang="es-CR" sz="2400" dirty="0" smtClean="0">
                <a:solidFill>
                  <a:schemeClr val="bg2">
                    <a:lumMod val="25000"/>
                  </a:schemeClr>
                </a:solidFill>
                <a:effectLst/>
              </a:rPr>
              <a:t>Limitan </a:t>
            </a:r>
            <a:r>
              <a:rPr lang="es-CR" sz="2400" dirty="0">
                <a:solidFill>
                  <a:schemeClr val="bg2">
                    <a:lumMod val="25000"/>
                  </a:schemeClr>
                </a:solidFill>
                <a:effectLst/>
              </a:rPr>
              <a:t>las respuestas, </a:t>
            </a:r>
          </a:p>
          <a:p>
            <a:pPr marL="711200" lvl="1" indent="-309563">
              <a:buClr>
                <a:srgbClr val="FF0000"/>
              </a:buClr>
              <a:buFont typeface="Arial" charset="0"/>
              <a:buChar char="•"/>
            </a:pPr>
            <a:r>
              <a:rPr lang="es-CR" sz="2400" dirty="0">
                <a:solidFill>
                  <a:schemeClr val="bg2">
                    <a:lumMod val="25000"/>
                  </a:schemeClr>
                </a:solidFill>
                <a:effectLst/>
              </a:rPr>
              <a:t>pueden no captar la idea del encuestado, </a:t>
            </a:r>
          </a:p>
          <a:p>
            <a:pPr marL="711200" lvl="1" indent="-309563">
              <a:buClr>
                <a:srgbClr val="FF0000"/>
              </a:buClr>
              <a:buFont typeface="Arial" charset="0"/>
              <a:buChar char="•"/>
            </a:pPr>
            <a:r>
              <a:rPr lang="es-CR" sz="2400" dirty="0">
                <a:solidFill>
                  <a:schemeClr val="bg2">
                    <a:lumMod val="25000"/>
                  </a:schemeClr>
                </a:solidFill>
                <a:effectLst/>
              </a:rPr>
              <a:t>se requiere mayor laboriosidad y conocimiento del investigador.</a:t>
            </a:r>
          </a:p>
        </p:txBody>
      </p:sp>
      <p:sp>
        <p:nvSpPr>
          <p:cNvPr id="6" name="3 Título"/>
          <p:cNvSpPr>
            <a:spLocks noGrp="1"/>
          </p:cNvSpPr>
          <p:nvPr>
            <p:ph type="title"/>
          </p:nvPr>
        </p:nvSpPr>
        <p:spPr>
          <a:xfrm>
            <a:off x="0" y="717956"/>
            <a:ext cx="12192000" cy="630907"/>
          </a:xfrm>
        </p:spPr>
        <p:txBody>
          <a:bodyPr/>
          <a:lstStyle/>
          <a:p>
            <a:r>
              <a:rPr lang="es-CR" sz="3600" b="1" dirty="0" smtClean="0">
                <a:solidFill>
                  <a:srgbClr val="05457C"/>
                </a:solidFill>
                <a:effectLst/>
              </a:rPr>
              <a:t>PREGUNTAS CERRADAS</a:t>
            </a:r>
            <a:endParaRPr lang="es-CR" sz="3600" b="1" dirty="0">
              <a:solidFill>
                <a:srgbClr val="05457C"/>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7"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39652981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7965" y="359993"/>
            <a:ext cx="12192000" cy="1038415"/>
          </a:xfrm>
        </p:spPr>
        <p:txBody>
          <a:bodyPr>
            <a:normAutofit/>
          </a:bodyPr>
          <a:lstStyle/>
          <a:p>
            <a:pPr>
              <a:spcBef>
                <a:spcPts val="0"/>
              </a:spcBef>
              <a:defRPr/>
            </a:pPr>
            <a:r>
              <a:rPr lang="es-ES" sz="3600" b="1" dirty="0" smtClean="0">
                <a:solidFill>
                  <a:srgbClr val="05457C"/>
                </a:solidFill>
                <a:effectLst/>
                <a:latin typeface="+mn-lt"/>
                <a:ea typeface="+mn-ea"/>
                <a:cs typeface="Arial" pitchFamily="34" charset="0"/>
              </a:rPr>
              <a:t>PREGUNTAS CERRADAS</a:t>
            </a:r>
            <a:endParaRPr lang="es-MX" b="1" dirty="0">
              <a:solidFill>
                <a:srgbClr val="05457C"/>
              </a:solidFill>
              <a:effectLst/>
              <a:latin typeface="+mn-lt"/>
            </a:endParaRPr>
          </a:p>
        </p:txBody>
      </p:sp>
      <p:pic>
        <p:nvPicPr>
          <p:cNvPr id="17" name="Imagen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graphicFrame>
        <p:nvGraphicFramePr>
          <p:cNvPr id="13" name="Diagrama 12"/>
          <p:cNvGraphicFramePr/>
          <p:nvPr>
            <p:extLst>
              <p:ext uri="{D42A27DB-BD31-4B8C-83A1-F6EECF244321}">
                <p14:modId xmlns:p14="http://schemas.microsoft.com/office/powerpoint/2010/main" val="386968462"/>
              </p:ext>
            </p:extLst>
          </p:nvPr>
        </p:nvGraphicFramePr>
        <p:xfrm>
          <a:off x="895304" y="1020077"/>
          <a:ext cx="1034546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Agrupar 4"/>
          <p:cNvGrpSpPr/>
          <p:nvPr/>
        </p:nvGrpSpPr>
        <p:grpSpPr>
          <a:xfrm>
            <a:off x="2855640" y="2924944"/>
            <a:ext cx="8016523" cy="3725862"/>
            <a:chOff x="2626752" y="2996952"/>
            <a:chExt cx="8016523" cy="3725862"/>
          </a:xfrm>
        </p:grpSpPr>
        <p:sp>
          <p:nvSpPr>
            <p:cNvPr id="15" name="Text Box 4"/>
            <p:cNvSpPr txBox="1">
              <a:spLocks noChangeArrowheads="1"/>
            </p:cNvSpPr>
            <p:nvPr/>
          </p:nvSpPr>
          <p:spPr bwMode="auto">
            <a:xfrm>
              <a:off x="3163291" y="2996952"/>
              <a:ext cx="7479984"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altLang="es-MX" sz="2800" b="0" smtClean="0">
                  <a:solidFill>
                    <a:schemeClr val="bg2">
                      <a:lumMod val="25000"/>
                    </a:schemeClr>
                  </a:solidFill>
                  <a:latin typeface="+mn-lt"/>
                </a:rPr>
                <a:t>Totalmente </a:t>
              </a:r>
              <a:r>
                <a:rPr lang="es-ES" altLang="es-MX" sz="2800" b="0" dirty="0">
                  <a:solidFill>
                    <a:schemeClr val="bg2">
                      <a:lumMod val="25000"/>
                    </a:schemeClr>
                  </a:solidFill>
                  <a:latin typeface="+mn-lt"/>
                </a:rPr>
                <a:t>de </a:t>
              </a:r>
              <a:r>
                <a:rPr lang="es-ES" altLang="es-MX" sz="2800" b="0" dirty="0" smtClean="0">
                  <a:solidFill>
                    <a:schemeClr val="bg2">
                      <a:lumMod val="25000"/>
                    </a:schemeClr>
                  </a:solidFill>
                  <a:latin typeface="+mn-lt"/>
                </a:rPr>
                <a:t>acuerdo.</a:t>
              </a:r>
              <a:endParaRPr lang="es-ES" altLang="es-MX" sz="2800" b="0" dirty="0">
                <a:solidFill>
                  <a:schemeClr val="bg2">
                    <a:lumMod val="25000"/>
                  </a:schemeClr>
                </a:solidFill>
                <a:latin typeface="+mn-lt"/>
              </a:endParaRPr>
            </a:p>
            <a:p>
              <a:pPr eaLnBrk="1" hangingPunct="1">
                <a:spcBef>
                  <a:spcPct val="50000"/>
                </a:spcBef>
              </a:pPr>
              <a:r>
                <a:rPr lang="es-ES" altLang="es-MX" sz="2800" b="0" dirty="0" smtClean="0">
                  <a:solidFill>
                    <a:schemeClr val="bg2">
                      <a:lumMod val="25000"/>
                    </a:schemeClr>
                  </a:solidFill>
                  <a:latin typeface="+mn-lt"/>
                </a:rPr>
                <a:t>De acuerdo.</a:t>
              </a:r>
              <a:endParaRPr lang="es-ES" altLang="es-MX" sz="2800" b="0" dirty="0">
                <a:solidFill>
                  <a:schemeClr val="bg2">
                    <a:lumMod val="25000"/>
                  </a:schemeClr>
                </a:solidFill>
                <a:latin typeface="+mn-lt"/>
              </a:endParaRPr>
            </a:p>
            <a:p>
              <a:pPr eaLnBrk="1" hangingPunct="1">
                <a:spcBef>
                  <a:spcPct val="50000"/>
                </a:spcBef>
              </a:pPr>
              <a:r>
                <a:rPr lang="es-ES" altLang="es-MX" sz="2800" b="0" dirty="0" smtClean="0">
                  <a:solidFill>
                    <a:schemeClr val="bg2">
                      <a:lumMod val="25000"/>
                    </a:schemeClr>
                  </a:solidFill>
                  <a:latin typeface="+mn-lt"/>
                </a:rPr>
                <a:t>Ni </a:t>
              </a:r>
              <a:r>
                <a:rPr lang="es-ES" altLang="es-MX" sz="2800" b="0" dirty="0">
                  <a:solidFill>
                    <a:schemeClr val="bg2">
                      <a:lumMod val="25000"/>
                    </a:schemeClr>
                  </a:solidFill>
                  <a:latin typeface="+mn-lt"/>
                </a:rPr>
                <a:t>de acuerdo, ni en </a:t>
              </a:r>
              <a:r>
                <a:rPr lang="es-ES" altLang="es-MX" sz="2800" b="0" dirty="0" smtClean="0">
                  <a:solidFill>
                    <a:schemeClr val="bg2">
                      <a:lumMod val="25000"/>
                    </a:schemeClr>
                  </a:solidFill>
                  <a:latin typeface="+mn-lt"/>
                </a:rPr>
                <a:t>desacuerdo.</a:t>
              </a:r>
              <a:endParaRPr lang="es-ES" altLang="es-MX" sz="2800" b="0" dirty="0">
                <a:solidFill>
                  <a:schemeClr val="bg2">
                    <a:lumMod val="25000"/>
                  </a:schemeClr>
                </a:solidFill>
                <a:latin typeface="+mn-lt"/>
              </a:endParaRPr>
            </a:p>
            <a:p>
              <a:pPr eaLnBrk="1" hangingPunct="1">
                <a:spcBef>
                  <a:spcPct val="50000"/>
                </a:spcBef>
              </a:pPr>
              <a:r>
                <a:rPr lang="es-ES" altLang="es-MX" sz="2800" b="0" dirty="0" smtClean="0">
                  <a:solidFill>
                    <a:schemeClr val="bg2">
                      <a:lumMod val="25000"/>
                    </a:schemeClr>
                  </a:solidFill>
                  <a:latin typeface="+mn-lt"/>
                </a:rPr>
                <a:t>En desacuerdo.</a:t>
              </a:r>
              <a:endParaRPr lang="es-ES" altLang="es-MX" sz="2800" b="0" dirty="0">
                <a:solidFill>
                  <a:schemeClr val="bg2">
                    <a:lumMod val="25000"/>
                  </a:schemeClr>
                </a:solidFill>
                <a:latin typeface="+mn-lt"/>
              </a:endParaRPr>
            </a:p>
            <a:p>
              <a:pPr eaLnBrk="1" hangingPunct="1">
                <a:spcBef>
                  <a:spcPct val="50000"/>
                </a:spcBef>
              </a:pPr>
              <a:r>
                <a:rPr lang="es-ES" altLang="es-MX" sz="2800" b="0" dirty="0" smtClean="0">
                  <a:solidFill>
                    <a:schemeClr val="bg2">
                      <a:lumMod val="25000"/>
                    </a:schemeClr>
                  </a:solidFill>
                  <a:latin typeface="+mn-lt"/>
                </a:rPr>
                <a:t>Totalmente </a:t>
              </a:r>
              <a:r>
                <a:rPr lang="es-ES" altLang="es-MX" sz="2800" b="0" dirty="0">
                  <a:solidFill>
                    <a:schemeClr val="bg2">
                      <a:lumMod val="25000"/>
                    </a:schemeClr>
                  </a:solidFill>
                  <a:latin typeface="+mn-lt"/>
                </a:rPr>
                <a:t>en </a:t>
              </a:r>
              <a:r>
                <a:rPr lang="es-ES" altLang="es-MX" sz="2800" b="0" dirty="0" smtClean="0">
                  <a:solidFill>
                    <a:schemeClr val="bg2">
                      <a:lumMod val="25000"/>
                    </a:schemeClr>
                  </a:solidFill>
                  <a:latin typeface="+mn-lt"/>
                </a:rPr>
                <a:t>desacuerdo.</a:t>
              </a:r>
              <a:endParaRPr lang="es-ES" altLang="es-MX" sz="2800" b="0" dirty="0">
                <a:solidFill>
                  <a:schemeClr val="bg2">
                    <a:lumMod val="25000"/>
                  </a:schemeClr>
                </a:solidFill>
                <a:latin typeface="+mn-lt"/>
              </a:endParaRPr>
            </a:p>
            <a:p>
              <a:pPr eaLnBrk="1" hangingPunct="1">
                <a:spcBef>
                  <a:spcPct val="50000"/>
                </a:spcBef>
              </a:pPr>
              <a:endParaRPr lang="es-ES" altLang="es-MX" sz="2800" b="0" dirty="0">
                <a:solidFill>
                  <a:schemeClr val="bg2">
                    <a:lumMod val="25000"/>
                  </a:schemeClr>
                </a:solidFill>
                <a:latin typeface="+mn-lt"/>
              </a:endParaRPr>
            </a:p>
          </p:txBody>
        </p:sp>
        <p:sp>
          <p:nvSpPr>
            <p:cNvPr id="19" name="Rectángulo 18"/>
            <p:cNvSpPr/>
            <p:nvPr/>
          </p:nvSpPr>
          <p:spPr bwMode="auto">
            <a:xfrm>
              <a:off x="2626752" y="5661248"/>
              <a:ext cx="296608" cy="296608"/>
            </a:xfrm>
            <a:prstGeom prst="rect">
              <a:avLst/>
            </a:prstGeom>
            <a:solidFill>
              <a:schemeClr val="accent1">
                <a:lumMod val="10000"/>
              </a:schemeClr>
            </a:solidFill>
            <a:ln w="1905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0" name="Rectángulo 19"/>
            <p:cNvSpPr/>
            <p:nvPr/>
          </p:nvSpPr>
          <p:spPr bwMode="auto">
            <a:xfrm>
              <a:off x="2626752" y="3111940"/>
              <a:ext cx="296608" cy="296608"/>
            </a:xfrm>
            <a:prstGeom prst="rect">
              <a:avLst/>
            </a:prstGeom>
            <a:solidFill>
              <a:schemeClr val="accent1"/>
            </a:solidFill>
            <a:ln w="1905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1" name="Rectángulo 20"/>
            <p:cNvSpPr/>
            <p:nvPr/>
          </p:nvSpPr>
          <p:spPr bwMode="auto">
            <a:xfrm>
              <a:off x="2626752" y="5005662"/>
              <a:ext cx="296608" cy="296608"/>
            </a:xfrm>
            <a:prstGeom prst="rect">
              <a:avLst/>
            </a:prstGeom>
            <a:solidFill>
              <a:schemeClr val="accent1">
                <a:lumMod val="25000"/>
              </a:schemeClr>
            </a:solidFill>
            <a:ln w="1905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2" name="Rectángulo 21"/>
            <p:cNvSpPr/>
            <p:nvPr/>
          </p:nvSpPr>
          <p:spPr bwMode="auto">
            <a:xfrm>
              <a:off x="2634944" y="4365309"/>
              <a:ext cx="296608" cy="296608"/>
            </a:xfrm>
            <a:prstGeom prst="rect">
              <a:avLst/>
            </a:prstGeom>
            <a:solidFill>
              <a:schemeClr val="accent1">
                <a:lumMod val="50000"/>
              </a:schemeClr>
            </a:solidFill>
            <a:ln w="1905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3" name="Rectángulo 22"/>
            <p:cNvSpPr/>
            <p:nvPr/>
          </p:nvSpPr>
          <p:spPr bwMode="auto">
            <a:xfrm>
              <a:off x="2631040" y="3720377"/>
              <a:ext cx="296608" cy="296608"/>
            </a:xfrm>
            <a:prstGeom prst="rect">
              <a:avLst/>
            </a:prstGeom>
            <a:solidFill>
              <a:schemeClr val="accent1">
                <a:lumMod val="75000"/>
              </a:schemeClr>
            </a:solidFill>
            <a:ln w="1905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grpSp>
      <p:sp>
        <p:nvSpPr>
          <p:cNvPr id="6" name="CuadroTexto 5"/>
          <p:cNvSpPr txBox="1"/>
          <p:nvPr/>
        </p:nvSpPr>
        <p:spPr>
          <a:xfrm>
            <a:off x="12042183" y="6044339"/>
            <a:ext cx="184731" cy="369332"/>
          </a:xfrm>
          <a:prstGeom prst="rect">
            <a:avLst/>
          </a:prstGeom>
          <a:noFill/>
        </p:spPr>
        <p:txBody>
          <a:bodyPr wrap="none" rtlCol="0">
            <a:spAutoFit/>
          </a:bodyPr>
          <a:lstStyle/>
          <a:p>
            <a:endParaRPr lang="es-ES_tradnl" dirty="0"/>
          </a:p>
        </p:txBody>
      </p:sp>
      <p:sp>
        <p:nvSpPr>
          <p:cNvPr id="7" name="CuadroTexto 6"/>
          <p:cNvSpPr txBox="1"/>
          <p:nvPr/>
        </p:nvSpPr>
        <p:spPr>
          <a:xfrm>
            <a:off x="2859188" y="2990214"/>
            <a:ext cx="312906" cy="369332"/>
          </a:xfrm>
          <a:prstGeom prst="rect">
            <a:avLst/>
          </a:prstGeom>
          <a:noFill/>
        </p:spPr>
        <p:txBody>
          <a:bodyPr wrap="none" rtlCol="0">
            <a:spAutoFit/>
          </a:bodyPr>
          <a:lstStyle/>
          <a:p>
            <a:r>
              <a:rPr lang="es-ES_tradnl" dirty="0" smtClean="0">
                <a:solidFill>
                  <a:schemeClr val="tx1">
                    <a:lumMod val="75000"/>
                    <a:lumOff val="25000"/>
                  </a:schemeClr>
                </a:solidFill>
              </a:rPr>
              <a:t>1</a:t>
            </a:r>
            <a:endParaRPr lang="es-ES_tradnl" dirty="0">
              <a:solidFill>
                <a:schemeClr val="tx1">
                  <a:lumMod val="75000"/>
                  <a:lumOff val="25000"/>
                </a:schemeClr>
              </a:solidFill>
            </a:endParaRPr>
          </a:p>
        </p:txBody>
      </p:sp>
      <p:sp>
        <p:nvSpPr>
          <p:cNvPr id="24" name="CuadroTexto 23"/>
          <p:cNvSpPr txBox="1"/>
          <p:nvPr/>
        </p:nvSpPr>
        <p:spPr>
          <a:xfrm>
            <a:off x="2859388" y="3601944"/>
            <a:ext cx="312906" cy="369332"/>
          </a:xfrm>
          <a:prstGeom prst="rect">
            <a:avLst/>
          </a:prstGeom>
          <a:noFill/>
        </p:spPr>
        <p:txBody>
          <a:bodyPr wrap="none" rtlCol="0">
            <a:spAutoFit/>
          </a:bodyPr>
          <a:lstStyle/>
          <a:p>
            <a:r>
              <a:rPr lang="es-ES_tradnl" dirty="0" smtClean="0">
                <a:solidFill>
                  <a:schemeClr val="tx1">
                    <a:lumMod val="75000"/>
                    <a:lumOff val="25000"/>
                  </a:schemeClr>
                </a:solidFill>
              </a:rPr>
              <a:t>2</a:t>
            </a:r>
            <a:endParaRPr lang="es-ES_tradnl" dirty="0">
              <a:solidFill>
                <a:schemeClr val="tx1">
                  <a:lumMod val="75000"/>
                  <a:lumOff val="25000"/>
                </a:schemeClr>
              </a:solidFill>
            </a:endParaRPr>
          </a:p>
        </p:txBody>
      </p:sp>
      <p:sp>
        <p:nvSpPr>
          <p:cNvPr id="25" name="CuadroTexto 24"/>
          <p:cNvSpPr txBox="1"/>
          <p:nvPr/>
        </p:nvSpPr>
        <p:spPr>
          <a:xfrm>
            <a:off x="2853436" y="4281360"/>
            <a:ext cx="312906" cy="369332"/>
          </a:xfrm>
          <a:prstGeom prst="rect">
            <a:avLst/>
          </a:prstGeom>
          <a:noFill/>
        </p:spPr>
        <p:txBody>
          <a:bodyPr wrap="none" rtlCol="0">
            <a:spAutoFit/>
          </a:bodyPr>
          <a:lstStyle/>
          <a:p>
            <a:r>
              <a:rPr lang="es-ES_tradnl" dirty="0" smtClean="0">
                <a:solidFill>
                  <a:schemeClr val="bg2">
                    <a:lumMod val="75000"/>
                  </a:schemeClr>
                </a:solidFill>
              </a:rPr>
              <a:t>3</a:t>
            </a:r>
            <a:endParaRPr lang="es-ES_tradnl" dirty="0">
              <a:solidFill>
                <a:schemeClr val="bg2">
                  <a:lumMod val="75000"/>
                </a:schemeClr>
              </a:solidFill>
            </a:endParaRPr>
          </a:p>
        </p:txBody>
      </p:sp>
      <p:sp>
        <p:nvSpPr>
          <p:cNvPr id="26" name="CuadroTexto 25"/>
          <p:cNvSpPr txBox="1"/>
          <p:nvPr/>
        </p:nvSpPr>
        <p:spPr>
          <a:xfrm>
            <a:off x="2846547" y="5552878"/>
            <a:ext cx="312906" cy="369332"/>
          </a:xfrm>
          <a:prstGeom prst="rect">
            <a:avLst/>
          </a:prstGeom>
          <a:noFill/>
        </p:spPr>
        <p:txBody>
          <a:bodyPr wrap="none" rtlCol="0">
            <a:spAutoFit/>
          </a:bodyPr>
          <a:lstStyle/>
          <a:p>
            <a:r>
              <a:rPr lang="es-ES_tradnl" dirty="0" smtClean="0">
                <a:solidFill>
                  <a:schemeClr val="bg1"/>
                </a:solidFill>
              </a:rPr>
              <a:t>5</a:t>
            </a:r>
            <a:endParaRPr lang="es-ES_tradnl" dirty="0">
              <a:solidFill>
                <a:schemeClr val="bg1"/>
              </a:solidFill>
            </a:endParaRPr>
          </a:p>
        </p:txBody>
      </p:sp>
      <p:sp>
        <p:nvSpPr>
          <p:cNvPr id="27" name="CuadroTexto 26"/>
          <p:cNvSpPr txBox="1"/>
          <p:nvPr/>
        </p:nvSpPr>
        <p:spPr>
          <a:xfrm>
            <a:off x="2859928" y="4909880"/>
            <a:ext cx="312906" cy="369332"/>
          </a:xfrm>
          <a:prstGeom prst="rect">
            <a:avLst/>
          </a:prstGeom>
          <a:noFill/>
        </p:spPr>
        <p:txBody>
          <a:bodyPr wrap="none" rtlCol="0">
            <a:spAutoFit/>
          </a:bodyPr>
          <a:lstStyle/>
          <a:p>
            <a:r>
              <a:rPr lang="es-ES_tradnl" dirty="0" smtClean="0">
                <a:solidFill>
                  <a:schemeClr val="bg2">
                    <a:lumMod val="75000"/>
                  </a:schemeClr>
                </a:solidFill>
              </a:rPr>
              <a:t>4</a:t>
            </a:r>
            <a:endParaRPr lang="es-ES_tradnl" dirty="0">
              <a:solidFill>
                <a:schemeClr val="bg2">
                  <a:lumMod val="75000"/>
                </a:schemeClr>
              </a:solidFill>
            </a:endParaRPr>
          </a:p>
        </p:txBody>
      </p:sp>
      <p:sp>
        <p:nvSpPr>
          <p:cNvPr id="18"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95322441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764704"/>
            <a:ext cx="12192000" cy="477837"/>
          </a:xfrm>
        </p:spPr>
        <p:txBody>
          <a:bodyPr>
            <a:noAutofit/>
          </a:bodyPr>
          <a:lstStyle/>
          <a:p>
            <a:pPr eaLnBrk="1" fontAlgn="auto" hangingPunct="1">
              <a:spcAft>
                <a:spcPts val="0"/>
              </a:spcAft>
              <a:defRPr/>
            </a:pPr>
            <a:r>
              <a:rPr lang="es-ES" sz="3600" b="1" dirty="0" smtClean="0">
                <a:solidFill>
                  <a:srgbClr val="05457C"/>
                </a:solidFill>
                <a:effectLst/>
                <a:latin typeface="+mn-lt"/>
              </a:rPr>
              <a:t>PREGUNTAS CERRADAS</a:t>
            </a:r>
            <a:endParaRPr lang="es-MX" sz="3600" b="1" dirty="0">
              <a:solidFill>
                <a:srgbClr val="05457C"/>
              </a:solidFill>
              <a:effectLst/>
              <a:latin typeface="+mn-lt"/>
            </a:endParaRPr>
          </a:p>
        </p:txBody>
      </p:sp>
      <p:graphicFrame>
        <p:nvGraphicFramePr>
          <p:cNvPr id="4" name="Group 3"/>
          <p:cNvGraphicFramePr>
            <a:graphicFrameLocks noGrp="1"/>
          </p:cNvGraphicFramePr>
          <p:nvPr>
            <p:ph sz="half" idx="4294967295"/>
            <p:extLst>
              <p:ext uri="{D42A27DB-BD31-4B8C-83A1-F6EECF244321}">
                <p14:modId xmlns:p14="http://schemas.microsoft.com/office/powerpoint/2010/main" val="1716372296"/>
              </p:ext>
            </p:extLst>
          </p:nvPr>
        </p:nvGraphicFramePr>
        <p:xfrm>
          <a:off x="2063750" y="1491033"/>
          <a:ext cx="8064500" cy="4835627"/>
        </p:xfrm>
        <a:graphic>
          <a:graphicData uri="http://schemas.openxmlformats.org/drawingml/2006/table">
            <a:tbl>
              <a:tblPr/>
              <a:tblGrid>
                <a:gridCol w="348623"/>
                <a:gridCol w="5027710"/>
                <a:gridCol w="691243"/>
                <a:gridCol w="384024"/>
                <a:gridCol w="614438"/>
                <a:gridCol w="384024"/>
                <a:gridCol w="614438"/>
              </a:tblGrid>
              <a:tr h="1787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tab pos="73025" algn="l"/>
                        </a:tabLst>
                      </a:pPr>
                      <a:r>
                        <a:rPr kumimoji="0" lang="es-ES" sz="1600" b="0" i="0" u="none" strike="noStrike" cap="none" spc="40" normalizeH="0" baseline="0" dirty="0" smtClean="0">
                          <a:ln>
                            <a:noFill/>
                          </a:ln>
                          <a:solidFill>
                            <a:schemeClr val="tx1"/>
                          </a:solidFill>
                          <a:effectLst/>
                          <a:latin typeface="+mn-lt"/>
                          <a:cs typeface="Times New Roman" pitchFamily="18" charset="0"/>
                        </a:rPr>
                        <a:t>Fuertemente en desacuerdo</a:t>
                      </a:r>
                      <a:endParaRPr kumimoji="0" lang="es-ES" sz="1600" b="0" i="0" u="none" strike="noStrike" cap="none" spc="40"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s-ES_tradnl" sz="1600" b="0" i="0" u="none" strike="noStrike" cap="none" spc="40" normalizeH="0" baseline="0" dirty="0" smtClean="0">
                        <a:ln>
                          <a:noFill/>
                        </a:ln>
                        <a:solidFill>
                          <a:schemeClr val="tx1"/>
                        </a:solidFill>
                        <a:effectLst/>
                        <a:latin typeface="+mn-lt"/>
                        <a:cs typeface="Times New Roman" pitchFamily="18" charset="0"/>
                      </a:endParaRPr>
                    </a:p>
                  </a:txBody>
                  <a:tcPr marL="91435" marR="91435" marT="45728" marB="4572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0" i="0" u="none" strike="noStrike" cap="none" spc="40" normalizeH="0" baseline="0" dirty="0" smtClean="0">
                          <a:ln>
                            <a:noFill/>
                          </a:ln>
                          <a:solidFill>
                            <a:schemeClr val="tx1"/>
                          </a:solidFill>
                          <a:effectLst/>
                          <a:latin typeface="+mn-lt"/>
                          <a:cs typeface="Times New Roman" pitchFamily="18" charset="0"/>
                        </a:rPr>
                        <a:t>En desacuerdo</a:t>
                      </a:r>
                      <a:endParaRPr kumimoji="0" lang="es-ES" sz="1600" b="0" i="0" u="none" strike="noStrike" cap="none" spc="40"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s-ES_tradnl" sz="1600" b="0" i="0" u="none" strike="noStrike" cap="none" spc="40" normalizeH="0" baseline="0" dirty="0" smtClean="0">
                        <a:ln>
                          <a:noFill/>
                        </a:ln>
                        <a:solidFill>
                          <a:schemeClr val="tx1"/>
                        </a:solidFill>
                        <a:effectLst/>
                        <a:latin typeface="+mn-lt"/>
                        <a:cs typeface="Times New Roman" pitchFamily="18" charset="0"/>
                      </a:endParaRPr>
                    </a:p>
                  </a:txBody>
                  <a:tcPr marL="91435" marR="91435" marT="45728" marB="4572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0" i="0" u="none" strike="noStrike" cap="none" spc="40" normalizeH="0" baseline="0" dirty="0" smtClean="0">
                          <a:ln>
                            <a:noFill/>
                          </a:ln>
                          <a:solidFill>
                            <a:schemeClr val="tx1"/>
                          </a:solidFill>
                          <a:effectLst/>
                          <a:latin typeface="+mn-lt"/>
                          <a:cs typeface="Times New Roman" pitchFamily="18" charset="0"/>
                        </a:rPr>
                        <a:t>Ni de acuerdo ni en desacuerdo</a:t>
                      </a:r>
                      <a:endParaRPr kumimoji="0" lang="es-ES" sz="1600" b="0" i="0" u="none" strike="noStrike" cap="none" spc="40" normalizeH="0" baseline="0" dirty="0" smtClean="0">
                        <a:ln>
                          <a:noFill/>
                        </a:ln>
                        <a:solidFill>
                          <a:schemeClr val="tx1"/>
                        </a:solidFill>
                        <a:effectLst/>
                        <a:latin typeface="+mn-lt"/>
                      </a:endParaRPr>
                    </a:p>
                  </a:txBody>
                  <a:tcPr marL="91435" marR="91435" marT="45728" marB="4572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1600" b="0" i="0" u="none" strike="noStrike" cap="none" spc="40" normalizeH="0" baseline="0" dirty="0" smtClean="0">
                          <a:ln>
                            <a:noFill/>
                          </a:ln>
                          <a:solidFill>
                            <a:schemeClr val="tx1"/>
                          </a:solidFill>
                          <a:effectLst/>
                          <a:latin typeface="+mn-lt"/>
                          <a:cs typeface="Times New Roman" pitchFamily="18" charset="0"/>
                        </a:rPr>
                        <a:t>De acuerdo</a:t>
                      </a:r>
                      <a:endParaRPr kumimoji="0" lang="es-ES" sz="1600" b="0" i="0" u="none" strike="noStrike" cap="none" spc="40" normalizeH="0" baseline="0" dirty="0" smtClean="0">
                        <a:ln>
                          <a:noFill/>
                        </a:ln>
                        <a:solidFill>
                          <a:schemeClr val="tx1"/>
                        </a:solidFill>
                        <a:effectLst/>
                        <a:latin typeface="+mn-lt"/>
                      </a:endParaRPr>
                    </a:p>
                  </a:txBody>
                  <a:tcPr marL="91435" marR="91435" marT="45728" marB="4572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tab pos="73025" algn="l"/>
                        </a:tabLst>
                        <a:defRPr/>
                      </a:pPr>
                      <a:r>
                        <a:rPr kumimoji="0" lang="es-ES" sz="1600" b="0" i="0" u="none" strike="noStrike" cap="none" spc="40" normalizeH="0" baseline="0" dirty="0" smtClean="0">
                          <a:ln>
                            <a:noFill/>
                          </a:ln>
                          <a:solidFill>
                            <a:schemeClr val="tx1"/>
                          </a:solidFill>
                          <a:effectLst/>
                          <a:latin typeface="+mn-lt"/>
                          <a:cs typeface="Times New Roman" pitchFamily="18" charset="0"/>
                        </a:rPr>
                        <a:t>Fuertemente de acuerdo</a:t>
                      </a:r>
                      <a:endParaRPr kumimoji="0" lang="es-ES" sz="1600" b="0" i="0" u="none" strike="noStrike" cap="none" spc="40" normalizeH="0" baseline="0" dirty="0" smtClean="0">
                        <a:ln>
                          <a:noFill/>
                        </a:ln>
                        <a:solidFill>
                          <a:schemeClr val="tx1"/>
                        </a:solidFill>
                        <a:effectLst/>
                        <a:latin typeface="+mn-lt"/>
                      </a:endParaRPr>
                    </a:p>
                  </a:txBody>
                  <a:tcPr marL="91435" marR="91435" marT="45728" marB="45728" vert="eaVert"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79223">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1</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4675188" algn="l"/>
                        </a:tabLst>
                      </a:pPr>
                      <a:r>
                        <a:rPr kumimoji="0" lang="es-ES" sz="1600" b="0" i="0" u="none" strike="noStrike" cap="none" normalizeH="0" baseline="0" dirty="0" smtClean="0">
                          <a:ln>
                            <a:noFill/>
                          </a:ln>
                          <a:solidFill>
                            <a:schemeClr val="tx1"/>
                          </a:solidFill>
                          <a:effectLst/>
                          <a:latin typeface="+mn-lt"/>
                          <a:cs typeface="Times New Roman" pitchFamily="18" charset="0"/>
                        </a:rPr>
                        <a:t>La mayoría de los empleados de esta empresa está</a:t>
                      </a:r>
                      <a:r>
                        <a:rPr kumimoji="0" lang="es-ES" sz="1600" b="0" i="0" u="none" strike="noStrike" cap="none" normalizeH="0" baseline="0" dirty="0" smtClean="0">
                          <a:ln>
                            <a:noFill/>
                          </a:ln>
                          <a:solidFill>
                            <a:srgbClr val="FF0000"/>
                          </a:solidFill>
                          <a:effectLst/>
                          <a:latin typeface="+mn-lt"/>
                          <a:cs typeface="Times New Roman" pitchFamily="18" charset="0"/>
                        </a:rPr>
                        <a:t> </a:t>
                      </a:r>
                      <a:r>
                        <a:rPr kumimoji="0" lang="es-ES" sz="1600" b="0" i="0" u="none" strike="noStrike" cap="none" normalizeH="0" baseline="0" dirty="0" smtClean="0">
                          <a:ln>
                            <a:noFill/>
                          </a:ln>
                          <a:solidFill>
                            <a:schemeClr val="tx1"/>
                          </a:solidFill>
                          <a:effectLst/>
                          <a:latin typeface="+mn-lt"/>
                          <a:cs typeface="Times New Roman" pitchFamily="18" charset="0"/>
                        </a:rPr>
                        <a:t>muy comprometido</a:t>
                      </a:r>
                      <a:r>
                        <a:rPr kumimoji="0" lang="es-ES" sz="1600" b="0" i="0" u="none" strike="noStrike" cap="none" normalizeH="0" baseline="0" dirty="0" smtClean="0">
                          <a:ln>
                            <a:noFill/>
                          </a:ln>
                          <a:solidFill>
                            <a:srgbClr val="FF0000"/>
                          </a:solidFill>
                          <a:effectLst/>
                          <a:latin typeface="+mn-lt"/>
                          <a:cs typeface="Times New Roman" pitchFamily="18" charset="0"/>
                        </a:rPr>
                        <a:t> </a:t>
                      </a:r>
                      <a:r>
                        <a:rPr kumimoji="0" lang="es-ES" sz="1600" b="0" i="0" u="none" strike="noStrike" cap="none" normalizeH="0" baseline="0" dirty="0" smtClean="0">
                          <a:ln>
                            <a:noFill/>
                          </a:ln>
                          <a:solidFill>
                            <a:schemeClr val="tx1"/>
                          </a:solidFill>
                          <a:effectLst/>
                          <a:latin typeface="+mn-lt"/>
                          <a:cs typeface="Times New Roman" pitchFamily="18" charset="0"/>
                        </a:rPr>
                        <a:t>con su trabajo.</a:t>
                      </a:r>
                      <a:endParaRPr kumimoji="0" lang="es-ES" sz="1600" b="0"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ƒ</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tab pos="73025" algn="l"/>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79223">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2</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4675188" algn="l"/>
                        </a:tabLst>
                      </a:pPr>
                      <a:r>
                        <a:rPr kumimoji="0" lang="es-ES" sz="1600" b="0" i="0" u="none" strike="noStrike" cap="none" normalizeH="0" baseline="0" dirty="0" smtClean="0">
                          <a:ln>
                            <a:noFill/>
                          </a:ln>
                          <a:solidFill>
                            <a:schemeClr val="tx1"/>
                          </a:solidFill>
                          <a:effectLst/>
                          <a:latin typeface="+mn-lt"/>
                          <a:cs typeface="Times New Roman" pitchFamily="18" charset="0"/>
                        </a:rPr>
                        <a:t>Las decisiones en esta empresa con frecuencia se toman en el nivel que dispone de la mejor información.</a:t>
                      </a:r>
                      <a:endParaRPr kumimoji="0" lang="es-ES" sz="1600" b="0"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ƒ</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tab pos="73025" algn="l"/>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823106">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3</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4675188" algn="l"/>
                        </a:tabLst>
                      </a:pPr>
                      <a:r>
                        <a:rPr kumimoji="0" lang="es-ES" sz="1600" b="0" i="0" u="none" strike="noStrike" cap="none" normalizeH="0" baseline="0" dirty="0" smtClean="0">
                          <a:ln>
                            <a:noFill/>
                          </a:ln>
                          <a:solidFill>
                            <a:schemeClr val="tx1"/>
                          </a:solidFill>
                          <a:effectLst/>
                          <a:latin typeface="+mn-lt"/>
                          <a:cs typeface="Times New Roman" pitchFamily="18" charset="0"/>
                        </a:rPr>
                        <a:t>En esta empresa la información se comparte ampliamente de modo que cualquiera pueda conseguir la información que necesita cuando la requiere.</a:t>
                      </a:r>
                      <a:endParaRPr kumimoji="0" lang="es-ES" sz="1600" b="0"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ƒ</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tab pos="73025" algn="l"/>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79223">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4</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4675188" algn="l"/>
                        </a:tabLst>
                      </a:pPr>
                      <a:r>
                        <a:rPr kumimoji="0" lang="es-ES" sz="1600" b="0" i="0" u="none" strike="noStrike" cap="none" normalizeH="0" baseline="0" dirty="0" smtClean="0">
                          <a:ln>
                            <a:noFill/>
                          </a:ln>
                          <a:solidFill>
                            <a:schemeClr val="tx1"/>
                          </a:solidFill>
                          <a:effectLst/>
                          <a:latin typeface="+mn-lt"/>
                          <a:cs typeface="Times New Roman" pitchFamily="18" charset="0"/>
                        </a:rPr>
                        <a:t>En esta empresa todos creen que pueden tener un impacto positivo.</a:t>
                      </a:r>
                      <a:endParaRPr kumimoji="0" lang="es-ES" sz="1600" b="0" i="0" u="none" strike="noStrike" cap="none" normalizeH="0" baseline="0" dirty="0" smtClean="0">
                        <a:ln>
                          <a:noFill/>
                        </a:ln>
                        <a:solidFill>
                          <a:schemeClr val="tx1"/>
                        </a:solidFill>
                        <a:effectLst/>
                        <a:latin typeface="+mn-lt"/>
                      </a:endParaRPr>
                    </a:p>
                  </a:txBody>
                  <a:tcPr marL="91435" marR="91435" marT="45728" marB="457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ƒ</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tab pos="73025" algn="l"/>
                        </a:tabLst>
                      </a:pPr>
                      <a:r>
                        <a:rPr kumimoji="0" lang="es-ES" sz="1600" b="1" i="0" u="none" strike="noStrike" cap="none" normalizeH="0" baseline="0" dirty="0" smtClean="0">
                          <a:ln>
                            <a:noFill/>
                          </a:ln>
                          <a:solidFill>
                            <a:schemeClr val="tx1"/>
                          </a:solidFill>
                          <a:effectLst/>
                          <a:latin typeface="+mn-lt"/>
                          <a:cs typeface="Times New Roman" pitchFamily="18" charset="0"/>
                        </a:rPr>
                        <a:t>…</a:t>
                      </a:r>
                      <a:endParaRPr kumimoji="0" lang="es-ES" sz="1600" b="1" i="0" u="none" strike="noStrike" cap="none" normalizeH="0" baseline="0" dirty="0" smtClean="0">
                        <a:ln>
                          <a:noFill/>
                        </a:ln>
                        <a:solidFill>
                          <a:schemeClr val="tx1"/>
                        </a:solidFill>
                        <a:effectLst/>
                        <a:latin typeface="+mn-lt"/>
                      </a:endParaRPr>
                    </a:p>
                  </a:txBody>
                  <a:tcPr marL="91435" marR="91435" marT="45728" marB="4572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pic>
        <p:nvPicPr>
          <p:cNvPr id="6" name="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7"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400630807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07368" y="836712"/>
            <a:ext cx="10801200" cy="5472608"/>
          </a:xfrm>
        </p:spPr>
        <p:txBody>
          <a:bodyPr>
            <a:normAutofit/>
          </a:bodyPr>
          <a:lstStyle/>
          <a:p>
            <a:pPr>
              <a:spcAft>
                <a:spcPts val="1800"/>
              </a:spcAft>
            </a:pPr>
            <a:r>
              <a:rPr lang="es-CR" b="1" dirty="0" smtClean="0">
                <a:solidFill>
                  <a:srgbClr val="05457C"/>
                </a:solidFill>
                <a:effectLst/>
              </a:rPr>
              <a:t>PREGUNTAS CERRADAS</a:t>
            </a:r>
            <a:endParaRPr lang="es-CR" dirty="0" smtClean="0">
              <a:solidFill>
                <a:schemeClr val="bg2">
                  <a:lumMod val="25000"/>
                </a:schemeClr>
              </a:solidFill>
              <a:effectLst/>
            </a:endParaRPr>
          </a:p>
          <a:p>
            <a:pPr marL="850900" lvl="1" indent="-393700" algn="just">
              <a:spcAft>
                <a:spcPts val="1200"/>
              </a:spcAft>
              <a:buClr>
                <a:srgbClr val="FF0000"/>
              </a:buClr>
              <a:buSzPct val="80000"/>
              <a:buFont typeface="STIXGeneral-Regular" charset="0"/>
              <a:buChar char="✓"/>
            </a:pPr>
            <a:r>
              <a:rPr lang="es-CR" dirty="0">
                <a:solidFill>
                  <a:schemeClr val="tx1">
                    <a:lumMod val="75000"/>
                    <a:lumOff val="25000"/>
                  </a:schemeClr>
                </a:solidFill>
                <a:effectLst/>
              </a:rPr>
              <a:t>Fácil de preparar para el </a:t>
            </a:r>
            <a:r>
              <a:rPr lang="es-CR" dirty="0" smtClean="0">
                <a:solidFill>
                  <a:schemeClr val="tx1">
                    <a:lumMod val="75000"/>
                    <a:lumOff val="25000"/>
                  </a:schemeClr>
                </a:solidFill>
                <a:effectLst/>
              </a:rPr>
              <a:t>análisis.</a:t>
            </a:r>
          </a:p>
          <a:p>
            <a:pPr marL="850900" lvl="1" indent="-393700" algn="just">
              <a:spcAft>
                <a:spcPts val="1200"/>
              </a:spcAft>
              <a:buClr>
                <a:srgbClr val="FF0000"/>
              </a:buClr>
              <a:buSzPct val="80000"/>
              <a:buFont typeface="STIXGeneral-Regular" charset="0"/>
              <a:buChar char="✓"/>
            </a:pPr>
            <a:r>
              <a:rPr lang="es-CR" dirty="0" smtClean="0">
                <a:solidFill>
                  <a:schemeClr val="tx1">
                    <a:lumMod val="75000"/>
                    <a:lumOff val="25000"/>
                  </a:schemeClr>
                </a:solidFill>
                <a:effectLst/>
              </a:rPr>
              <a:t>Facilita </a:t>
            </a:r>
            <a:r>
              <a:rPr lang="es-CR" dirty="0">
                <a:solidFill>
                  <a:schemeClr val="tx1">
                    <a:lumMod val="75000"/>
                    <a:lumOff val="25000"/>
                  </a:schemeClr>
                </a:solidFill>
                <a:effectLst/>
              </a:rPr>
              <a:t>la comparación de respuestas entre </a:t>
            </a:r>
            <a:r>
              <a:rPr lang="es-CR" dirty="0" smtClean="0">
                <a:solidFill>
                  <a:schemeClr val="tx1">
                    <a:lumMod val="75000"/>
                    <a:lumOff val="25000"/>
                  </a:schemeClr>
                </a:solidFill>
                <a:effectLst/>
              </a:rPr>
              <a:t>entrevistados. </a:t>
            </a:r>
            <a:endParaRPr lang="es-CR" dirty="0">
              <a:solidFill>
                <a:schemeClr val="tx1">
                  <a:lumMod val="75000"/>
                  <a:lumOff val="25000"/>
                </a:schemeClr>
              </a:solidFill>
              <a:effectLst/>
            </a:endParaRPr>
          </a:p>
          <a:p>
            <a:pPr marL="850900" lvl="1" indent="-393700" algn="just">
              <a:spcAft>
                <a:spcPts val="1200"/>
              </a:spcAft>
              <a:buClr>
                <a:srgbClr val="FF0000"/>
              </a:buClr>
              <a:buSzPct val="80000"/>
              <a:buFont typeface="STIXGeneral-Regular" charset="0"/>
              <a:buChar char="✓"/>
            </a:pPr>
            <a:r>
              <a:rPr lang="es-CR" dirty="0" smtClean="0">
                <a:solidFill>
                  <a:schemeClr val="tx1">
                    <a:lumMod val="75000"/>
                    <a:lumOff val="25000"/>
                  </a:schemeClr>
                </a:solidFill>
                <a:effectLst/>
              </a:rPr>
              <a:t>Demandan </a:t>
            </a:r>
            <a:r>
              <a:rPr lang="es-CR" dirty="0">
                <a:solidFill>
                  <a:schemeClr val="tx1">
                    <a:lumMod val="75000"/>
                    <a:lumOff val="25000"/>
                  </a:schemeClr>
                </a:solidFill>
                <a:effectLst/>
              </a:rPr>
              <a:t>poco tiempo y esfuerzo al </a:t>
            </a:r>
            <a:r>
              <a:rPr lang="es-CR" dirty="0" smtClean="0">
                <a:solidFill>
                  <a:schemeClr val="tx1">
                    <a:lumMod val="75000"/>
                    <a:lumOff val="25000"/>
                  </a:schemeClr>
                </a:solidFill>
                <a:effectLst/>
              </a:rPr>
              <a:t>entrevistado. </a:t>
            </a:r>
            <a:endParaRPr lang="es-CR" dirty="0">
              <a:solidFill>
                <a:schemeClr val="tx1">
                  <a:lumMod val="75000"/>
                  <a:lumOff val="25000"/>
                </a:schemeClr>
              </a:solidFill>
              <a:effectLst/>
            </a:endParaRPr>
          </a:p>
          <a:p>
            <a:pPr marL="896938" lvl="1" indent="-439738" algn="just">
              <a:spcAft>
                <a:spcPts val="1200"/>
              </a:spcAft>
              <a:buClr>
                <a:srgbClr val="FF0000"/>
              </a:buClr>
              <a:buSzPct val="80000"/>
              <a:buFont typeface="ZapfDingbatsITC" charset="0"/>
              <a:buChar char="✘"/>
            </a:pPr>
            <a:r>
              <a:rPr lang="es-CR" dirty="0" smtClean="0">
                <a:solidFill>
                  <a:schemeClr val="tx1">
                    <a:lumMod val="75000"/>
                    <a:lumOff val="25000"/>
                  </a:schemeClr>
                </a:solidFill>
                <a:effectLst/>
              </a:rPr>
              <a:t>Es </a:t>
            </a:r>
            <a:r>
              <a:rPr lang="es-CR" dirty="0">
                <a:solidFill>
                  <a:schemeClr val="tx1">
                    <a:lumMod val="75000"/>
                    <a:lumOff val="25000"/>
                  </a:schemeClr>
                </a:solidFill>
                <a:effectLst/>
              </a:rPr>
              <a:t>difícil lograr que las alternativas reflejen con exactitud lo que el entrevistado tiene en </a:t>
            </a:r>
            <a:r>
              <a:rPr lang="es-CR" dirty="0" smtClean="0">
                <a:solidFill>
                  <a:schemeClr val="tx1">
                    <a:lumMod val="75000"/>
                    <a:lumOff val="25000"/>
                  </a:schemeClr>
                </a:solidFill>
                <a:effectLst/>
              </a:rPr>
              <a:t>mente. </a:t>
            </a:r>
            <a:endParaRPr lang="es-CR" dirty="0">
              <a:solidFill>
                <a:schemeClr val="tx1">
                  <a:lumMod val="75000"/>
                  <a:lumOff val="25000"/>
                </a:schemeClr>
              </a:solidFill>
              <a:effectLst/>
            </a:endParaRPr>
          </a:p>
          <a:p>
            <a:pPr marL="896938" lvl="1" indent="-439738" algn="just">
              <a:spcAft>
                <a:spcPts val="1200"/>
              </a:spcAft>
              <a:buClr>
                <a:srgbClr val="FF0000"/>
              </a:buClr>
              <a:buSzPct val="80000"/>
              <a:buFont typeface="ZapfDingbatsITC" charset="0"/>
              <a:buChar char="✘"/>
            </a:pPr>
            <a:r>
              <a:rPr lang="es-CR" dirty="0" smtClean="0">
                <a:solidFill>
                  <a:schemeClr val="tx1">
                    <a:lumMod val="75000"/>
                    <a:lumOff val="25000"/>
                  </a:schemeClr>
                </a:solidFill>
                <a:effectLst/>
              </a:rPr>
              <a:t>El </a:t>
            </a:r>
            <a:r>
              <a:rPr lang="es-CR" dirty="0">
                <a:solidFill>
                  <a:schemeClr val="tx1">
                    <a:lumMod val="75000"/>
                    <a:lumOff val="25000"/>
                  </a:schemeClr>
                </a:solidFill>
                <a:effectLst/>
              </a:rPr>
              <a:t>entrevistado se puede encasillar en una respuesta con el fin de ocultar su desconocimiento o terminar rápido la </a:t>
            </a:r>
            <a:r>
              <a:rPr lang="es-CR" dirty="0" smtClean="0">
                <a:solidFill>
                  <a:schemeClr val="tx1">
                    <a:lumMod val="75000"/>
                    <a:lumOff val="25000"/>
                  </a:schemeClr>
                </a:solidFill>
                <a:effectLst/>
              </a:rPr>
              <a:t>entrevista.</a:t>
            </a:r>
          </a:p>
          <a:p>
            <a:pPr marL="914400" lvl="1" indent="-457200" algn="just">
              <a:buFont typeface="Arial" panose="020B060402020202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70581124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767408" y="1268760"/>
            <a:ext cx="10729192" cy="678801"/>
          </a:xfrm>
        </p:spPr>
        <p:txBody>
          <a:bodyPr>
            <a:normAutofit lnSpcReduction="10000"/>
          </a:bodyPr>
          <a:lstStyle/>
          <a:p>
            <a:pPr algn="ctr" eaLnBrk="1" hangingPunct="1">
              <a:buNone/>
            </a:pPr>
            <a:r>
              <a:rPr lang="es-ES_tradnl" sz="3900" b="1" dirty="0" err="1" smtClean="0">
                <a:solidFill>
                  <a:srgbClr val="F92F3F"/>
                </a:solidFill>
                <a:effectLst/>
                <a:ea typeface="Times New Roman" charset="0"/>
                <a:cs typeface="Times New Roman" charset="0"/>
              </a:rPr>
              <a:t>Recomendaci</a:t>
            </a:r>
            <a:r>
              <a:rPr lang="es-ES" sz="3900" b="1" dirty="0" err="1" smtClean="0">
                <a:solidFill>
                  <a:srgbClr val="F92F3F"/>
                </a:solidFill>
                <a:effectLst/>
                <a:ea typeface="Times New Roman" charset="0"/>
                <a:cs typeface="Times New Roman" charset="0"/>
              </a:rPr>
              <a:t>ón</a:t>
            </a:r>
            <a:endParaRPr lang="es-ES_tradnl" sz="4000" b="1" dirty="0">
              <a:solidFill>
                <a:srgbClr val="F92F3F"/>
              </a:solidFill>
              <a:effectLst/>
              <a:ea typeface="Times New Roman" charset="0"/>
              <a:cs typeface="Times New Roman" charset="0"/>
            </a:endParaRPr>
          </a:p>
          <a:p>
            <a:pPr algn="ctr" eaLnBrk="1" hangingPunct="1">
              <a:buFont typeface="Wingdings" charset="0"/>
              <a:buNone/>
            </a:pPr>
            <a:endParaRPr lang="es-ES" sz="2000" b="1" dirty="0">
              <a:solidFill>
                <a:srgbClr val="02467C"/>
              </a:solidFill>
              <a:effectLst/>
              <a:ea typeface="Times New Roman" charset="0"/>
              <a:cs typeface="Times New Roman" charset="0"/>
            </a:endParaRPr>
          </a:p>
        </p:txBody>
      </p:sp>
      <p:sp>
        <p:nvSpPr>
          <p:cNvPr id="6" name="Rectangle 3"/>
          <p:cNvSpPr txBox="1">
            <a:spLocks noChangeArrowheads="1"/>
          </p:cNvSpPr>
          <p:nvPr/>
        </p:nvSpPr>
        <p:spPr>
          <a:xfrm>
            <a:off x="1779084" y="2318102"/>
            <a:ext cx="8222888" cy="2736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0488" indent="0" algn="just" fontAlgn="auto">
              <a:spcAft>
                <a:spcPts val="0"/>
              </a:spcAft>
              <a:buNone/>
            </a:pPr>
            <a:r>
              <a:rPr lang="es-ES" sz="3000" b="0" dirty="0" smtClean="0">
                <a:solidFill>
                  <a:srgbClr val="02467C"/>
                </a:solidFill>
                <a:ea typeface="Times New Roman" charset="0"/>
                <a:cs typeface="Times New Roman" charset="0"/>
              </a:rPr>
              <a:t>Esta presentación puede verla en modo de “presentación”, para aprovechar las animaciones agregadas, las cuales pretenden hacer su estudio más dinámico y a la vez facilitar la comprensión de la materia. </a:t>
            </a:r>
          </a:p>
          <a:p>
            <a:pPr marL="90488" indent="0" algn="just" fontAlgn="auto">
              <a:spcAft>
                <a:spcPts val="0"/>
              </a:spcAft>
              <a:buNone/>
            </a:pPr>
            <a:endParaRPr lang="es-ES" sz="3000" b="0" dirty="0">
              <a:solidFill>
                <a:srgbClr val="02467C"/>
              </a:solidFill>
              <a:ea typeface="Times New Roman" charset="0"/>
              <a:cs typeface="Times New Roman" charset="0"/>
            </a:endParaRPr>
          </a:p>
        </p:txBody>
      </p:sp>
      <p:sp>
        <p:nvSpPr>
          <p:cNvPr id="11" name="Rectángulo 10"/>
          <p:cNvSpPr/>
          <p:nvPr/>
        </p:nvSpPr>
        <p:spPr>
          <a:xfrm>
            <a:off x="479376" y="404664"/>
            <a:ext cx="11233248" cy="6048672"/>
          </a:xfrm>
          <a:prstGeom prst="rect">
            <a:avLst/>
          </a:prstGeom>
          <a:noFill/>
          <a:ln w="28575">
            <a:solidFill>
              <a:srgbClr val="F9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Agrupar 8"/>
          <p:cNvGrpSpPr/>
          <p:nvPr/>
        </p:nvGrpSpPr>
        <p:grpSpPr>
          <a:xfrm>
            <a:off x="5008892" y="4549291"/>
            <a:ext cx="1763272" cy="1060564"/>
            <a:chOff x="9462764" y="2204864"/>
            <a:chExt cx="1371600" cy="824983"/>
          </a:xfrm>
        </p:grpSpPr>
        <p:grpSp>
          <p:nvGrpSpPr>
            <p:cNvPr id="8" name="Agrupar 7"/>
            <p:cNvGrpSpPr/>
            <p:nvPr/>
          </p:nvGrpSpPr>
          <p:grpSpPr>
            <a:xfrm>
              <a:off x="9462764" y="2492896"/>
              <a:ext cx="1371600" cy="536951"/>
              <a:chOff x="9624392" y="2564904"/>
              <a:chExt cx="1371600" cy="536951"/>
            </a:xfrm>
          </p:grpSpPr>
          <p:pic>
            <p:nvPicPr>
              <p:cNvPr id="2" name="Imagen 1"/>
              <p:cNvPicPr>
                <a:picLocks noChangeAspect="1"/>
              </p:cNvPicPr>
              <p:nvPr/>
            </p:nvPicPr>
            <p:blipFill>
              <a:blip r:embed="rId3"/>
              <a:stretch>
                <a:fillRect/>
              </a:stretch>
            </p:blipFill>
            <p:spPr>
              <a:xfrm>
                <a:off x="9624392" y="2564904"/>
                <a:ext cx="1371600" cy="457200"/>
              </a:xfrm>
              <a:prstGeom prst="rect">
                <a:avLst/>
              </a:prstGeom>
            </p:spPr>
          </p:pic>
          <p:sp>
            <p:nvSpPr>
              <p:cNvPr id="7" name="Anillo 6"/>
              <p:cNvSpPr/>
              <p:nvPr/>
            </p:nvSpPr>
            <p:spPr>
              <a:xfrm>
                <a:off x="10017447" y="2597561"/>
                <a:ext cx="504294" cy="504294"/>
              </a:xfrm>
              <a:prstGeom prst="donut">
                <a:avLst>
                  <a:gd name="adj" fmla="val 5629"/>
                </a:avLst>
              </a:prstGeom>
              <a:solidFill>
                <a:srgbClr val="F92F3F"/>
              </a:solidFill>
              <a:ln>
                <a:solidFill>
                  <a:srgbClr val="F9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cxnSp>
          <p:nvCxnSpPr>
            <p:cNvPr id="4" name="Conector recto de flecha 3"/>
            <p:cNvCxnSpPr/>
            <p:nvPr/>
          </p:nvCxnSpPr>
          <p:spPr>
            <a:xfrm flipH="1">
              <a:off x="10272464" y="2204864"/>
              <a:ext cx="360040" cy="320689"/>
            </a:xfrm>
            <a:prstGeom prst="straightConnector1">
              <a:avLst/>
            </a:prstGeom>
            <a:ln w="38100">
              <a:solidFill>
                <a:srgbClr val="F92F3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94849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p:tgtEl>
                                          <p:spTgt spid="4505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50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6">
                                            <p:txEl>
                                              <p:pRg st="0" end="0"/>
                                            </p:txEl>
                                          </p:spTgt>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271464" y="1340768"/>
            <a:ext cx="10081120" cy="5150197"/>
          </a:xfrm>
        </p:spPr>
        <p:txBody>
          <a:bodyPr/>
          <a:lstStyle/>
          <a:p>
            <a:pPr algn="just">
              <a:spcAft>
                <a:spcPts val="1200"/>
              </a:spcAft>
              <a:buClr>
                <a:srgbClr val="FF0000"/>
              </a:buClr>
              <a:buFont typeface="ZapfDingbatsITC" charset="0"/>
              <a:buChar char="✱"/>
            </a:pPr>
            <a:r>
              <a:rPr lang="es-CR" sz="2800" b="1" u="sng" dirty="0" smtClean="0">
                <a:solidFill>
                  <a:srgbClr val="FF0000"/>
                </a:solidFill>
                <a:effectLst/>
              </a:rPr>
              <a:t>Ventajas: </a:t>
            </a:r>
            <a:endParaRPr lang="es-CR" sz="2800" b="1" u="sng" dirty="0">
              <a:solidFill>
                <a:srgbClr val="FF0000"/>
              </a:solidFill>
              <a:effectLst/>
            </a:endParaRPr>
          </a:p>
          <a:p>
            <a:pPr lvl="1" algn="just">
              <a:spcAft>
                <a:spcPts val="1200"/>
              </a:spcAft>
              <a:buClr>
                <a:srgbClr val="FF0000"/>
              </a:buClr>
              <a:buFont typeface="Arial" charset="0"/>
              <a:buChar char="•"/>
            </a:pPr>
            <a:r>
              <a:rPr lang="es-CR" sz="2400" dirty="0">
                <a:solidFill>
                  <a:schemeClr val="tx1">
                    <a:lumMod val="75000"/>
                    <a:lumOff val="25000"/>
                  </a:schemeClr>
                </a:solidFill>
                <a:effectLst/>
              </a:rPr>
              <a:t>P</a:t>
            </a:r>
            <a:r>
              <a:rPr lang="es-CR" sz="2400" dirty="0" smtClean="0">
                <a:solidFill>
                  <a:schemeClr val="tx1">
                    <a:lumMod val="75000"/>
                    <a:lumOff val="25000"/>
                  </a:schemeClr>
                </a:solidFill>
                <a:effectLst/>
              </a:rPr>
              <a:t>roporcionan </a:t>
            </a:r>
            <a:r>
              <a:rPr lang="es-CR" sz="2400" dirty="0">
                <a:solidFill>
                  <a:schemeClr val="tx1">
                    <a:lumMod val="75000"/>
                    <a:lumOff val="25000"/>
                  </a:schemeClr>
                </a:solidFill>
                <a:effectLst/>
              </a:rPr>
              <a:t>información más amplia, </a:t>
            </a:r>
          </a:p>
          <a:p>
            <a:pPr lvl="1" algn="just">
              <a:spcAft>
                <a:spcPts val="1200"/>
              </a:spcAft>
              <a:buClr>
                <a:srgbClr val="FF0000"/>
              </a:buClr>
              <a:buFont typeface="Arial" charset="0"/>
              <a:buChar char="•"/>
            </a:pPr>
            <a:r>
              <a:rPr lang="es-CR" sz="2400" dirty="0">
                <a:solidFill>
                  <a:schemeClr val="tx1">
                    <a:lumMod val="75000"/>
                    <a:lumOff val="25000"/>
                  </a:schemeClr>
                </a:solidFill>
                <a:effectLst/>
              </a:rPr>
              <a:t>muy útiles cuando no se tiene información sobre las </a:t>
            </a:r>
            <a:r>
              <a:rPr lang="es-CR" sz="2400" dirty="0" smtClean="0">
                <a:solidFill>
                  <a:schemeClr val="tx1">
                    <a:lumMod val="75000"/>
                    <a:lumOff val="25000"/>
                  </a:schemeClr>
                </a:solidFill>
                <a:effectLst/>
              </a:rPr>
              <a:t>posibles respuestas</a:t>
            </a:r>
            <a:r>
              <a:rPr lang="es-CR" sz="2400" dirty="0">
                <a:solidFill>
                  <a:schemeClr val="tx1">
                    <a:lumMod val="75000"/>
                    <a:lumOff val="25000"/>
                  </a:schemeClr>
                </a:solidFill>
                <a:effectLst/>
              </a:rPr>
              <a:t>, </a:t>
            </a:r>
          </a:p>
          <a:p>
            <a:pPr lvl="1" algn="just">
              <a:spcAft>
                <a:spcPts val="1200"/>
              </a:spcAft>
              <a:buClr>
                <a:srgbClr val="FF0000"/>
              </a:buClr>
              <a:buFont typeface="Arial" charset="0"/>
              <a:buChar char="•"/>
            </a:pPr>
            <a:r>
              <a:rPr lang="es-CR" sz="2400" dirty="0">
                <a:solidFill>
                  <a:schemeClr val="tx1">
                    <a:lumMod val="75000"/>
                    <a:lumOff val="25000"/>
                  </a:schemeClr>
                </a:solidFill>
                <a:effectLst/>
              </a:rPr>
              <a:t>permite </a:t>
            </a:r>
            <a:r>
              <a:rPr lang="es-CR" sz="2400" dirty="0" smtClean="0">
                <a:solidFill>
                  <a:schemeClr val="tx1">
                    <a:lumMod val="75000"/>
                    <a:lumOff val="25000"/>
                  </a:schemeClr>
                </a:solidFill>
                <a:effectLst/>
              </a:rPr>
              <a:t>profundizar.</a:t>
            </a:r>
            <a:endParaRPr lang="es-CR" sz="2400" dirty="0">
              <a:solidFill>
                <a:schemeClr val="tx1">
                  <a:lumMod val="75000"/>
                  <a:lumOff val="25000"/>
                </a:schemeClr>
              </a:solidFill>
              <a:effectLst/>
            </a:endParaRPr>
          </a:p>
          <a:p>
            <a:pPr algn="just">
              <a:spcAft>
                <a:spcPts val="1200"/>
              </a:spcAft>
              <a:buClr>
                <a:srgbClr val="FF0000"/>
              </a:buClr>
              <a:buFont typeface="ZapfDingbatsITC" charset="0"/>
              <a:buChar char="✱"/>
            </a:pPr>
            <a:r>
              <a:rPr lang="es-CR" sz="2800" b="1" u="sng" dirty="0">
                <a:solidFill>
                  <a:srgbClr val="FF0000"/>
                </a:solidFill>
                <a:effectLst/>
              </a:rPr>
              <a:t>Desventajas:</a:t>
            </a:r>
          </a:p>
          <a:p>
            <a:pPr lvl="1" algn="just">
              <a:spcAft>
                <a:spcPts val="1200"/>
              </a:spcAft>
              <a:buClr>
                <a:srgbClr val="FF0000"/>
              </a:buClr>
              <a:buFont typeface="Arial" charset="0"/>
              <a:buChar char="•"/>
            </a:pPr>
            <a:r>
              <a:rPr lang="es-CR" sz="2400" dirty="0">
                <a:solidFill>
                  <a:schemeClr val="tx1">
                    <a:lumMod val="75000"/>
                    <a:lumOff val="25000"/>
                  </a:schemeClr>
                </a:solidFill>
                <a:effectLst/>
              </a:rPr>
              <a:t>M</a:t>
            </a:r>
            <a:r>
              <a:rPr lang="es-CR" sz="2400" dirty="0" smtClean="0">
                <a:solidFill>
                  <a:schemeClr val="tx1">
                    <a:lumMod val="75000"/>
                    <a:lumOff val="25000"/>
                  </a:schemeClr>
                </a:solidFill>
                <a:effectLst/>
              </a:rPr>
              <a:t>ás </a:t>
            </a:r>
            <a:r>
              <a:rPr lang="es-CR" sz="2400" dirty="0">
                <a:solidFill>
                  <a:schemeClr val="tx1">
                    <a:lumMod val="75000"/>
                    <a:lumOff val="25000"/>
                  </a:schemeClr>
                </a:solidFill>
                <a:effectLst/>
              </a:rPr>
              <a:t>difíciles de codificar y preparar para análisis,</a:t>
            </a:r>
          </a:p>
          <a:p>
            <a:pPr lvl="1" algn="just">
              <a:spcAft>
                <a:spcPts val="1200"/>
              </a:spcAft>
              <a:buClr>
                <a:srgbClr val="FF0000"/>
              </a:buClr>
              <a:buFont typeface="Arial" charset="0"/>
              <a:buChar char="•"/>
            </a:pPr>
            <a:r>
              <a:rPr lang="es-CR" sz="2400" dirty="0">
                <a:solidFill>
                  <a:schemeClr val="tx1">
                    <a:lumMod val="75000"/>
                    <a:lumOff val="25000"/>
                  </a:schemeClr>
                </a:solidFill>
                <a:effectLst/>
              </a:rPr>
              <a:t>contestar requiere mayor esfuerzo y tiempo,</a:t>
            </a:r>
          </a:p>
          <a:p>
            <a:pPr lvl="1" algn="just">
              <a:spcAft>
                <a:spcPts val="1200"/>
              </a:spcAft>
              <a:buClr>
                <a:srgbClr val="FF0000"/>
              </a:buClr>
              <a:buFont typeface="Arial" charset="0"/>
              <a:buChar char="•"/>
            </a:pPr>
            <a:r>
              <a:rPr lang="es-CR" sz="2400" dirty="0">
                <a:solidFill>
                  <a:schemeClr val="tx1">
                    <a:lumMod val="75000"/>
                    <a:lumOff val="25000"/>
                  </a:schemeClr>
                </a:solidFill>
                <a:effectLst/>
              </a:rPr>
              <a:t>difícil par quienes les cuesta expresarse.</a:t>
            </a:r>
          </a:p>
          <a:p>
            <a:pPr lvl="1" algn="just"/>
            <a:endParaRPr lang="es-CR" sz="2400" dirty="0">
              <a:solidFill>
                <a:schemeClr val="bg2">
                  <a:lumMod val="25000"/>
                </a:schemeClr>
              </a:solidFill>
              <a:effectLst/>
            </a:endParaRPr>
          </a:p>
        </p:txBody>
      </p:sp>
      <p:sp>
        <p:nvSpPr>
          <p:cNvPr id="6" name="3 Título"/>
          <p:cNvSpPr>
            <a:spLocks noGrp="1"/>
          </p:cNvSpPr>
          <p:nvPr>
            <p:ph type="title"/>
          </p:nvPr>
        </p:nvSpPr>
        <p:spPr>
          <a:xfrm>
            <a:off x="0" y="576223"/>
            <a:ext cx="12192000" cy="630907"/>
          </a:xfrm>
        </p:spPr>
        <p:txBody>
          <a:bodyPr/>
          <a:lstStyle/>
          <a:p>
            <a:r>
              <a:rPr lang="es-CR" sz="3600" b="1" dirty="0" smtClean="0">
                <a:solidFill>
                  <a:srgbClr val="05457C"/>
                </a:solidFill>
                <a:effectLst/>
              </a:rPr>
              <a:t>PREGUNTAS ABIERTAS</a:t>
            </a:r>
            <a:endParaRPr lang="es-CR" sz="3600" b="1" dirty="0">
              <a:solidFill>
                <a:srgbClr val="05457C"/>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7"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61087379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839416" y="1968589"/>
            <a:ext cx="9649072" cy="1143000"/>
          </a:xfrm>
        </p:spPr>
        <p:txBody>
          <a:bodyPr>
            <a:normAutofit fontScale="90000"/>
          </a:bodyPr>
          <a:lstStyle/>
          <a:p>
            <a:pPr marL="533400" indent="-533400" eaLnBrk="1" fontAlgn="auto" hangingPunct="1">
              <a:lnSpc>
                <a:spcPct val="150000"/>
              </a:lnSpc>
              <a:spcAft>
                <a:spcPts val="0"/>
              </a:spcAft>
              <a:defRPr/>
            </a:pPr>
            <a:r>
              <a:rPr lang="es-MX" sz="3600" dirty="0">
                <a:solidFill>
                  <a:schemeClr val="tx1">
                    <a:lumMod val="75000"/>
                    <a:lumOff val="25000"/>
                  </a:schemeClr>
                </a:solidFill>
                <a:effectLst/>
                <a:latin typeface="+mn-lt"/>
              </a:rPr>
              <a:t>   </a:t>
            </a:r>
            <a:r>
              <a:rPr lang="es-MX" sz="3600" dirty="0" smtClean="0">
                <a:solidFill>
                  <a:schemeClr val="tx1">
                    <a:lumMod val="75000"/>
                    <a:lumOff val="25000"/>
                  </a:schemeClr>
                </a:solidFill>
                <a:effectLst/>
                <a:latin typeface="+mn-lt"/>
              </a:rPr>
              <a:t>   </a:t>
            </a:r>
            <a:r>
              <a:rPr lang="es-MX" sz="3600" dirty="0">
                <a:solidFill>
                  <a:schemeClr val="tx1">
                    <a:lumMod val="75000"/>
                    <a:lumOff val="25000"/>
                  </a:schemeClr>
                </a:solidFill>
                <a:effectLst/>
                <a:latin typeface="+mn-lt"/>
              </a:rPr>
              <a:t>Para usted, hoy por hoy, </a:t>
            </a:r>
            <a:r>
              <a:rPr lang="es-MX" sz="3600" dirty="0" smtClean="0">
                <a:solidFill>
                  <a:schemeClr val="tx1">
                    <a:lumMod val="75000"/>
                    <a:lumOff val="25000"/>
                  </a:schemeClr>
                </a:solidFill>
                <a:effectLst/>
                <a:latin typeface="+mn-lt"/>
              </a:rPr>
              <a:t/>
            </a:r>
            <a:br>
              <a:rPr lang="es-MX" sz="3600" dirty="0" smtClean="0">
                <a:solidFill>
                  <a:schemeClr val="tx1">
                    <a:lumMod val="75000"/>
                    <a:lumOff val="25000"/>
                  </a:schemeClr>
                </a:solidFill>
                <a:effectLst/>
                <a:latin typeface="+mn-lt"/>
              </a:rPr>
            </a:br>
            <a:r>
              <a:rPr lang="es-MX" sz="3600" dirty="0" smtClean="0">
                <a:solidFill>
                  <a:schemeClr val="tx1">
                    <a:lumMod val="75000"/>
                    <a:lumOff val="25000"/>
                  </a:schemeClr>
                </a:solidFill>
                <a:effectLst/>
                <a:latin typeface="+mn-lt"/>
              </a:rPr>
              <a:t>¿</a:t>
            </a:r>
            <a:r>
              <a:rPr lang="es-MX" sz="3600" dirty="0">
                <a:solidFill>
                  <a:schemeClr val="tx1">
                    <a:lumMod val="75000"/>
                    <a:lumOff val="25000"/>
                  </a:schemeClr>
                </a:solidFill>
                <a:effectLst/>
                <a:latin typeface="+mn-lt"/>
              </a:rPr>
              <a:t>cuál es su </a:t>
            </a:r>
            <a:r>
              <a:rPr lang="es-MX" sz="3600" dirty="0" smtClean="0">
                <a:solidFill>
                  <a:schemeClr val="tx1">
                    <a:lumMod val="75000"/>
                    <a:lumOff val="25000"/>
                  </a:schemeClr>
                </a:solidFill>
                <a:effectLst/>
                <a:latin typeface="+mn-lt"/>
              </a:rPr>
              <a:t>cantante </a:t>
            </a:r>
            <a:r>
              <a:rPr lang="es-MX" sz="3600" dirty="0">
                <a:solidFill>
                  <a:schemeClr val="tx1">
                    <a:lumMod val="75000"/>
                    <a:lumOff val="25000"/>
                  </a:schemeClr>
                </a:solidFill>
                <a:effectLst/>
                <a:latin typeface="+mn-lt"/>
              </a:rPr>
              <a:t>masculino de pop favorito? </a:t>
            </a:r>
          </a:p>
          <a:p>
            <a:pPr marL="533400" indent="-533400" eaLnBrk="1" fontAlgn="auto" hangingPunct="1">
              <a:lnSpc>
                <a:spcPct val="60000"/>
              </a:lnSpc>
              <a:spcAft>
                <a:spcPts val="0"/>
              </a:spcAft>
              <a:defRPr/>
            </a:pPr>
            <a:r>
              <a:rPr lang="es-MX" sz="2800" dirty="0">
                <a:solidFill>
                  <a:schemeClr val="bg2">
                    <a:lumMod val="25000"/>
                  </a:schemeClr>
                </a:solidFill>
                <a:effectLst/>
                <a:latin typeface="+mn-lt"/>
              </a:rPr>
              <a:t> </a:t>
            </a:r>
          </a:p>
        </p:txBody>
      </p:sp>
      <p:cxnSp>
        <p:nvCxnSpPr>
          <p:cNvPr id="7" name="6 Conector recto"/>
          <p:cNvCxnSpPr/>
          <p:nvPr/>
        </p:nvCxnSpPr>
        <p:spPr>
          <a:xfrm>
            <a:off x="2495600" y="4046587"/>
            <a:ext cx="7345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495600" y="5486450"/>
            <a:ext cx="7345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495600" y="4767312"/>
            <a:ext cx="7345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3320" y="809536"/>
            <a:ext cx="12192000" cy="646331"/>
          </a:xfrm>
          <a:prstGeom prst="rect">
            <a:avLst/>
          </a:prstGeom>
          <a:noFill/>
        </p:spPr>
        <p:txBody>
          <a:bodyPr wrap="square" rtlCol="0">
            <a:spAutoFit/>
          </a:bodyPr>
          <a:lstStyle/>
          <a:p>
            <a:pPr algn="ctr"/>
            <a:r>
              <a:rPr lang="es-ES" sz="3600" dirty="0" smtClean="0">
                <a:solidFill>
                  <a:srgbClr val="05457C"/>
                </a:solidFill>
                <a:latin typeface="+mj-lt"/>
              </a:rPr>
              <a:t>PREGUNTAS ABIERTAS</a:t>
            </a:r>
            <a:endParaRPr lang="es-MX" dirty="0">
              <a:solidFill>
                <a:srgbClr val="05457C"/>
              </a:solidFill>
              <a:latin typeface="+mj-lt"/>
            </a:endParaRPr>
          </a:p>
        </p:txBody>
      </p:sp>
      <p:pic>
        <p:nvPicPr>
          <p:cNvPr id="12" name="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11"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59210660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135188" y="2311729"/>
            <a:ext cx="7509520" cy="1143000"/>
          </a:xfrm>
        </p:spPr>
        <p:txBody>
          <a:bodyPr>
            <a:noAutofit/>
          </a:bodyPr>
          <a:lstStyle/>
          <a:p>
            <a:pPr marL="533400" indent="-533400">
              <a:lnSpc>
                <a:spcPct val="150000"/>
              </a:lnSpc>
              <a:defRPr/>
            </a:pPr>
            <a:r>
              <a:rPr lang="es-MX" sz="3200" smtClean="0">
                <a:solidFill>
                  <a:schemeClr val="tx1">
                    <a:lumMod val="75000"/>
                    <a:lumOff val="25000"/>
                  </a:schemeClr>
                </a:solidFill>
                <a:effectLst/>
                <a:latin typeface="+mn-lt"/>
              </a:rPr>
              <a:t>¿</a:t>
            </a:r>
            <a:r>
              <a:rPr lang="es-MX" sz="3200" dirty="0">
                <a:solidFill>
                  <a:schemeClr val="tx1">
                    <a:lumMod val="75000"/>
                    <a:lumOff val="25000"/>
                  </a:schemeClr>
                </a:solidFill>
                <a:effectLst/>
                <a:latin typeface="+mn-lt"/>
              </a:rPr>
              <a:t>Qué tan orgulloso se siente </a:t>
            </a:r>
            <a:r>
              <a:rPr lang="es-MX" sz="3200">
                <a:solidFill>
                  <a:schemeClr val="tx1">
                    <a:lumMod val="75000"/>
                    <a:lumOff val="25000"/>
                  </a:schemeClr>
                </a:solidFill>
                <a:effectLst/>
                <a:latin typeface="+mn-lt"/>
              </a:rPr>
              <a:t>usted </a:t>
            </a:r>
            <a:r>
              <a:rPr lang="es-MX" sz="3200" smtClean="0">
                <a:solidFill>
                  <a:schemeClr val="tx1">
                    <a:lumMod val="75000"/>
                    <a:lumOff val="25000"/>
                  </a:schemeClr>
                </a:solidFill>
                <a:effectLst/>
                <a:latin typeface="+mn-lt"/>
              </a:rPr>
              <a:t/>
            </a:r>
            <a:br>
              <a:rPr lang="es-MX" sz="3200" smtClean="0">
                <a:solidFill>
                  <a:schemeClr val="tx1">
                    <a:lumMod val="75000"/>
                    <a:lumOff val="25000"/>
                  </a:schemeClr>
                </a:solidFill>
                <a:effectLst/>
                <a:latin typeface="+mn-lt"/>
              </a:rPr>
            </a:br>
            <a:r>
              <a:rPr lang="es-MX" sz="3200" smtClean="0">
                <a:solidFill>
                  <a:schemeClr val="tx1">
                    <a:lumMod val="75000"/>
                    <a:lumOff val="25000"/>
                  </a:schemeClr>
                </a:solidFill>
                <a:effectLst/>
                <a:latin typeface="+mn-lt"/>
              </a:rPr>
              <a:t>de </a:t>
            </a:r>
            <a:r>
              <a:rPr lang="es-MX" sz="3200" dirty="0">
                <a:solidFill>
                  <a:schemeClr val="tx1">
                    <a:lumMod val="75000"/>
                    <a:lumOff val="25000"/>
                  </a:schemeClr>
                </a:solidFill>
                <a:effectLst/>
                <a:latin typeface="+mn-lt"/>
              </a:rPr>
              <a:t>trabajar en esta empresa? </a:t>
            </a:r>
            <a:br>
              <a:rPr lang="es-MX" sz="3200" dirty="0">
                <a:solidFill>
                  <a:schemeClr val="tx1">
                    <a:lumMod val="75000"/>
                    <a:lumOff val="25000"/>
                  </a:schemeClr>
                </a:solidFill>
                <a:effectLst/>
                <a:latin typeface="+mn-lt"/>
              </a:rPr>
            </a:br>
            <a:r>
              <a:rPr lang="es-MX" sz="3200" dirty="0">
                <a:solidFill>
                  <a:schemeClr val="tx1">
                    <a:lumMod val="75000"/>
                    <a:lumOff val="25000"/>
                  </a:schemeClr>
                </a:solidFill>
                <a:effectLst/>
                <a:latin typeface="+mn-lt"/>
              </a:rPr>
              <a:t> </a:t>
            </a:r>
          </a:p>
        </p:txBody>
      </p:sp>
      <p:cxnSp>
        <p:nvCxnSpPr>
          <p:cNvPr id="7" name="6 Conector recto"/>
          <p:cNvCxnSpPr/>
          <p:nvPr/>
        </p:nvCxnSpPr>
        <p:spPr>
          <a:xfrm>
            <a:off x="2217267" y="3861048"/>
            <a:ext cx="7345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217267" y="5300911"/>
            <a:ext cx="7345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217267" y="4581773"/>
            <a:ext cx="7345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0560" y="761943"/>
            <a:ext cx="12192000" cy="646331"/>
          </a:xfrm>
          <a:prstGeom prst="rect">
            <a:avLst/>
          </a:prstGeom>
          <a:noFill/>
        </p:spPr>
        <p:txBody>
          <a:bodyPr wrap="square" rtlCol="0">
            <a:spAutoFit/>
          </a:bodyPr>
          <a:lstStyle/>
          <a:p>
            <a:pPr algn="ctr"/>
            <a:r>
              <a:rPr lang="es-ES" sz="3600" dirty="0" smtClean="0">
                <a:solidFill>
                  <a:srgbClr val="05457C"/>
                </a:solidFill>
                <a:latin typeface="+mn-lt"/>
                <a:ea typeface="+mj-ea"/>
                <a:cs typeface="+mj-cs"/>
              </a:rPr>
              <a:t>PREGUNTAS ABIERTAS</a:t>
            </a:r>
            <a:endParaRPr lang="es-MX" dirty="0">
              <a:solidFill>
                <a:srgbClr val="05457C"/>
              </a:solidFill>
              <a:latin typeface="+mn-lt"/>
            </a:endParaRPr>
          </a:p>
        </p:txBody>
      </p:sp>
      <p:pic>
        <p:nvPicPr>
          <p:cNvPr id="11" name="Imagen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12"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79053258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bwMode="auto">
          <a:xfrm>
            <a:off x="7351444" y="5655064"/>
            <a:ext cx="4248472" cy="579438"/>
          </a:xfrm>
          <a:prstGeom prst="rect">
            <a:avLst/>
          </a:prstGeom>
          <a:solidFill>
            <a:srgbClr val="FF0000">
              <a:alpha val="7843"/>
            </a:srgbClr>
          </a:solidFill>
          <a:ln w="9525" cap="flat" cmpd="sng" algn="ctr">
            <a:solidFill>
              <a:srgbClr val="FF0000"/>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5" name="Rectangle 3"/>
          <p:cNvSpPr>
            <a:spLocks noGrp="1" noChangeArrowheads="1"/>
          </p:cNvSpPr>
          <p:nvPr>
            <p:ph type="title"/>
          </p:nvPr>
        </p:nvSpPr>
        <p:spPr>
          <a:xfrm>
            <a:off x="672667" y="1601856"/>
            <a:ext cx="10703792" cy="1143000"/>
          </a:xfrm>
        </p:spPr>
        <p:txBody>
          <a:bodyPr>
            <a:normAutofit fontScale="90000"/>
          </a:bodyPr>
          <a:lstStyle/>
          <a:p>
            <a:pPr marL="269875" indent="-33338" algn="just" eaLnBrk="1" fontAlgn="auto" hangingPunct="1">
              <a:spcAft>
                <a:spcPts val="0"/>
              </a:spcAft>
              <a:defRPr/>
            </a:pPr>
            <a:r>
              <a:rPr lang="es-ES" sz="3500" dirty="0">
                <a:solidFill>
                  <a:schemeClr val="tx1">
                    <a:lumMod val="75000"/>
                    <a:lumOff val="25000"/>
                  </a:schemeClr>
                </a:solidFill>
                <a:effectLst/>
                <a:latin typeface="+mn-lt"/>
              </a:rPr>
              <a:t>Preguntas abiertas </a:t>
            </a:r>
            <a:r>
              <a:rPr lang="es-MX" sz="3500" dirty="0">
                <a:solidFill>
                  <a:schemeClr val="tx1">
                    <a:lumMod val="75000"/>
                    <a:lumOff val="25000"/>
                  </a:schemeClr>
                </a:solidFill>
                <a:effectLst/>
                <a:latin typeface="+mn-lt"/>
              </a:rPr>
              <a:t>en cuestionarios, solamente </a:t>
            </a:r>
            <a:r>
              <a:rPr lang="es-MX" sz="3500" dirty="0" smtClean="0">
                <a:solidFill>
                  <a:schemeClr val="tx1">
                    <a:lumMod val="75000"/>
                    <a:lumOff val="25000"/>
                  </a:schemeClr>
                </a:solidFill>
                <a:effectLst/>
                <a:latin typeface="+mn-lt"/>
              </a:rPr>
              <a:t>para respuestas </a:t>
            </a:r>
            <a:r>
              <a:rPr lang="es-MX" sz="3500" dirty="0">
                <a:solidFill>
                  <a:schemeClr val="tx1">
                    <a:lumMod val="75000"/>
                    <a:lumOff val="25000"/>
                  </a:schemeClr>
                </a:solidFill>
                <a:effectLst/>
                <a:latin typeface="+mn-lt"/>
              </a:rPr>
              <a:t>no </a:t>
            </a:r>
            <a:r>
              <a:rPr lang="es-MX" sz="3500" dirty="0" smtClean="0">
                <a:solidFill>
                  <a:schemeClr val="tx1">
                    <a:lumMod val="75000"/>
                    <a:lumOff val="25000"/>
                  </a:schemeClr>
                </a:solidFill>
                <a:effectLst/>
                <a:latin typeface="+mn-lt"/>
              </a:rPr>
              <a:t>complejas. </a:t>
            </a:r>
            <a:endParaRPr lang="es-MX" sz="3600" dirty="0">
              <a:solidFill>
                <a:schemeClr val="tx1">
                  <a:lumMod val="75000"/>
                  <a:lumOff val="25000"/>
                </a:schemeClr>
              </a:solidFill>
              <a:effectLst/>
              <a:latin typeface="+mn-lt"/>
            </a:endParaRPr>
          </a:p>
          <a:p>
            <a:pPr marL="365760" indent="-256032" algn="just" eaLnBrk="1" fontAlgn="auto" hangingPunct="1">
              <a:lnSpc>
                <a:spcPct val="60000"/>
              </a:lnSpc>
              <a:spcAft>
                <a:spcPts val="0"/>
              </a:spcAft>
              <a:defRPr/>
            </a:pPr>
            <a:r>
              <a:rPr lang="es-MX" sz="2800" dirty="0">
                <a:solidFill>
                  <a:schemeClr val="tx1">
                    <a:lumMod val="75000"/>
                    <a:lumOff val="25000"/>
                  </a:schemeClr>
                </a:solidFill>
                <a:effectLst/>
                <a:latin typeface="+mn-lt"/>
              </a:rPr>
              <a:t>   </a:t>
            </a:r>
            <a:endParaRPr lang="es-ES" sz="2800" dirty="0">
              <a:solidFill>
                <a:schemeClr val="tx1">
                  <a:lumMod val="75000"/>
                  <a:lumOff val="25000"/>
                </a:schemeClr>
              </a:solidFill>
              <a:effectLst/>
              <a:latin typeface="+mn-lt"/>
            </a:endParaRPr>
          </a:p>
        </p:txBody>
      </p:sp>
      <p:sp>
        <p:nvSpPr>
          <p:cNvPr id="8" name="Text Box 6"/>
          <p:cNvSpPr txBox="1">
            <a:spLocks noChangeArrowheads="1"/>
          </p:cNvSpPr>
          <p:nvPr/>
        </p:nvSpPr>
        <p:spPr bwMode="auto">
          <a:xfrm>
            <a:off x="7392144" y="5655064"/>
            <a:ext cx="4207772" cy="579438"/>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s-ES" sz="3200" b="0" dirty="0">
                <a:solidFill>
                  <a:schemeClr val="bg2">
                    <a:lumMod val="25000"/>
                  </a:schemeClr>
                </a:solidFill>
                <a:latin typeface="+mn-lt"/>
              </a:rPr>
              <a:t>Propias de entrevistas</a:t>
            </a:r>
          </a:p>
        </p:txBody>
      </p:sp>
      <p:pic>
        <p:nvPicPr>
          <p:cNvPr id="10" name="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12" name="9 CuadroTexto"/>
          <p:cNvSpPr txBox="1"/>
          <p:nvPr/>
        </p:nvSpPr>
        <p:spPr>
          <a:xfrm>
            <a:off x="-30560" y="761943"/>
            <a:ext cx="12192000" cy="646331"/>
          </a:xfrm>
          <a:prstGeom prst="rect">
            <a:avLst/>
          </a:prstGeom>
          <a:noFill/>
        </p:spPr>
        <p:txBody>
          <a:bodyPr wrap="square" rtlCol="0">
            <a:spAutoFit/>
          </a:bodyPr>
          <a:lstStyle/>
          <a:p>
            <a:pPr algn="ctr"/>
            <a:r>
              <a:rPr lang="es-ES" sz="3600" dirty="0" smtClean="0">
                <a:solidFill>
                  <a:srgbClr val="05457C"/>
                </a:solidFill>
                <a:latin typeface="+mn-lt"/>
                <a:ea typeface="+mj-ea"/>
                <a:cs typeface="+mj-cs"/>
              </a:rPr>
              <a:t>PREGUNTAS ABIERTAS</a:t>
            </a:r>
            <a:endParaRPr lang="es-MX" dirty="0">
              <a:solidFill>
                <a:srgbClr val="05457C"/>
              </a:solidFill>
              <a:latin typeface="+mn-lt"/>
            </a:endParaRPr>
          </a:p>
        </p:txBody>
      </p:sp>
      <p:sp>
        <p:nvSpPr>
          <p:cNvPr id="9" name="8 CuadroTexto"/>
          <p:cNvSpPr txBox="1"/>
          <p:nvPr/>
        </p:nvSpPr>
        <p:spPr>
          <a:xfrm>
            <a:off x="3038384" y="3486431"/>
            <a:ext cx="7346256" cy="1446550"/>
          </a:xfrm>
          <a:prstGeom prst="rect">
            <a:avLst/>
          </a:prstGeom>
          <a:noFill/>
        </p:spPr>
        <p:txBody>
          <a:bodyPr wrap="square">
            <a:spAutoFit/>
          </a:bodyPr>
          <a:lstStyle/>
          <a:p>
            <a:pPr marL="365760" indent="-256032" algn="ctr" fontAlgn="auto">
              <a:spcBef>
                <a:spcPts val="400"/>
              </a:spcBef>
              <a:spcAft>
                <a:spcPts val="0"/>
              </a:spcAft>
              <a:buClr>
                <a:srgbClr val="D34817"/>
              </a:buClr>
              <a:buSzPct val="68000"/>
              <a:defRPr/>
            </a:pPr>
            <a:r>
              <a:rPr lang="es-MX" sz="4000" dirty="0" smtClean="0">
                <a:solidFill>
                  <a:schemeClr val="tx1">
                    <a:lumMod val="75000"/>
                    <a:lumOff val="25000"/>
                  </a:schemeClr>
                </a:solidFill>
                <a:latin typeface="+mn-lt"/>
              </a:rPr>
              <a:t>6. </a:t>
            </a:r>
            <a:r>
              <a:rPr lang="es-MX" sz="4400" dirty="0" smtClean="0">
                <a:solidFill>
                  <a:schemeClr val="tx1">
                    <a:lumMod val="75000"/>
                    <a:lumOff val="25000"/>
                  </a:schemeClr>
                </a:solidFill>
                <a:latin typeface="+mn-lt"/>
              </a:rPr>
              <a:t>¿Cómo </a:t>
            </a:r>
            <a:r>
              <a:rPr lang="es-MX" sz="4400" dirty="0">
                <a:solidFill>
                  <a:schemeClr val="tx1">
                    <a:lumMod val="75000"/>
                    <a:lumOff val="25000"/>
                  </a:schemeClr>
                </a:solidFill>
                <a:latin typeface="+mn-lt"/>
              </a:rPr>
              <a:t>era su relación con su ex-esposo</a:t>
            </a:r>
            <a:r>
              <a:rPr lang="es-MX" sz="4400" dirty="0" smtClean="0">
                <a:solidFill>
                  <a:schemeClr val="tx1">
                    <a:lumMod val="75000"/>
                    <a:lumOff val="25000"/>
                  </a:schemeClr>
                </a:solidFill>
                <a:latin typeface="+mn-lt"/>
              </a:rPr>
              <a:t>?</a:t>
            </a:r>
            <a:endParaRPr lang="es-MX" sz="4400" dirty="0">
              <a:solidFill>
                <a:schemeClr val="tx1">
                  <a:lumMod val="75000"/>
                  <a:lumOff val="25000"/>
                </a:schemeClr>
              </a:solidFill>
              <a:latin typeface="+mn-lt"/>
            </a:endParaRPr>
          </a:p>
        </p:txBody>
      </p:sp>
      <p:sp>
        <p:nvSpPr>
          <p:cNvPr id="11"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110" y="3254043"/>
            <a:ext cx="1891834" cy="1891834"/>
          </a:xfrm>
          <a:prstGeom prst="rect">
            <a:avLst/>
          </a:prstGeom>
        </p:spPr>
      </p:pic>
    </p:spTree>
    <p:extLst>
      <p:ext uri="{BB962C8B-B14F-4D97-AF65-F5344CB8AC3E}">
        <p14:creationId xmlns:p14="http://schemas.microsoft.com/office/powerpoint/2010/main" val="420170794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983432" y="1565920"/>
            <a:ext cx="9306678" cy="1143000"/>
          </a:xfrm>
        </p:spPr>
        <p:txBody>
          <a:bodyPr>
            <a:normAutofit fontScale="90000"/>
          </a:bodyPr>
          <a:lstStyle/>
          <a:p>
            <a:pPr marL="365125" indent="6350" algn="just">
              <a:defRPr/>
            </a:pPr>
            <a:r>
              <a:rPr lang="es-MX" sz="3500" dirty="0">
                <a:solidFill>
                  <a:schemeClr val="bg2">
                    <a:lumMod val="25000"/>
                  </a:schemeClr>
                </a:solidFill>
                <a:effectLst/>
                <a:latin typeface="+mn-lt"/>
              </a:rPr>
              <a:t>Preguntas abiertas complejas no se usan en </a:t>
            </a:r>
            <a:r>
              <a:rPr lang="es-MX" sz="3500" dirty="0" smtClean="0">
                <a:solidFill>
                  <a:schemeClr val="bg2">
                    <a:lumMod val="25000"/>
                  </a:schemeClr>
                </a:solidFill>
                <a:effectLst/>
                <a:latin typeface="+mn-lt"/>
              </a:rPr>
              <a:t>cuestionarios.</a:t>
            </a:r>
            <a:endParaRPr lang="es-MX" sz="3600" dirty="0">
              <a:solidFill>
                <a:schemeClr val="bg2">
                  <a:lumMod val="25000"/>
                </a:schemeClr>
              </a:solidFill>
              <a:effectLst/>
              <a:latin typeface="+mn-lt"/>
            </a:endParaRPr>
          </a:p>
          <a:p>
            <a:pPr marL="365760" indent="-256032" eaLnBrk="1" fontAlgn="auto" hangingPunct="1">
              <a:lnSpc>
                <a:spcPct val="60000"/>
              </a:lnSpc>
              <a:spcAft>
                <a:spcPts val="0"/>
              </a:spcAft>
              <a:defRPr/>
            </a:pPr>
            <a:r>
              <a:rPr lang="es-MX" sz="2800" dirty="0">
                <a:solidFill>
                  <a:schemeClr val="bg2">
                    <a:lumMod val="25000"/>
                  </a:schemeClr>
                </a:solidFill>
                <a:effectLst/>
                <a:latin typeface="+mn-lt"/>
              </a:rPr>
              <a:t>   </a:t>
            </a:r>
            <a:endParaRPr lang="es-ES" sz="2800" dirty="0">
              <a:solidFill>
                <a:schemeClr val="bg2">
                  <a:lumMod val="25000"/>
                </a:schemeClr>
              </a:solidFill>
              <a:effectLst/>
              <a:latin typeface="+mn-lt"/>
            </a:endParaRPr>
          </a:p>
        </p:txBody>
      </p:sp>
      <p:sp>
        <p:nvSpPr>
          <p:cNvPr id="10" name="Rectangle 3"/>
          <p:cNvSpPr txBox="1">
            <a:spLocks noChangeArrowheads="1"/>
          </p:cNvSpPr>
          <p:nvPr/>
        </p:nvSpPr>
        <p:spPr bwMode="auto">
          <a:xfrm>
            <a:off x="2279576" y="3152656"/>
            <a:ext cx="11017224" cy="3664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None/>
            </a:pPr>
            <a:r>
              <a:rPr lang="es-MX" altLang="es-MX" sz="3600" dirty="0" smtClean="0">
                <a:solidFill>
                  <a:schemeClr val="tx1">
                    <a:lumMod val="75000"/>
                    <a:lumOff val="25000"/>
                  </a:schemeClr>
                </a:solidFill>
              </a:rPr>
              <a:t>6. </a:t>
            </a:r>
            <a:r>
              <a:rPr lang="es-MX" altLang="es-MX" sz="3600" dirty="0">
                <a:solidFill>
                  <a:schemeClr val="tx1">
                    <a:lumMod val="75000"/>
                    <a:lumOff val="25000"/>
                  </a:schemeClr>
                </a:solidFill>
              </a:rPr>
              <a:t>¿Qué problemas tiene al exportar?</a:t>
            </a:r>
          </a:p>
          <a:p>
            <a:pPr fontAlgn="auto">
              <a:spcAft>
                <a:spcPts val="0"/>
              </a:spcAft>
              <a:buNone/>
            </a:pPr>
            <a:endParaRPr lang="es-ES" altLang="es-MX" sz="3600" dirty="0">
              <a:solidFill>
                <a:schemeClr val="tx1">
                  <a:lumMod val="75000"/>
                  <a:lumOff val="25000"/>
                </a:schemeClr>
              </a:solidFill>
            </a:endParaRPr>
          </a:p>
          <a:p>
            <a:pPr fontAlgn="auto">
              <a:spcAft>
                <a:spcPts val="0"/>
              </a:spcAft>
              <a:buNone/>
            </a:pPr>
            <a:r>
              <a:rPr lang="es-MX" altLang="es-MX" sz="3600" dirty="0">
                <a:solidFill>
                  <a:schemeClr val="tx1">
                    <a:lumMod val="75000"/>
                    <a:lumOff val="25000"/>
                  </a:schemeClr>
                </a:solidFill>
              </a:rPr>
              <a:t>7</a:t>
            </a:r>
            <a:r>
              <a:rPr lang="es-MX" altLang="es-MX" sz="3600" dirty="0" smtClean="0">
                <a:solidFill>
                  <a:schemeClr val="tx1">
                    <a:lumMod val="75000"/>
                    <a:lumOff val="25000"/>
                  </a:schemeClr>
                </a:solidFill>
              </a:rPr>
              <a:t>. </a:t>
            </a:r>
            <a:r>
              <a:rPr lang="es-MX" altLang="es-MX" sz="3600" dirty="0">
                <a:solidFill>
                  <a:schemeClr val="tx1">
                    <a:lumMod val="75000"/>
                    <a:lumOff val="25000"/>
                  </a:schemeClr>
                </a:solidFill>
              </a:rPr>
              <a:t>¿Qué es la cultura fiscal?</a:t>
            </a:r>
          </a:p>
          <a:p>
            <a:pPr fontAlgn="auto">
              <a:spcAft>
                <a:spcPts val="0"/>
              </a:spcAft>
              <a:buNone/>
            </a:pPr>
            <a:endParaRPr lang="es-MX" altLang="es-MX" sz="4400" dirty="0">
              <a:solidFill>
                <a:schemeClr val="tx1">
                  <a:lumMod val="75000"/>
                  <a:lumOff val="25000"/>
                </a:schemeClr>
              </a:solidFill>
            </a:endParaRPr>
          </a:p>
          <a:p>
            <a:pPr fontAlgn="auto">
              <a:spcAft>
                <a:spcPts val="0"/>
              </a:spcAft>
              <a:buNone/>
            </a:pPr>
            <a:endParaRPr lang="es-MX" altLang="es-MX" sz="3600" dirty="0">
              <a:solidFill>
                <a:schemeClr val="tx1">
                  <a:lumMod val="75000"/>
                  <a:lumOff val="25000"/>
                </a:schemeClr>
              </a:solidFill>
            </a:endParaRPr>
          </a:p>
          <a:p>
            <a:pPr fontAlgn="auto">
              <a:spcAft>
                <a:spcPts val="0"/>
              </a:spcAft>
              <a:buNone/>
            </a:pPr>
            <a:endParaRPr lang="es-MX" altLang="es-MX" sz="3600" dirty="0">
              <a:solidFill>
                <a:schemeClr val="tx1">
                  <a:lumMod val="75000"/>
                  <a:lumOff val="25000"/>
                </a:schemeClr>
              </a:solidFill>
            </a:endParaRPr>
          </a:p>
          <a:p>
            <a:pPr fontAlgn="auto">
              <a:lnSpc>
                <a:spcPct val="60000"/>
              </a:lnSpc>
              <a:spcAft>
                <a:spcPts val="0"/>
              </a:spcAft>
              <a:buNone/>
            </a:pPr>
            <a:r>
              <a:rPr lang="es-MX" altLang="es-MX" sz="3600" dirty="0">
                <a:solidFill>
                  <a:schemeClr val="tx1">
                    <a:lumMod val="75000"/>
                    <a:lumOff val="25000"/>
                  </a:schemeClr>
                </a:solidFill>
              </a:rPr>
              <a:t>   </a:t>
            </a:r>
            <a:endParaRPr lang="es-ES" altLang="es-MX" sz="3600" dirty="0">
              <a:solidFill>
                <a:schemeClr val="tx1">
                  <a:lumMod val="75000"/>
                  <a:lumOff val="25000"/>
                </a:schemeClr>
              </a:solidFill>
            </a:endParaRPr>
          </a:p>
        </p:txBody>
      </p:sp>
      <p:pic>
        <p:nvPicPr>
          <p:cNvPr id="8" name="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9" name="9 CuadroTexto"/>
          <p:cNvSpPr txBox="1"/>
          <p:nvPr/>
        </p:nvSpPr>
        <p:spPr>
          <a:xfrm>
            <a:off x="-30560" y="761943"/>
            <a:ext cx="12192000" cy="646331"/>
          </a:xfrm>
          <a:prstGeom prst="rect">
            <a:avLst/>
          </a:prstGeom>
          <a:noFill/>
        </p:spPr>
        <p:txBody>
          <a:bodyPr wrap="square" rtlCol="0">
            <a:spAutoFit/>
          </a:bodyPr>
          <a:lstStyle/>
          <a:p>
            <a:pPr algn="ctr"/>
            <a:r>
              <a:rPr lang="es-ES" sz="3600" dirty="0" smtClean="0">
                <a:solidFill>
                  <a:srgbClr val="05457C"/>
                </a:solidFill>
                <a:latin typeface="+mn-lt"/>
                <a:ea typeface="+mj-ea"/>
                <a:cs typeface="+mj-cs"/>
              </a:rPr>
              <a:t>PREGUNTAS ABIERTAS</a:t>
            </a:r>
            <a:endParaRPr lang="es-MX" dirty="0">
              <a:solidFill>
                <a:srgbClr val="05457C"/>
              </a:solidFill>
              <a:latin typeface="+mn-lt"/>
            </a:endParaRPr>
          </a:p>
        </p:txBody>
      </p:sp>
      <p:sp>
        <p:nvSpPr>
          <p:cNvPr id="11"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663" y="3212975"/>
            <a:ext cx="720081" cy="720081"/>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663" y="4437111"/>
            <a:ext cx="720081" cy="720081"/>
          </a:xfrm>
          <a:prstGeom prst="rect">
            <a:avLst/>
          </a:prstGeom>
        </p:spPr>
      </p:pic>
    </p:spTree>
    <p:extLst>
      <p:ext uri="{BB962C8B-B14F-4D97-AF65-F5344CB8AC3E}">
        <p14:creationId xmlns:p14="http://schemas.microsoft.com/office/powerpoint/2010/main" val="91311212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27448" y="1556792"/>
            <a:ext cx="10153128" cy="4911747"/>
          </a:xfrm>
        </p:spPr>
        <p:txBody>
          <a:bodyPr>
            <a:noAutofit/>
          </a:bodyPr>
          <a:lstStyle/>
          <a:p>
            <a:pPr marL="457200" indent="-457200" algn="just">
              <a:spcAft>
                <a:spcPts val="1200"/>
              </a:spcAft>
              <a:buClr>
                <a:srgbClr val="FF0000"/>
              </a:buClr>
              <a:buSzPct val="80000"/>
              <a:buFont typeface="ZapfDingbatsITC" charset="0"/>
              <a:buChar char="✔"/>
            </a:pPr>
            <a:r>
              <a:rPr lang="es-CR" sz="2400" dirty="0" smtClean="0">
                <a:solidFill>
                  <a:schemeClr val="bg2">
                    <a:lumMod val="25000"/>
                  </a:schemeClr>
                </a:solidFill>
                <a:effectLst/>
              </a:rPr>
              <a:t>Permite </a:t>
            </a:r>
            <a:r>
              <a:rPr lang="es-CR" sz="2400" dirty="0">
                <a:solidFill>
                  <a:schemeClr val="bg2">
                    <a:lumMod val="25000"/>
                  </a:schemeClr>
                </a:solidFill>
                <a:effectLst/>
              </a:rPr>
              <a:t>al entrevistado expresarse de una manera libre y </a:t>
            </a:r>
            <a:r>
              <a:rPr lang="es-CR" sz="2400" dirty="0" smtClean="0">
                <a:solidFill>
                  <a:schemeClr val="bg2">
                    <a:lumMod val="25000"/>
                  </a:schemeClr>
                </a:solidFill>
                <a:effectLst/>
              </a:rPr>
              <a:t>espontánea.</a:t>
            </a:r>
            <a:endParaRPr lang="es-CR" sz="2400" dirty="0">
              <a:solidFill>
                <a:schemeClr val="bg2">
                  <a:lumMod val="25000"/>
                </a:schemeClr>
              </a:solidFill>
              <a:effectLst/>
            </a:endParaRPr>
          </a:p>
          <a:p>
            <a:pPr marL="457200" indent="-457200" algn="just">
              <a:spcAft>
                <a:spcPts val="1200"/>
              </a:spcAft>
              <a:buClr>
                <a:srgbClr val="FF0000"/>
              </a:buClr>
              <a:buSzPct val="80000"/>
              <a:buFont typeface="ZapfDingbatsITC" charset="0"/>
              <a:buChar char="✔"/>
            </a:pPr>
            <a:r>
              <a:rPr lang="es-CR" sz="2400" dirty="0" smtClean="0">
                <a:solidFill>
                  <a:schemeClr val="bg2">
                    <a:lumMod val="25000"/>
                  </a:schemeClr>
                </a:solidFill>
                <a:effectLst/>
              </a:rPr>
              <a:t>Es </a:t>
            </a:r>
            <a:r>
              <a:rPr lang="es-CR" sz="2400" dirty="0">
                <a:solidFill>
                  <a:schemeClr val="bg2">
                    <a:lumMod val="25000"/>
                  </a:schemeClr>
                </a:solidFill>
                <a:effectLst/>
              </a:rPr>
              <a:t>útil cuando no se tiene información sobre posibles alternativas de </a:t>
            </a:r>
            <a:r>
              <a:rPr lang="es-CR" sz="2400" dirty="0" smtClean="0">
                <a:solidFill>
                  <a:schemeClr val="bg2">
                    <a:lumMod val="25000"/>
                  </a:schemeClr>
                </a:solidFill>
                <a:effectLst/>
              </a:rPr>
              <a:t>respuestas.</a:t>
            </a:r>
            <a:endParaRPr lang="es-CR" sz="2400" dirty="0">
              <a:solidFill>
                <a:schemeClr val="bg2">
                  <a:lumMod val="25000"/>
                </a:schemeClr>
              </a:solidFill>
              <a:effectLst/>
            </a:endParaRPr>
          </a:p>
          <a:p>
            <a:pPr marL="457200" indent="-457200" algn="just">
              <a:spcAft>
                <a:spcPts val="1200"/>
              </a:spcAft>
              <a:buClr>
                <a:srgbClr val="FF0000"/>
              </a:buClr>
              <a:buSzPct val="80000"/>
              <a:buFont typeface="ZapfDingbatsITC" charset="0"/>
              <a:buChar char="✔"/>
            </a:pPr>
            <a:r>
              <a:rPr lang="es-CR" sz="2400" dirty="0" smtClean="0">
                <a:solidFill>
                  <a:schemeClr val="bg2">
                    <a:lumMod val="25000"/>
                  </a:schemeClr>
                </a:solidFill>
                <a:effectLst/>
              </a:rPr>
              <a:t>Es </a:t>
            </a:r>
            <a:r>
              <a:rPr lang="es-CR" sz="2400" dirty="0">
                <a:solidFill>
                  <a:schemeClr val="bg2">
                    <a:lumMod val="25000"/>
                  </a:schemeClr>
                </a:solidFill>
                <a:effectLst/>
              </a:rPr>
              <a:t>aconsejable cuando el entrevistado tiene poca información o experiencia sobre el </a:t>
            </a:r>
            <a:r>
              <a:rPr lang="es-CR" sz="2400" dirty="0" smtClean="0">
                <a:solidFill>
                  <a:schemeClr val="bg2">
                    <a:lumMod val="25000"/>
                  </a:schemeClr>
                </a:solidFill>
                <a:effectLst/>
              </a:rPr>
              <a:t>tema. </a:t>
            </a:r>
            <a:endParaRPr lang="es-CR" sz="2400" dirty="0">
              <a:solidFill>
                <a:schemeClr val="bg2">
                  <a:lumMod val="25000"/>
                </a:schemeClr>
              </a:solidFill>
              <a:effectLst/>
            </a:endParaRPr>
          </a:p>
          <a:p>
            <a:pPr marL="457200" indent="-457200" algn="just">
              <a:spcAft>
                <a:spcPts val="1200"/>
              </a:spcAft>
              <a:buClr>
                <a:srgbClr val="FF0000"/>
              </a:buClr>
              <a:buSzPct val="80000"/>
              <a:buFont typeface="ZapfDingbatsITC" charset="0"/>
              <a:buChar char="✘"/>
            </a:pPr>
            <a:r>
              <a:rPr lang="es-CR" sz="2400" dirty="0" smtClean="0">
                <a:solidFill>
                  <a:schemeClr val="bg2">
                    <a:lumMod val="25000"/>
                  </a:schemeClr>
                </a:solidFill>
                <a:effectLst/>
              </a:rPr>
              <a:t>Exigen </a:t>
            </a:r>
            <a:r>
              <a:rPr lang="es-CR" sz="2400" dirty="0">
                <a:solidFill>
                  <a:schemeClr val="bg2">
                    <a:lumMod val="25000"/>
                  </a:schemeClr>
                </a:solidFill>
                <a:effectLst/>
              </a:rPr>
              <a:t>más tiempo y esfuerzo del entrevistador y el </a:t>
            </a:r>
            <a:r>
              <a:rPr lang="es-CR" sz="2400" dirty="0" smtClean="0">
                <a:solidFill>
                  <a:schemeClr val="bg2">
                    <a:lumMod val="25000"/>
                  </a:schemeClr>
                </a:solidFill>
                <a:effectLst/>
              </a:rPr>
              <a:t>entrevistado. </a:t>
            </a:r>
            <a:endParaRPr lang="es-CR" sz="2400" dirty="0">
              <a:solidFill>
                <a:schemeClr val="bg2">
                  <a:lumMod val="25000"/>
                </a:schemeClr>
              </a:solidFill>
              <a:effectLst/>
            </a:endParaRPr>
          </a:p>
          <a:p>
            <a:pPr marL="457200" indent="-457200" algn="just">
              <a:spcAft>
                <a:spcPts val="1200"/>
              </a:spcAft>
              <a:buClr>
                <a:srgbClr val="FF0000"/>
              </a:buClr>
              <a:buSzPct val="80000"/>
              <a:buFont typeface="ZapfDingbatsITC" charset="0"/>
              <a:buChar char="✘"/>
            </a:pPr>
            <a:r>
              <a:rPr lang="es-CR" sz="2400" dirty="0" smtClean="0">
                <a:solidFill>
                  <a:schemeClr val="bg2">
                    <a:lumMod val="25000"/>
                  </a:schemeClr>
                </a:solidFill>
                <a:effectLst/>
              </a:rPr>
              <a:t>Si </a:t>
            </a:r>
            <a:r>
              <a:rPr lang="es-CR" sz="2400" dirty="0">
                <a:solidFill>
                  <a:schemeClr val="bg2">
                    <a:lumMod val="25000"/>
                  </a:schemeClr>
                </a:solidFill>
                <a:effectLst/>
              </a:rPr>
              <a:t>el entrevistador no transcribe textualmente la respuesta del entrevistado, puede introducir </a:t>
            </a:r>
            <a:r>
              <a:rPr lang="es-CR" sz="2400" dirty="0" smtClean="0">
                <a:solidFill>
                  <a:schemeClr val="bg2">
                    <a:lumMod val="25000"/>
                  </a:schemeClr>
                </a:solidFill>
                <a:effectLst/>
              </a:rPr>
              <a:t>sesgos. </a:t>
            </a:r>
            <a:endParaRPr lang="es-CR" sz="2400" dirty="0">
              <a:solidFill>
                <a:schemeClr val="bg2">
                  <a:lumMod val="25000"/>
                </a:schemeClr>
              </a:solidFill>
              <a:effectLst/>
            </a:endParaRPr>
          </a:p>
          <a:p>
            <a:pPr marL="457200" indent="-457200" algn="just">
              <a:spcAft>
                <a:spcPts val="1200"/>
              </a:spcAft>
              <a:buClr>
                <a:srgbClr val="FF0000"/>
              </a:buClr>
              <a:buSzPct val="80000"/>
              <a:buFont typeface="ZapfDingbatsITC" charset="0"/>
              <a:buChar char="✘"/>
            </a:pPr>
            <a:r>
              <a:rPr lang="es-CR" sz="2400" dirty="0" smtClean="0">
                <a:solidFill>
                  <a:schemeClr val="bg2">
                    <a:lumMod val="25000"/>
                  </a:schemeClr>
                </a:solidFill>
                <a:effectLst/>
              </a:rPr>
              <a:t>Son </a:t>
            </a:r>
            <a:r>
              <a:rPr lang="es-CR" sz="2400" dirty="0">
                <a:solidFill>
                  <a:schemeClr val="bg2">
                    <a:lumMod val="25000"/>
                  </a:schemeClr>
                </a:solidFill>
                <a:effectLst/>
              </a:rPr>
              <a:t>difíciles de clasificar y preparar para el </a:t>
            </a:r>
            <a:r>
              <a:rPr lang="es-CR" sz="2400" dirty="0" smtClean="0">
                <a:solidFill>
                  <a:schemeClr val="bg2">
                    <a:lumMod val="25000"/>
                  </a:schemeClr>
                </a:solidFill>
                <a:effectLst/>
              </a:rPr>
              <a:t>análisis.</a:t>
            </a:r>
          </a:p>
          <a:p>
            <a:pPr marL="1371600" lvl="2" indent="-457200" algn="just">
              <a:buFont typeface="Calibri" pitchFamily="34" charset="0"/>
              <a:buChar char="−"/>
            </a:pPr>
            <a:endParaRPr lang="es-CR" sz="1800"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9 CuadroTexto"/>
          <p:cNvSpPr txBox="1"/>
          <p:nvPr/>
        </p:nvSpPr>
        <p:spPr>
          <a:xfrm>
            <a:off x="4706" y="617990"/>
            <a:ext cx="12192000" cy="646331"/>
          </a:xfrm>
          <a:prstGeom prst="rect">
            <a:avLst/>
          </a:prstGeom>
          <a:noFill/>
        </p:spPr>
        <p:txBody>
          <a:bodyPr wrap="square" rtlCol="0">
            <a:spAutoFit/>
          </a:bodyPr>
          <a:lstStyle/>
          <a:p>
            <a:pPr algn="ctr"/>
            <a:r>
              <a:rPr lang="es-ES" sz="3600" dirty="0" smtClean="0">
                <a:solidFill>
                  <a:srgbClr val="05457C"/>
                </a:solidFill>
                <a:latin typeface="+mn-lt"/>
                <a:ea typeface="+mj-ea"/>
                <a:cs typeface="+mj-cs"/>
              </a:rPr>
              <a:t>PREGUNTAS ABIERTAS</a:t>
            </a:r>
            <a:endParaRPr lang="es-MX" dirty="0">
              <a:solidFill>
                <a:srgbClr val="05457C"/>
              </a:solidFill>
              <a:latin typeface="+mn-lt"/>
            </a:endParaRPr>
          </a:p>
        </p:txBody>
      </p:sp>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441225685"/>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2" name="Rectángulo 1"/>
          <p:cNvSpPr/>
          <p:nvPr/>
        </p:nvSpPr>
        <p:spPr>
          <a:xfrm>
            <a:off x="0" y="548680"/>
            <a:ext cx="12192000" cy="954107"/>
          </a:xfrm>
          <a:prstGeom prst="rect">
            <a:avLst/>
          </a:prstGeom>
        </p:spPr>
        <p:txBody>
          <a:bodyPr wrap="square">
            <a:spAutoFit/>
          </a:bodyPr>
          <a:lstStyle/>
          <a:p>
            <a:pPr algn="ctr"/>
            <a:r>
              <a:rPr lang="es-CR" sz="2800" dirty="0">
                <a:solidFill>
                  <a:srgbClr val="05457C"/>
                </a:solidFill>
              </a:rPr>
              <a:t>VENTAJAS Y DESVENTAJAS COMPARATIVAS </a:t>
            </a:r>
          </a:p>
          <a:p>
            <a:pPr algn="ctr"/>
            <a:r>
              <a:rPr lang="es-CR" sz="2800" dirty="0">
                <a:solidFill>
                  <a:srgbClr val="05457C"/>
                </a:solidFill>
              </a:rPr>
              <a:t>DE LAS PREGUNTAS ABIERTAS Y CERRADAS</a:t>
            </a:r>
          </a:p>
        </p:txBody>
      </p:sp>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grpSp>
        <p:nvGrpSpPr>
          <p:cNvPr id="11" name="Agrupar 10"/>
          <p:cNvGrpSpPr/>
          <p:nvPr/>
        </p:nvGrpSpPr>
        <p:grpSpPr>
          <a:xfrm>
            <a:off x="623392" y="1641120"/>
            <a:ext cx="10536530" cy="2219928"/>
            <a:chOff x="623392" y="1956681"/>
            <a:chExt cx="10536530" cy="2219928"/>
          </a:xfrm>
        </p:grpSpPr>
        <p:sp>
          <p:nvSpPr>
            <p:cNvPr id="9" name="Rectángulo redondeado 8"/>
            <p:cNvSpPr/>
            <p:nvPr/>
          </p:nvSpPr>
          <p:spPr bwMode="auto">
            <a:xfrm>
              <a:off x="1438842" y="2311330"/>
              <a:ext cx="9721080" cy="1865279"/>
            </a:xfrm>
            <a:prstGeom prst="roundRect">
              <a:avLst>
                <a:gd name="adj" fmla="val 7597"/>
              </a:avLst>
            </a:prstGeom>
            <a:noFill/>
            <a:ln w="76200" cap="flat" cmpd="sng" algn="ctr">
              <a:solidFill>
                <a:srgbClr val="FF8E1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7" name="Rectángulo redondeado 6"/>
            <p:cNvSpPr/>
            <p:nvPr/>
          </p:nvSpPr>
          <p:spPr bwMode="auto">
            <a:xfrm>
              <a:off x="934786" y="1956681"/>
              <a:ext cx="4320480" cy="635752"/>
            </a:xfrm>
            <a:prstGeom prst="roundRect">
              <a:avLst>
                <a:gd name="adj" fmla="val 50000"/>
              </a:avLst>
            </a:prstGeom>
            <a:solidFill>
              <a:srgbClr val="FF8E1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lvl="1" algn="ctr"/>
              <a:r>
                <a:rPr lang="es-CR" sz="2400" dirty="0" smtClean="0">
                  <a:solidFill>
                    <a:schemeClr val="bg1"/>
                  </a:solidFill>
                </a:rPr>
                <a:t>PREGUNTAS CERRADAS</a:t>
              </a:r>
              <a:endParaRPr lang="es-CR" sz="2400" dirty="0">
                <a:solidFill>
                  <a:schemeClr val="bg1"/>
                </a:solidFill>
              </a:endParaRPr>
            </a:p>
          </p:txBody>
        </p:sp>
        <p:sp>
          <p:nvSpPr>
            <p:cNvPr id="10" name="Rectángulo 9"/>
            <p:cNvSpPr/>
            <p:nvPr/>
          </p:nvSpPr>
          <p:spPr>
            <a:xfrm>
              <a:off x="623392" y="2691970"/>
              <a:ext cx="10441160" cy="1277273"/>
            </a:xfrm>
            <a:prstGeom prst="rect">
              <a:avLst/>
            </a:prstGeom>
          </p:spPr>
          <p:txBody>
            <a:bodyPr wrap="square">
              <a:spAutoFit/>
            </a:bodyPr>
            <a:lstStyle/>
            <a:p>
              <a:pPr marL="1257300" lvl="2" indent="-342900" algn="just">
                <a:spcAft>
                  <a:spcPts val="600"/>
                </a:spcAft>
                <a:buClr>
                  <a:srgbClr val="FF8E11"/>
                </a:buClr>
                <a:buSzPct val="90000"/>
                <a:buFont typeface="Wingdings" charset="2"/>
                <a:buChar char="§"/>
              </a:pPr>
              <a:r>
                <a:rPr lang="es-CR" sz="2400" b="0" dirty="0">
                  <a:solidFill>
                    <a:schemeClr val="bg2">
                      <a:lumMod val="25000"/>
                    </a:schemeClr>
                  </a:solidFill>
                  <a:latin typeface="+mn-lt"/>
                  <a:ea typeface="Arial" charset="0"/>
                  <a:cs typeface="+mn-cs"/>
                </a:rPr>
                <a:t>Se formulan con rapidez y las respuestas son fáciles de registrar.</a:t>
              </a:r>
            </a:p>
            <a:p>
              <a:pPr marL="1257300" lvl="2" indent="-342900" algn="just">
                <a:spcAft>
                  <a:spcPts val="600"/>
                </a:spcAft>
                <a:buClr>
                  <a:srgbClr val="FF8E11"/>
                </a:buClr>
                <a:buSzPct val="90000"/>
                <a:buFont typeface="Wingdings" charset="2"/>
                <a:buChar char="§"/>
              </a:pPr>
              <a:r>
                <a:rPr lang="es-CR" sz="2400" b="0" dirty="0">
                  <a:solidFill>
                    <a:schemeClr val="bg2">
                      <a:lumMod val="25000"/>
                    </a:schemeClr>
                  </a:solidFill>
                  <a:latin typeface="+mn-lt"/>
                  <a:ea typeface="Arial" charset="0"/>
                  <a:cs typeface="+mn-cs"/>
                </a:rPr>
                <a:t>La desventaja es que fuerzan al entrevistado sobre un tema del cual todavía no generalizaría una opinión.</a:t>
              </a:r>
            </a:p>
          </p:txBody>
        </p:sp>
      </p:grpSp>
      <p:grpSp>
        <p:nvGrpSpPr>
          <p:cNvPr id="12" name="Agrupar 11"/>
          <p:cNvGrpSpPr/>
          <p:nvPr/>
        </p:nvGrpSpPr>
        <p:grpSpPr>
          <a:xfrm>
            <a:off x="623392" y="4077072"/>
            <a:ext cx="10536530" cy="2448272"/>
            <a:chOff x="623392" y="1956681"/>
            <a:chExt cx="10536530" cy="2448272"/>
          </a:xfrm>
        </p:grpSpPr>
        <p:sp>
          <p:nvSpPr>
            <p:cNvPr id="13" name="Rectángulo redondeado 12"/>
            <p:cNvSpPr/>
            <p:nvPr/>
          </p:nvSpPr>
          <p:spPr bwMode="auto">
            <a:xfrm>
              <a:off x="1438842" y="2311330"/>
              <a:ext cx="9721080" cy="2093623"/>
            </a:xfrm>
            <a:prstGeom prst="roundRect">
              <a:avLst>
                <a:gd name="adj" fmla="val 7597"/>
              </a:avLst>
            </a:prstGeom>
            <a:noFill/>
            <a:ln w="762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14" name="Rectángulo redondeado 13"/>
            <p:cNvSpPr/>
            <p:nvPr/>
          </p:nvSpPr>
          <p:spPr bwMode="auto">
            <a:xfrm>
              <a:off x="934786" y="1956681"/>
              <a:ext cx="4320480" cy="635752"/>
            </a:xfrm>
            <a:prstGeom prst="roundRect">
              <a:avLst>
                <a:gd name="adj" fmla="val 50000"/>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lvl="1" algn="ctr"/>
              <a:r>
                <a:rPr lang="es-CR" sz="2400" dirty="0" smtClean="0">
                  <a:solidFill>
                    <a:schemeClr val="bg1"/>
                  </a:solidFill>
                </a:rPr>
                <a:t>PREGUNTAS ABIERTAS</a:t>
              </a:r>
              <a:endParaRPr lang="es-CR" sz="2400" dirty="0">
                <a:solidFill>
                  <a:schemeClr val="bg1"/>
                </a:solidFill>
              </a:endParaRPr>
            </a:p>
          </p:txBody>
        </p:sp>
        <p:sp>
          <p:nvSpPr>
            <p:cNvPr id="15" name="Rectángulo 14"/>
            <p:cNvSpPr/>
            <p:nvPr/>
          </p:nvSpPr>
          <p:spPr>
            <a:xfrm>
              <a:off x="623392" y="2604753"/>
              <a:ext cx="10441160" cy="1646605"/>
            </a:xfrm>
            <a:prstGeom prst="rect">
              <a:avLst/>
            </a:prstGeom>
          </p:spPr>
          <p:txBody>
            <a:bodyPr wrap="square">
              <a:spAutoFit/>
            </a:bodyPr>
            <a:lstStyle/>
            <a:p>
              <a:pPr marL="1257300" lvl="2" indent="-342900" algn="just">
                <a:spcAft>
                  <a:spcPts val="600"/>
                </a:spcAft>
                <a:buClr>
                  <a:srgbClr val="0070C0"/>
                </a:buClr>
                <a:buSzPct val="90000"/>
                <a:buFont typeface="Wingdings" charset="2"/>
                <a:buChar char="§"/>
              </a:pPr>
              <a:r>
                <a:rPr lang="es-CR" sz="2400" b="0" dirty="0">
                  <a:solidFill>
                    <a:schemeClr val="bg2">
                      <a:lumMod val="25000"/>
                    </a:schemeClr>
                  </a:solidFill>
                  <a:latin typeface="+mn-lt"/>
                  <a:ea typeface="Arial" charset="0"/>
                  <a:cs typeface="+mn-cs"/>
                </a:rPr>
                <a:t>Tiene</a:t>
              </a:r>
              <a:r>
                <a:rPr lang="es-CR" sz="2400" b="0" dirty="0">
                  <a:solidFill>
                    <a:schemeClr val="bg2">
                      <a:lumMod val="25000"/>
                    </a:schemeClr>
                  </a:solidFill>
                </a:rPr>
                <a:t> la ventaja de que las respuestas del entrevistado son espontáneas y en sus propios términos.</a:t>
              </a:r>
            </a:p>
            <a:p>
              <a:pPr marL="1257300" lvl="2" indent="-342900" algn="just">
                <a:spcAft>
                  <a:spcPts val="600"/>
                </a:spcAft>
                <a:buClr>
                  <a:srgbClr val="0070C0"/>
                </a:buClr>
                <a:buSzPct val="90000"/>
                <a:buFont typeface="Wingdings" charset="2"/>
                <a:buChar char="§"/>
              </a:pPr>
              <a:r>
                <a:rPr lang="es-CR" sz="2400" b="0" dirty="0">
                  <a:solidFill>
                    <a:schemeClr val="bg2">
                      <a:lumMod val="25000"/>
                    </a:schemeClr>
                  </a:solidFill>
                </a:rPr>
                <a:t>Presenta la desventaja de registro, procesamiento y análisis de la información muy complejos, por lo que consume mucho tiempo.</a:t>
              </a:r>
            </a:p>
          </p:txBody>
        </p:sp>
      </p:grpSp>
    </p:spTree>
    <p:extLst>
      <p:ext uri="{BB962C8B-B14F-4D97-AF65-F5344CB8AC3E}">
        <p14:creationId xmlns:p14="http://schemas.microsoft.com/office/powerpoint/2010/main" val="2032401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00768" y="1844824"/>
            <a:ext cx="10342774" cy="5544616"/>
          </a:xfrm>
        </p:spPr>
        <p:txBody>
          <a:bodyPr>
            <a:normAutofit/>
          </a:bodyPr>
          <a:lstStyle/>
          <a:p>
            <a:pPr marL="541338" indent="-403225" algn="just">
              <a:spcAft>
                <a:spcPts val="600"/>
              </a:spcAft>
              <a:buClr>
                <a:srgbClr val="FF0000"/>
              </a:buClr>
              <a:buSzPct val="70000"/>
              <a:buFont typeface="ZapfDingbatsITC" charset="0"/>
              <a:buChar char="❁"/>
            </a:pPr>
            <a:r>
              <a:rPr lang="es-CR" sz="2600" b="1" u="sng" dirty="0" smtClean="0">
                <a:solidFill>
                  <a:srgbClr val="FF0000"/>
                </a:solidFill>
                <a:effectLst/>
              </a:rPr>
              <a:t>Preguntas de hechos:</a:t>
            </a:r>
            <a:r>
              <a:rPr lang="es-CR" sz="2600" i="1" dirty="0" smtClean="0">
                <a:solidFill>
                  <a:schemeClr val="tx1">
                    <a:lumMod val="75000"/>
                    <a:lumOff val="25000"/>
                  </a:schemeClr>
                </a:solidFill>
                <a:effectLst/>
              </a:rPr>
              <a:t> </a:t>
            </a:r>
            <a:r>
              <a:rPr lang="es-CR" sz="2600" dirty="0" smtClean="0">
                <a:solidFill>
                  <a:schemeClr val="tx1">
                    <a:lumMod val="75000"/>
                    <a:lumOff val="25000"/>
                  </a:schemeClr>
                </a:solidFill>
                <a:effectLst/>
              </a:rPr>
              <a:t>Datos relativos a su persona, familia, grupos al que pertenece.</a:t>
            </a:r>
          </a:p>
          <a:p>
            <a:pPr marL="541338" indent="-403225" algn="just">
              <a:spcAft>
                <a:spcPts val="600"/>
              </a:spcAft>
              <a:buClr>
                <a:srgbClr val="FF0000"/>
              </a:buClr>
              <a:buSzPct val="70000"/>
              <a:buFont typeface="ZapfDingbatsITC" charset="0"/>
              <a:buChar char="❁"/>
            </a:pPr>
            <a:r>
              <a:rPr lang="es-CR" sz="2600" b="1" u="sng" dirty="0" smtClean="0">
                <a:solidFill>
                  <a:srgbClr val="FF0000"/>
                </a:solidFill>
                <a:effectLst/>
              </a:rPr>
              <a:t>Preguntas de acciones o conductas pasadas:</a:t>
            </a:r>
            <a:r>
              <a:rPr lang="es-CR" sz="2600" i="1" dirty="0" smtClean="0">
                <a:solidFill>
                  <a:schemeClr val="tx1">
                    <a:lumMod val="75000"/>
                    <a:lumOff val="25000"/>
                  </a:schemeClr>
                </a:solidFill>
                <a:effectLst/>
              </a:rPr>
              <a:t> </a:t>
            </a:r>
            <a:r>
              <a:rPr lang="es-CR" sz="2600" dirty="0" smtClean="0">
                <a:solidFill>
                  <a:schemeClr val="tx1">
                    <a:lumMod val="75000"/>
                    <a:lumOff val="25000"/>
                  </a:schemeClr>
                </a:solidFill>
                <a:effectLst/>
              </a:rPr>
              <a:t>Hábitos de consumo.</a:t>
            </a:r>
          </a:p>
          <a:p>
            <a:pPr marL="541338" indent="-403225" algn="just">
              <a:spcAft>
                <a:spcPts val="600"/>
              </a:spcAft>
              <a:buClr>
                <a:srgbClr val="FF0000"/>
              </a:buClr>
              <a:buSzPct val="70000"/>
              <a:buFont typeface="ZapfDingbatsITC" charset="0"/>
              <a:buChar char="❁"/>
            </a:pPr>
            <a:r>
              <a:rPr lang="es-CR" sz="2600" b="1" u="sng" dirty="0" smtClean="0">
                <a:solidFill>
                  <a:srgbClr val="FF0000"/>
                </a:solidFill>
                <a:effectLst/>
              </a:rPr>
              <a:t>Preguntas de intención:</a:t>
            </a:r>
            <a:r>
              <a:rPr lang="es-CR" sz="2600" i="1" dirty="0" smtClean="0">
                <a:solidFill>
                  <a:schemeClr val="tx1">
                    <a:lumMod val="75000"/>
                    <a:lumOff val="25000"/>
                  </a:schemeClr>
                </a:solidFill>
                <a:effectLst/>
              </a:rPr>
              <a:t> </a:t>
            </a:r>
            <a:r>
              <a:rPr lang="es-CR" sz="2600" dirty="0" smtClean="0">
                <a:solidFill>
                  <a:schemeClr val="tx1">
                    <a:lumMod val="75000"/>
                    <a:lumOff val="25000"/>
                  </a:schemeClr>
                </a:solidFill>
                <a:effectLst/>
              </a:rPr>
              <a:t>¿Cómo actuaría si se le presenta la ocasión?</a:t>
            </a:r>
          </a:p>
          <a:p>
            <a:pPr marL="541338" indent="-403225" algn="just">
              <a:spcAft>
                <a:spcPts val="600"/>
              </a:spcAft>
              <a:buClr>
                <a:srgbClr val="FF0000"/>
              </a:buClr>
              <a:buSzPct val="70000"/>
              <a:buFont typeface="ZapfDingbatsITC" charset="0"/>
              <a:buChar char="❁"/>
            </a:pPr>
            <a:r>
              <a:rPr lang="es-CR" sz="2600" b="1" u="sng" dirty="0" smtClean="0">
                <a:solidFill>
                  <a:srgbClr val="FF0000"/>
                </a:solidFill>
                <a:effectLst/>
              </a:rPr>
              <a:t>Preguntas de opinión:</a:t>
            </a:r>
            <a:r>
              <a:rPr lang="es-CR" sz="2600" i="1" dirty="0" smtClean="0">
                <a:solidFill>
                  <a:schemeClr val="tx1">
                    <a:lumMod val="75000"/>
                    <a:lumOff val="25000"/>
                  </a:schemeClr>
                </a:solidFill>
                <a:effectLst/>
              </a:rPr>
              <a:t> </a:t>
            </a:r>
            <a:r>
              <a:rPr lang="es-CR" sz="2600" dirty="0" smtClean="0">
                <a:solidFill>
                  <a:schemeClr val="tx1">
                    <a:lumMod val="75000"/>
                    <a:lumOff val="25000"/>
                  </a:schemeClr>
                </a:solidFill>
                <a:effectLst/>
              </a:rPr>
              <a:t>Determinar lo que siente o piensa la persona de alguien o algo.</a:t>
            </a:r>
          </a:p>
          <a:p>
            <a:pPr marL="541338" indent="-403225" algn="just">
              <a:spcAft>
                <a:spcPts val="600"/>
              </a:spcAft>
              <a:buClr>
                <a:srgbClr val="FF0000"/>
              </a:buClr>
              <a:buSzPct val="70000"/>
              <a:buFont typeface="ZapfDingbatsITC" charset="0"/>
              <a:buChar char="❁"/>
            </a:pPr>
            <a:r>
              <a:rPr lang="es-CR" sz="2600" b="1" u="sng" dirty="0" smtClean="0">
                <a:solidFill>
                  <a:srgbClr val="FF0000"/>
                </a:solidFill>
                <a:effectLst/>
              </a:rPr>
              <a:t>Preguntas de actitudes:</a:t>
            </a:r>
            <a:r>
              <a:rPr lang="es-CR" sz="2600" i="1" dirty="0" smtClean="0">
                <a:solidFill>
                  <a:schemeClr val="tx1">
                    <a:lumMod val="75000"/>
                    <a:lumOff val="25000"/>
                  </a:schemeClr>
                </a:solidFill>
                <a:effectLst/>
              </a:rPr>
              <a:t> </a:t>
            </a:r>
            <a:r>
              <a:rPr lang="es-CR" sz="2600" dirty="0" smtClean="0">
                <a:solidFill>
                  <a:schemeClr val="tx1">
                    <a:lumMod val="75000"/>
                    <a:lumOff val="25000"/>
                  </a:schemeClr>
                </a:solidFill>
                <a:effectLst/>
              </a:rPr>
              <a:t>Es similar a la de opinión, incluyen un elemento de sentimiento hacia el objeto.</a:t>
            </a:r>
          </a:p>
          <a:p>
            <a:pPr marL="914400" lvl="1" indent="-457200" algn="just">
              <a:buFont typeface="Arial" panose="020B0604020202020204" pitchFamily="34" charset="0"/>
              <a:buChar char="•"/>
            </a:pPr>
            <a:endParaRPr lang="es-CR" sz="2600" dirty="0" smtClean="0">
              <a:solidFill>
                <a:schemeClr val="bg2">
                  <a:lumMod val="25000"/>
                </a:schemeClr>
              </a:solidFill>
              <a:effectLst/>
            </a:endParaRPr>
          </a:p>
          <a:p>
            <a:pPr marL="914400" lvl="1" indent="-457200" algn="just">
              <a:buFont typeface="Arial" panose="020B0604020202020204" pitchFamily="34" charset="0"/>
              <a:buChar char="•"/>
            </a:pPr>
            <a:endParaRPr lang="es-CR" sz="2600"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2" name="Rectángulo 1"/>
          <p:cNvSpPr/>
          <p:nvPr/>
        </p:nvSpPr>
        <p:spPr>
          <a:xfrm>
            <a:off x="0" y="561205"/>
            <a:ext cx="12192000" cy="1077218"/>
          </a:xfrm>
          <a:prstGeom prst="rect">
            <a:avLst/>
          </a:prstGeom>
        </p:spPr>
        <p:txBody>
          <a:bodyPr wrap="square">
            <a:spAutoFit/>
          </a:bodyPr>
          <a:lstStyle/>
          <a:p>
            <a:pPr algn="ctr"/>
            <a:r>
              <a:rPr lang="es-CR" sz="3200" dirty="0" smtClean="0">
                <a:solidFill>
                  <a:srgbClr val="05457C"/>
                </a:solidFill>
              </a:rPr>
              <a:t>TIPOS DE PREGUNTAS</a:t>
            </a:r>
          </a:p>
          <a:p>
            <a:pPr algn="ctr"/>
            <a:r>
              <a:rPr lang="es-CR" sz="3200" dirty="0" smtClean="0">
                <a:solidFill>
                  <a:srgbClr val="05457C"/>
                </a:solidFill>
              </a:rPr>
              <a:t>SEGÚN INFORMACIÓN QUE INDAGAN</a:t>
            </a:r>
            <a:endParaRPr lang="es-CR" sz="3200" dirty="0">
              <a:solidFill>
                <a:srgbClr val="05457C"/>
              </a:solidFill>
            </a:endParaRPr>
          </a:p>
        </p:txBody>
      </p:sp>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0439725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51384" y="692696"/>
            <a:ext cx="11161240" cy="5400600"/>
          </a:xfrm>
        </p:spPr>
        <p:txBody>
          <a:bodyPr>
            <a:normAutofit lnSpcReduction="10000"/>
          </a:bodyPr>
          <a:lstStyle/>
          <a:p>
            <a:pPr algn="just"/>
            <a:r>
              <a:rPr lang="es-CR" sz="3200" b="1" dirty="0" smtClean="0">
                <a:solidFill>
                  <a:srgbClr val="04447C"/>
                </a:solidFill>
                <a:effectLst/>
              </a:rPr>
              <a:t>ORDEN DE LAS PREGUNTAS</a:t>
            </a:r>
          </a:p>
          <a:p>
            <a:pPr marL="762000" lvl="1" indent="-390525" algn="just">
              <a:buClr>
                <a:srgbClr val="FF0000"/>
              </a:buClr>
              <a:buFont typeface="Wingdings" charset="2"/>
              <a:buChar char="§"/>
            </a:pPr>
            <a:r>
              <a:rPr lang="es-CR" sz="2900" dirty="0" smtClean="0">
                <a:solidFill>
                  <a:schemeClr val="tx1">
                    <a:lumMod val="75000"/>
                    <a:lumOff val="25000"/>
                  </a:schemeClr>
                </a:solidFill>
                <a:effectLst/>
              </a:rPr>
              <a:t>Las </a:t>
            </a:r>
            <a:r>
              <a:rPr lang="es-CR" sz="2900" dirty="0">
                <a:solidFill>
                  <a:schemeClr val="tx1">
                    <a:lumMod val="75000"/>
                    <a:lumOff val="25000"/>
                  </a:schemeClr>
                </a:solidFill>
                <a:effectLst/>
              </a:rPr>
              <a:t>preguntas iniciales: </a:t>
            </a:r>
            <a:r>
              <a:rPr lang="es-CR" sz="2900" dirty="0" smtClean="0">
                <a:solidFill>
                  <a:schemeClr val="bg2">
                    <a:lumMod val="25000"/>
                  </a:schemeClr>
                </a:solidFill>
                <a:effectLst/>
              </a:rPr>
              <a:t>Agradables</a:t>
            </a:r>
            <a:r>
              <a:rPr lang="es-CR" sz="2900" dirty="0">
                <a:solidFill>
                  <a:schemeClr val="bg2">
                    <a:lumMod val="25000"/>
                  </a:schemeClr>
                </a:solidFill>
                <a:effectLst/>
              </a:rPr>
              <a:t>, interesantes, neutrales o fáciles. </a:t>
            </a:r>
          </a:p>
          <a:p>
            <a:pPr marL="762000" lvl="1" indent="-390525" algn="just">
              <a:buClr>
                <a:srgbClr val="FF0000"/>
              </a:buClr>
              <a:buFont typeface="Wingdings" charset="2"/>
              <a:buChar char="§"/>
            </a:pPr>
            <a:r>
              <a:rPr lang="es-CR" sz="2900" dirty="0">
                <a:solidFill>
                  <a:schemeClr val="bg2">
                    <a:lumMod val="25000"/>
                  </a:schemeClr>
                </a:solidFill>
                <a:effectLst/>
              </a:rPr>
              <a:t>Flujo de los temas: </a:t>
            </a:r>
            <a:r>
              <a:rPr lang="es-CR" sz="2900" dirty="0" smtClean="0">
                <a:solidFill>
                  <a:schemeClr val="bg2">
                    <a:lumMod val="25000"/>
                  </a:schemeClr>
                </a:solidFill>
                <a:effectLst/>
              </a:rPr>
              <a:t>Debe </a:t>
            </a:r>
            <a:r>
              <a:rPr lang="es-CR" sz="2900" dirty="0">
                <a:solidFill>
                  <a:schemeClr val="bg2">
                    <a:lumMod val="25000"/>
                  </a:schemeClr>
                </a:solidFill>
                <a:effectLst/>
              </a:rPr>
              <a:t>corresponder con la lógica de la investigación. </a:t>
            </a:r>
          </a:p>
          <a:p>
            <a:pPr marL="762000" lvl="1" indent="-390525" algn="just">
              <a:buClr>
                <a:srgbClr val="FF0000"/>
              </a:buClr>
              <a:buFont typeface="Wingdings" charset="2"/>
              <a:buChar char="§"/>
            </a:pPr>
            <a:r>
              <a:rPr lang="es-CR" sz="2900" dirty="0">
                <a:solidFill>
                  <a:schemeClr val="bg2">
                    <a:lumMod val="25000"/>
                  </a:schemeClr>
                </a:solidFill>
                <a:effectLst/>
              </a:rPr>
              <a:t>Preguntas delicadas: </a:t>
            </a:r>
            <a:r>
              <a:rPr lang="es-CR" sz="2900" dirty="0" smtClean="0">
                <a:solidFill>
                  <a:schemeClr val="bg2">
                    <a:lumMod val="25000"/>
                  </a:schemeClr>
                </a:solidFill>
                <a:effectLst/>
              </a:rPr>
              <a:t>Deben </a:t>
            </a:r>
            <a:r>
              <a:rPr lang="es-CR" sz="2900" dirty="0">
                <a:solidFill>
                  <a:schemeClr val="bg2">
                    <a:lumMod val="25000"/>
                  </a:schemeClr>
                </a:solidFill>
                <a:effectLst/>
              </a:rPr>
              <a:t>realizarse cuando la persona ha tomado confianza, deben ser introducidas paulatinamente.</a:t>
            </a:r>
          </a:p>
          <a:p>
            <a:pPr lvl="1" algn="just"/>
            <a:endParaRPr lang="es-CR" dirty="0" smtClean="0">
              <a:solidFill>
                <a:schemeClr val="bg2">
                  <a:lumMod val="25000"/>
                </a:schemeClr>
              </a:solidFill>
              <a:effectLst/>
            </a:endParaRPr>
          </a:p>
          <a:p>
            <a:pPr algn="just"/>
            <a:r>
              <a:rPr lang="es-CR" sz="3200" b="1" dirty="0" smtClean="0">
                <a:solidFill>
                  <a:srgbClr val="04447C"/>
                </a:solidFill>
                <a:effectLst/>
              </a:rPr>
              <a:t>PREGUNTAS FILTRO</a:t>
            </a:r>
          </a:p>
          <a:p>
            <a:pPr marL="812800" lvl="1" indent="-406400" algn="just">
              <a:buClr>
                <a:srgbClr val="FF0000"/>
              </a:buClr>
              <a:buFont typeface="Wingdings" charset="2"/>
              <a:buChar char="§"/>
            </a:pPr>
            <a:r>
              <a:rPr lang="es-CR" sz="2900" dirty="0" smtClean="0">
                <a:solidFill>
                  <a:schemeClr val="bg2">
                    <a:lumMod val="25000"/>
                  </a:schemeClr>
                </a:solidFill>
                <a:effectLst/>
              </a:rPr>
              <a:t>Se </a:t>
            </a:r>
            <a:r>
              <a:rPr lang="es-CR" sz="2900" dirty="0">
                <a:solidFill>
                  <a:schemeClr val="bg2">
                    <a:lumMod val="25000"/>
                  </a:schemeClr>
                </a:solidFill>
                <a:effectLst/>
              </a:rPr>
              <a:t>utilizan para identificar a qué se le puede aplicar ciertos bloques de preguntas.  Se hace el pase a otra pregunta.</a:t>
            </a:r>
          </a:p>
          <a:p>
            <a:pPr marL="457200" indent="-457200" algn="just">
              <a:buFont typeface="Arial" panose="020B0604020202020204" pitchFamily="34" charset="0"/>
              <a:buChar char="•"/>
            </a:pPr>
            <a:endParaRPr lang="es-CR" dirty="0" smtClean="0">
              <a:solidFill>
                <a:schemeClr val="bg2">
                  <a:lumMod val="25000"/>
                </a:schemeClr>
              </a:solidFill>
              <a:effectLst/>
            </a:endParaRPr>
          </a:p>
          <a:p>
            <a:pPr lvl="1" algn="just"/>
            <a:endParaRPr lang="es-CR" sz="2900" dirty="0">
              <a:solidFill>
                <a:schemeClr val="bg2">
                  <a:lumMod val="25000"/>
                </a:schemeClr>
              </a:solidFill>
              <a:effectLst/>
            </a:endParaRPr>
          </a:p>
          <a:p>
            <a:pPr lvl="1" algn="just"/>
            <a:endParaRPr lang="es-CR" sz="2900" dirty="0">
              <a:solidFill>
                <a:schemeClr val="bg2">
                  <a:lumMod val="25000"/>
                </a:schemeClr>
              </a:solidFill>
              <a:effectLst/>
            </a:endParaRPr>
          </a:p>
          <a:p>
            <a:pPr marL="457200" indent="-457200" algn="just">
              <a:buFont typeface="Arial" panose="020B060402020202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379480779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23392" y="576223"/>
            <a:ext cx="10945216" cy="5616624"/>
          </a:xfrm>
        </p:spPr>
        <p:txBody>
          <a:bodyPr>
            <a:normAutofit fontScale="92500" lnSpcReduction="10000"/>
          </a:bodyPr>
          <a:lstStyle/>
          <a:p>
            <a:pPr algn="just"/>
            <a:endParaRPr lang="es-CR" dirty="0" smtClean="0">
              <a:solidFill>
                <a:schemeClr val="bg2">
                  <a:lumMod val="25000"/>
                </a:schemeClr>
              </a:solidFill>
              <a:effectLst/>
            </a:endParaRPr>
          </a:p>
          <a:p>
            <a:pPr algn="just"/>
            <a:r>
              <a:rPr lang="es-CR" sz="3000" b="1" dirty="0" smtClean="0">
                <a:solidFill>
                  <a:srgbClr val="04447C"/>
                </a:solidFill>
                <a:effectLst/>
              </a:rPr>
              <a:t>NÚMERO DE PREGUNTAS Y LA DURACIÓN DEL CUESTIONARIO</a:t>
            </a:r>
          </a:p>
          <a:p>
            <a:pPr marL="676275" lvl="1" indent="-355600" algn="just">
              <a:buClr>
                <a:srgbClr val="FF0000"/>
              </a:buClr>
              <a:buFont typeface="Wingdings" charset="2"/>
              <a:buChar char="§"/>
            </a:pPr>
            <a:r>
              <a:rPr lang="es-CR" sz="2900" dirty="0" smtClean="0">
                <a:solidFill>
                  <a:schemeClr val="bg2">
                    <a:lumMod val="25000"/>
                  </a:schemeClr>
                </a:solidFill>
                <a:effectLst/>
              </a:rPr>
              <a:t>Cantidad </a:t>
            </a:r>
            <a:r>
              <a:rPr lang="es-CR" sz="2900" dirty="0">
                <a:solidFill>
                  <a:schemeClr val="bg2">
                    <a:lumMod val="25000"/>
                  </a:schemeClr>
                </a:solidFill>
                <a:effectLst/>
              </a:rPr>
              <a:t>razonable de preguntas.</a:t>
            </a:r>
          </a:p>
          <a:p>
            <a:pPr marL="676275" lvl="1" indent="-355600" algn="just">
              <a:buClr>
                <a:srgbClr val="FF0000"/>
              </a:buClr>
              <a:buFont typeface="Wingdings" charset="2"/>
              <a:buChar char="§"/>
            </a:pPr>
            <a:r>
              <a:rPr lang="es-CR" sz="2900" dirty="0">
                <a:solidFill>
                  <a:schemeClr val="bg2">
                    <a:lumMod val="25000"/>
                  </a:schemeClr>
                </a:solidFill>
                <a:effectLst/>
              </a:rPr>
              <a:t>Longitud de la entrevista no canse al entrevistado y pierda o debilite su cooperación.</a:t>
            </a:r>
          </a:p>
          <a:p>
            <a:pPr marL="676275" lvl="1" indent="-355600" algn="just">
              <a:buClr>
                <a:srgbClr val="FF0000"/>
              </a:buClr>
              <a:buFont typeface="Wingdings" charset="2"/>
              <a:buChar char="§"/>
            </a:pPr>
            <a:r>
              <a:rPr lang="es-CR" sz="2900" dirty="0">
                <a:solidFill>
                  <a:schemeClr val="bg2">
                    <a:lumMod val="25000"/>
                  </a:schemeClr>
                </a:solidFill>
                <a:effectLst/>
              </a:rPr>
              <a:t>No existen reglas ni criterios de cuánto debe durar la aplicación del cuestionario.</a:t>
            </a:r>
          </a:p>
          <a:p>
            <a:pPr algn="just"/>
            <a:endParaRPr lang="es-CR" dirty="0" smtClean="0">
              <a:solidFill>
                <a:schemeClr val="bg2">
                  <a:lumMod val="25000"/>
                </a:schemeClr>
              </a:solidFill>
              <a:effectLst/>
            </a:endParaRPr>
          </a:p>
          <a:p>
            <a:pPr algn="just"/>
            <a:r>
              <a:rPr lang="es-CR" sz="3000" b="1" dirty="0" smtClean="0">
                <a:solidFill>
                  <a:srgbClr val="04447C"/>
                </a:solidFill>
                <a:effectLst/>
              </a:rPr>
              <a:t>MODULACIÓN DE LOS CUESTIONARIOS</a:t>
            </a:r>
          </a:p>
          <a:p>
            <a:pPr marL="727075" lvl="1" indent="-355600" algn="just">
              <a:buClr>
                <a:srgbClr val="FF0000"/>
              </a:buClr>
              <a:buFont typeface="Wingdings" charset="2"/>
              <a:buChar char="§"/>
            </a:pPr>
            <a:r>
              <a:rPr lang="es-CR" sz="2900" dirty="0" smtClean="0">
                <a:solidFill>
                  <a:schemeClr val="bg2">
                    <a:lumMod val="25000"/>
                  </a:schemeClr>
                </a:solidFill>
                <a:effectLst/>
              </a:rPr>
              <a:t>Núcleo </a:t>
            </a:r>
            <a:r>
              <a:rPr lang="es-CR" sz="2900" dirty="0">
                <a:solidFill>
                  <a:schemeClr val="bg2">
                    <a:lumMod val="25000"/>
                  </a:schemeClr>
                </a:solidFill>
                <a:effectLst/>
              </a:rPr>
              <a:t>básico: preguntas de interés </a:t>
            </a:r>
            <a:r>
              <a:rPr lang="es-CR" sz="2900" dirty="0" smtClean="0">
                <a:solidFill>
                  <a:schemeClr val="bg2">
                    <a:lumMod val="25000"/>
                  </a:schemeClr>
                </a:solidFill>
                <a:effectLst/>
              </a:rPr>
              <a:t>general.</a:t>
            </a:r>
            <a:endParaRPr lang="es-CR" sz="2900" dirty="0">
              <a:solidFill>
                <a:schemeClr val="bg2">
                  <a:lumMod val="25000"/>
                </a:schemeClr>
              </a:solidFill>
              <a:effectLst/>
            </a:endParaRPr>
          </a:p>
          <a:p>
            <a:pPr marL="727075" lvl="1" indent="-355600" algn="just">
              <a:buClr>
                <a:srgbClr val="FF0000"/>
              </a:buClr>
              <a:buFont typeface="Wingdings" charset="2"/>
              <a:buChar char="§"/>
            </a:pPr>
            <a:r>
              <a:rPr lang="es-CR" sz="2900" dirty="0">
                <a:solidFill>
                  <a:schemeClr val="bg2">
                    <a:lumMod val="25000"/>
                  </a:schemeClr>
                </a:solidFill>
                <a:effectLst/>
              </a:rPr>
              <a:t>Otro formado por preguntas de interés más </a:t>
            </a:r>
            <a:r>
              <a:rPr lang="es-CR" sz="2900" dirty="0" smtClean="0">
                <a:solidFill>
                  <a:schemeClr val="bg2">
                    <a:lumMod val="25000"/>
                  </a:schemeClr>
                </a:solidFill>
                <a:effectLst/>
              </a:rPr>
              <a:t>específico.</a:t>
            </a:r>
            <a:endParaRPr lang="es-CR" sz="2900" dirty="0">
              <a:solidFill>
                <a:schemeClr val="bg2">
                  <a:lumMod val="25000"/>
                </a:schemeClr>
              </a:solidFill>
              <a:effectLst/>
            </a:endParaRPr>
          </a:p>
          <a:p>
            <a:pPr lvl="1" algn="just"/>
            <a:endParaRPr lang="es-CR" sz="2900" dirty="0">
              <a:solidFill>
                <a:schemeClr val="bg2">
                  <a:lumMod val="25000"/>
                </a:schemeClr>
              </a:solidFill>
              <a:effectLst/>
            </a:endParaRPr>
          </a:p>
          <a:p>
            <a:pPr lvl="1" algn="just"/>
            <a:endParaRPr lang="es-CR" sz="2900" dirty="0">
              <a:solidFill>
                <a:schemeClr val="bg2">
                  <a:lumMod val="25000"/>
                </a:schemeClr>
              </a:solidFill>
              <a:effectLst/>
            </a:endParaRPr>
          </a:p>
          <a:p>
            <a:pPr marL="457200" indent="-457200" algn="just">
              <a:buFont typeface="Arial" panose="020B060402020202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59956822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99392"/>
            <a:ext cx="12192000" cy="6984667"/>
          </a:xfrm>
          <a:prstGeom prst="rect">
            <a:avLst/>
          </a:prstGeom>
          <a:solidFill>
            <a:srgbClr val="0147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059" name="Rectangle 3"/>
          <p:cNvSpPr>
            <a:spLocks noGrp="1" noChangeArrowheads="1"/>
          </p:cNvSpPr>
          <p:nvPr>
            <p:ph idx="1"/>
          </p:nvPr>
        </p:nvSpPr>
        <p:spPr>
          <a:xfrm>
            <a:off x="479376" y="567210"/>
            <a:ext cx="11233248" cy="936104"/>
          </a:xfrm>
        </p:spPr>
        <p:txBody>
          <a:bodyPr>
            <a:normAutofit/>
          </a:bodyPr>
          <a:lstStyle/>
          <a:p>
            <a:pPr algn="ctr" eaLnBrk="1" hangingPunct="1">
              <a:buNone/>
            </a:pPr>
            <a:r>
              <a:rPr lang="es-ES_tradnl" sz="3900" b="1" dirty="0" smtClean="0">
                <a:solidFill>
                  <a:schemeClr val="bg1"/>
                </a:solidFill>
                <a:effectLst/>
                <a:ea typeface="Times New Roman" charset="0"/>
                <a:cs typeface="Times New Roman" charset="0"/>
              </a:rPr>
              <a:t>¿Sobre </a:t>
            </a:r>
            <a:r>
              <a:rPr lang="es-ES_tradnl" sz="3900" b="1" dirty="0" err="1" smtClean="0">
                <a:solidFill>
                  <a:schemeClr val="bg1"/>
                </a:solidFill>
                <a:effectLst/>
                <a:ea typeface="Times New Roman" charset="0"/>
                <a:cs typeface="Times New Roman" charset="0"/>
              </a:rPr>
              <a:t>qu</a:t>
            </a:r>
            <a:r>
              <a:rPr lang="es-ES" sz="3900" b="1" dirty="0" smtClean="0">
                <a:solidFill>
                  <a:schemeClr val="bg1"/>
                </a:solidFill>
                <a:effectLst/>
                <a:ea typeface="Times New Roman" charset="0"/>
                <a:cs typeface="Times New Roman" charset="0"/>
              </a:rPr>
              <a:t>é aprenderás en esta sesión</a:t>
            </a:r>
            <a:r>
              <a:rPr lang="es-ES" sz="3900" b="1" dirty="0" smtClean="0">
                <a:solidFill>
                  <a:schemeClr val="bg1"/>
                </a:solidFill>
                <a:effectLst/>
                <a:ea typeface="Times New Roman" charset="0"/>
                <a:cs typeface="Times New Roman" charset="0"/>
              </a:rPr>
              <a:t>? </a:t>
            </a:r>
            <a:r>
              <a:rPr lang="es-ES" sz="2000" b="1" dirty="0" smtClean="0">
                <a:solidFill>
                  <a:schemeClr val="bg1"/>
                </a:solidFill>
                <a:effectLst/>
                <a:ea typeface="Times New Roman" charset="0"/>
                <a:cs typeface="Times New Roman" charset="0"/>
              </a:rPr>
              <a:t>(1/2)</a:t>
            </a:r>
            <a:endParaRPr lang="es-ES" sz="2000" b="1" dirty="0">
              <a:solidFill>
                <a:schemeClr val="bg1"/>
              </a:solidFill>
              <a:effectLst/>
              <a:ea typeface="Times New Roman" charset="0"/>
              <a:cs typeface="Times New Roman" charset="0"/>
            </a:endParaRPr>
          </a:p>
        </p:txBody>
      </p:sp>
      <p:sp>
        <p:nvSpPr>
          <p:cNvPr id="9" name="Rectángulo 8"/>
          <p:cNvSpPr/>
          <p:nvPr/>
        </p:nvSpPr>
        <p:spPr>
          <a:xfrm>
            <a:off x="479376" y="404664"/>
            <a:ext cx="11233248" cy="6048672"/>
          </a:xfrm>
          <a:prstGeom prst="rect">
            <a:avLst/>
          </a:prstGeom>
          <a:noFill/>
          <a:ln w="28575">
            <a:solidFill>
              <a:srgbClr val="F9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2" name="Imagen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008" y="3717032"/>
            <a:ext cx="2741936" cy="2741936"/>
          </a:xfrm>
          <a:prstGeom prst="rect">
            <a:avLst/>
          </a:prstGeom>
        </p:spPr>
      </p:pic>
      <p:sp>
        <p:nvSpPr>
          <p:cNvPr id="8" name="Rectangle 3"/>
          <p:cNvSpPr txBox="1">
            <a:spLocks noChangeArrowheads="1"/>
          </p:cNvSpPr>
          <p:nvPr/>
        </p:nvSpPr>
        <p:spPr>
          <a:xfrm>
            <a:off x="695400" y="1387315"/>
            <a:ext cx="9073008" cy="5182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82613" indent="-492125">
              <a:buFont typeface="STHeitiSC-Light" charset="-122"/>
              <a:buChar char="★"/>
            </a:pPr>
            <a:r>
              <a:rPr lang="es-ES_tradnl" sz="2400" dirty="0" smtClean="0">
                <a:solidFill>
                  <a:schemeClr val="bg1"/>
                </a:solidFill>
              </a:rPr>
              <a:t>¿Qué </a:t>
            </a:r>
            <a:r>
              <a:rPr lang="es-ES_tradnl" sz="2400" dirty="0">
                <a:solidFill>
                  <a:schemeClr val="bg1"/>
                </a:solidFill>
              </a:rPr>
              <a:t>es un plan de recolección de </a:t>
            </a:r>
            <a:r>
              <a:rPr lang="es-ES_tradnl" sz="2400" dirty="0" smtClean="0">
                <a:solidFill>
                  <a:schemeClr val="bg1"/>
                </a:solidFill>
              </a:rPr>
              <a:t>datos?</a:t>
            </a:r>
          </a:p>
          <a:p>
            <a:pPr marL="582613" indent="-492125">
              <a:buFont typeface="STHeitiSC-Light" charset="-122"/>
              <a:buChar char="★"/>
            </a:pPr>
            <a:r>
              <a:rPr lang="es-ES_tradnl" sz="2400" dirty="0" smtClean="0">
                <a:solidFill>
                  <a:schemeClr val="bg1"/>
                </a:solidFill>
              </a:rPr>
              <a:t>Los </a:t>
            </a:r>
            <a:r>
              <a:rPr lang="es-ES_tradnl" sz="2400" dirty="0">
                <a:solidFill>
                  <a:schemeClr val="bg1"/>
                </a:solidFill>
              </a:rPr>
              <a:t>tres requisitos de toda </a:t>
            </a:r>
            <a:r>
              <a:rPr lang="es-ES_tradnl" sz="2400" dirty="0" smtClean="0">
                <a:solidFill>
                  <a:schemeClr val="bg1"/>
                </a:solidFill>
              </a:rPr>
              <a:t>medición</a:t>
            </a:r>
          </a:p>
          <a:p>
            <a:pPr marL="582613" indent="-492125">
              <a:buFont typeface="STHeitiSC-Light" charset="-122"/>
              <a:buChar char="★"/>
            </a:pPr>
            <a:r>
              <a:rPr lang="es-ES_tradnl" sz="2400" dirty="0">
                <a:solidFill>
                  <a:schemeClr val="bg1"/>
                </a:solidFill>
              </a:rPr>
              <a:t>F</a:t>
            </a:r>
            <a:r>
              <a:rPr lang="es-ES_tradnl" sz="2400" dirty="0" smtClean="0">
                <a:solidFill>
                  <a:schemeClr val="bg1"/>
                </a:solidFill>
              </a:rPr>
              <a:t>actores </a:t>
            </a:r>
            <a:r>
              <a:rPr lang="es-ES_tradnl" sz="2400" dirty="0">
                <a:solidFill>
                  <a:schemeClr val="bg1"/>
                </a:solidFill>
              </a:rPr>
              <a:t>que pueden afectar la confiabilidad y la </a:t>
            </a:r>
            <a:r>
              <a:rPr lang="es-ES_tradnl" sz="2400" dirty="0" smtClean="0">
                <a:solidFill>
                  <a:schemeClr val="bg1"/>
                </a:solidFill>
              </a:rPr>
              <a:t>validez</a:t>
            </a:r>
          </a:p>
          <a:p>
            <a:pPr marL="582613" indent="-492125">
              <a:buFont typeface="STHeitiSC-Light" charset="-122"/>
              <a:buChar char="★"/>
            </a:pPr>
            <a:r>
              <a:rPr lang="es-ES_tradnl" sz="2400" dirty="0">
                <a:solidFill>
                  <a:schemeClr val="bg1"/>
                </a:solidFill>
              </a:rPr>
              <a:t>P</a:t>
            </a:r>
            <a:r>
              <a:rPr lang="es-ES_tradnl" sz="2400" dirty="0" smtClean="0">
                <a:solidFill>
                  <a:schemeClr val="bg1"/>
                </a:solidFill>
              </a:rPr>
              <a:t>asos </a:t>
            </a:r>
            <a:r>
              <a:rPr lang="es-ES_tradnl" sz="2400" dirty="0">
                <a:solidFill>
                  <a:schemeClr val="bg1"/>
                </a:solidFill>
              </a:rPr>
              <a:t>para la </a:t>
            </a:r>
            <a:r>
              <a:rPr lang="es-ES_tradnl" sz="2400" dirty="0" smtClean="0">
                <a:solidFill>
                  <a:schemeClr val="bg1"/>
                </a:solidFill>
              </a:rPr>
              <a:t>medición</a:t>
            </a:r>
          </a:p>
          <a:p>
            <a:pPr marL="582613" indent="-492125">
              <a:buFont typeface="STHeitiSC-Light" charset="-122"/>
              <a:buChar char="★"/>
            </a:pPr>
            <a:r>
              <a:rPr lang="es-ES_tradnl" sz="2400" dirty="0" smtClean="0">
                <a:solidFill>
                  <a:schemeClr val="bg1"/>
                </a:solidFill>
              </a:rPr>
              <a:t>¿Qué </a:t>
            </a:r>
            <a:r>
              <a:rPr lang="es-ES_tradnl" sz="2400" dirty="0">
                <a:solidFill>
                  <a:schemeClr val="bg1"/>
                </a:solidFill>
              </a:rPr>
              <a:t>es la </a:t>
            </a:r>
            <a:r>
              <a:rPr lang="es-ES_tradnl" sz="2400" dirty="0" smtClean="0">
                <a:solidFill>
                  <a:schemeClr val="bg1"/>
                </a:solidFill>
              </a:rPr>
              <a:t>codificación? Y sus niveles. </a:t>
            </a:r>
          </a:p>
          <a:p>
            <a:pPr marL="582613" indent="-492125">
              <a:buFont typeface="STHeitiSC-Light" charset="-122"/>
              <a:buChar char="★"/>
            </a:pPr>
            <a:r>
              <a:rPr lang="es-ES_tradnl" sz="2400" dirty="0" smtClean="0">
                <a:solidFill>
                  <a:schemeClr val="bg1"/>
                </a:solidFill>
              </a:rPr>
              <a:t>Datos </a:t>
            </a:r>
            <a:r>
              <a:rPr lang="es-ES_tradnl" sz="2400" dirty="0">
                <a:solidFill>
                  <a:schemeClr val="bg1"/>
                </a:solidFill>
              </a:rPr>
              <a:t>cuantitativos que disponemos en la </a:t>
            </a:r>
            <a:r>
              <a:rPr lang="es-ES_tradnl" sz="2400" dirty="0" smtClean="0">
                <a:solidFill>
                  <a:schemeClr val="bg1"/>
                </a:solidFill>
              </a:rPr>
              <a:t>investigación.</a:t>
            </a:r>
          </a:p>
          <a:p>
            <a:pPr marL="582613" indent="-492125">
              <a:buFont typeface="STHeitiSC-Light" charset="-122"/>
              <a:buChar char="★"/>
            </a:pPr>
            <a:r>
              <a:rPr lang="es-ES_tradnl" sz="2400" dirty="0" smtClean="0">
                <a:solidFill>
                  <a:schemeClr val="bg1"/>
                </a:solidFill>
              </a:rPr>
              <a:t>Tipos de </a:t>
            </a:r>
            <a:r>
              <a:rPr lang="es-ES_tradnl" sz="2400" dirty="0">
                <a:solidFill>
                  <a:schemeClr val="bg1"/>
                </a:solidFill>
              </a:rPr>
              <a:t>instrumentos de recolección de datos que disponemos en la </a:t>
            </a:r>
            <a:r>
              <a:rPr lang="es-ES_tradnl" sz="2400" dirty="0" smtClean="0">
                <a:solidFill>
                  <a:schemeClr val="bg1"/>
                </a:solidFill>
              </a:rPr>
              <a:t>investigación</a:t>
            </a:r>
          </a:p>
          <a:p>
            <a:pPr marL="582613" indent="-492125">
              <a:buFont typeface="STHeitiSC-Light" charset="-122"/>
              <a:buChar char="★"/>
            </a:pPr>
            <a:r>
              <a:rPr lang="es-ES_tradnl" sz="2400" dirty="0" smtClean="0">
                <a:solidFill>
                  <a:schemeClr val="bg1"/>
                </a:solidFill>
              </a:rPr>
              <a:t>¿Qué </a:t>
            </a:r>
            <a:r>
              <a:rPr lang="es-ES_tradnl" sz="2400" dirty="0">
                <a:solidFill>
                  <a:schemeClr val="bg1"/>
                </a:solidFill>
              </a:rPr>
              <a:t>son los </a:t>
            </a:r>
            <a:r>
              <a:rPr lang="es-ES_tradnl" sz="2400" dirty="0" smtClean="0">
                <a:solidFill>
                  <a:schemeClr val="bg1"/>
                </a:solidFill>
              </a:rPr>
              <a:t>cuestionarios?</a:t>
            </a:r>
          </a:p>
          <a:p>
            <a:pPr marL="582613" indent="-492125">
              <a:buFont typeface="STHeitiSC-Light" charset="-122"/>
              <a:buChar char="★"/>
            </a:pPr>
            <a:r>
              <a:rPr lang="es-ES_tradnl" sz="2400" dirty="0" smtClean="0">
                <a:solidFill>
                  <a:schemeClr val="bg1"/>
                </a:solidFill>
              </a:rPr>
              <a:t>Tipos de preguntas.</a:t>
            </a:r>
            <a:endParaRPr lang="es-ES_tradnl" sz="2400" b="0" dirty="0">
              <a:solidFill>
                <a:schemeClr val="bg1"/>
              </a:solidFill>
            </a:endParaRPr>
          </a:p>
          <a:p>
            <a:pPr marL="582613" indent="-492125">
              <a:buFont typeface="STHeitiSC-Light" charset="-122"/>
              <a:buChar char="★"/>
            </a:pPr>
            <a:endParaRPr lang="es-ES" sz="2400" b="0" dirty="0">
              <a:solidFill>
                <a:schemeClr val="bg1"/>
              </a:solidFill>
            </a:endParaRPr>
          </a:p>
        </p:txBody>
      </p:sp>
    </p:spTree>
    <p:extLst>
      <p:ext uri="{BB962C8B-B14F-4D97-AF65-F5344CB8AC3E}">
        <p14:creationId xmlns:p14="http://schemas.microsoft.com/office/powerpoint/2010/main" val="135457298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p:tgtEl>
                                          <p:spTgt spid="4505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50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8">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additive="base">
                                        <p:cTn id="55"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down)">
                                      <p:cBhvr>
                                        <p:cTn id="56" dur="500"/>
                                        <p:tgtEl>
                                          <p:spTgt spid="8">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 calcmode="lin" valueType="num">
                                      <p:cBhvr additive="base">
                                        <p:cTn id="61"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down)">
                                      <p:cBhvr>
                                        <p:cTn id="6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39416" y="2105312"/>
            <a:ext cx="10333148" cy="4162428"/>
          </a:xfrm>
        </p:spPr>
        <p:txBody>
          <a:bodyPr>
            <a:normAutofit lnSpcReduction="10000"/>
          </a:bodyPr>
          <a:lstStyle/>
          <a:p>
            <a:pPr marL="947738" lvl="1" indent="-457200" algn="just">
              <a:spcAft>
                <a:spcPts val="1200"/>
              </a:spcAft>
              <a:buClr>
                <a:srgbClr val="FF0000"/>
              </a:buClr>
              <a:buSzPct val="90000"/>
              <a:buFont typeface="ZapfDingbatsITC" charset="0"/>
              <a:buChar char="✔"/>
            </a:pPr>
            <a:r>
              <a:rPr lang="es-CR" smtClean="0">
                <a:solidFill>
                  <a:schemeClr val="tx1">
                    <a:lumMod val="75000"/>
                    <a:lumOff val="25000"/>
                  </a:schemeClr>
                </a:solidFill>
                <a:effectLst/>
              </a:rPr>
              <a:t>Cada </a:t>
            </a:r>
            <a:r>
              <a:rPr lang="es-CR" dirty="0">
                <a:solidFill>
                  <a:schemeClr val="tx1">
                    <a:lumMod val="75000"/>
                    <a:lumOff val="25000"/>
                  </a:schemeClr>
                </a:solidFill>
                <a:effectLst/>
              </a:rPr>
              <a:t>pregunta debe ser clara, comprensible, precisa y lo más específica </a:t>
            </a:r>
            <a:r>
              <a:rPr lang="es-CR" dirty="0" smtClean="0">
                <a:solidFill>
                  <a:schemeClr val="tx1">
                    <a:lumMod val="75000"/>
                    <a:lumOff val="25000"/>
                  </a:schemeClr>
                </a:solidFill>
                <a:effectLst/>
              </a:rPr>
              <a:t>posible.</a:t>
            </a:r>
            <a:endParaRPr lang="es-CR" dirty="0">
              <a:solidFill>
                <a:schemeClr val="tx1">
                  <a:lumMod val="75000"/>
                  <a:lumOff val="25000"/>
                </a:schemeClr>
              </a:solidFill>
              <a:effectLst/>
            </a:endParaRPr>
          </a:p>
          <a:p>
            <a:pPr marL="947738" lvl="1" indent="-457200" algn="just">
              <a:spcAft>
                <a:spcPts val="1200"/>
              </a:spcAft>
              <a:buClr>
                <a:srgbClr val="FF0000"/>
              </a:buClr>
              <a:buSzPct val="90000"/>
              <a:buFont typeface="ZapfDingbatsITC" charset="0"/>
              <a:buChar char="✔"/>
            </a:pPr>
            <a:r>
              <a:rPr lang="es-CR" dirty="0" smtClean="0">
                <a:solidFill>
                  <a:schemeClr val="tx1">
                    <a:lumMod val="75000"/>
                    <a:lumOff val="25000"/>
                  </a:schemeClr>
                </a:solidFill>
                <a:effectLst/>
              </a:rPr>
              <a:t>La </a:t>
            </a:r>
            <a:r>
              <a:rPr lang="es-CR" dirty="0">
                <a:solidFill>
                  <a:schemeClr val="tx1">
                    <a:lumMod val="75000"/>
                    <a:lumOff val="25000"/>
                  </a:schemeClr>
                </a:solidFill>
                <a:effectLst/>
              </a:rPr>
              <a:t>pregunta no debe incomodar al entrevistado. </a:t>
            </a:r>
            <a:endParaRPr lang="es-CR" dirty="0" smtClean="0">
              <a:solidFill>
                <a:schemeClr val="tx1">
                  <a:lumMod val="75000"/>
                  <a:lumOff val="25000"/>
                </a:schemeClr>
              </a:solidFill>
              <a:effectLst/>
            </a:endParaRPr>
          </a:p>
          <a:p>
            <a:pPr marL="947738" lvl="1" indent="-457200" algn="just">
              <a:spcAft>
                <a:spcPts val="1200"/>
              </a:spcAft>
              <a:buClr>
                <a:srgbClr val="FF0000"/>
              </a:buClr>
              <a:buSzPct val="90000"/>
              <a:buFont typeface="ZapfDingbatsITC" charset="0"/>
              <a:buChar char="✔"/>
            </a:pPr>
            <a:r>
              <a:rPr lang="es-CR" dirty="0" smtClean="0">
                <a:solidFill>
                  <a:schemeClr val="tx1">
                    <a:lumMod val="75000"/>
                    <a:lumOff val="25000"/>
                  </a:schemeClr>
                </a:solidFill>
                <a:effectLst/>
              </a:rPr>
              <a:t>La </a:t>
            </a:r>
            <a:r>
              <a:rPr lang="es-CR" dirty="0">
                <a:solidFill>
                  <a:schemeClr val="tx1">
                    <a:lumMod val="75000"/>
                    <a:lumOff val="25000"/>
                  </a:schemeClr>
                </a:solidFill>
                <a:effectLst/>
              </a:rPr>
              <a:t>pregunta debe referirse a un sólo </a:t>
            </a:r>
            <a:r>
              <a:rPr lang="es-CR" dirty="0" smtClean="0">
                <a:solidFill>
                  <a:schemeClr val="tx1">
                    <a:lumMod val="75000"/>
                    <a:lumOff val="25000"/>
                  </a:schemeClr>
                </a:solidFill>
                <a:effectLst/>
              </a:rPr>
              <a:t>aspecto.</a:t>
            </a:r>
            <a:endParaRPr lang="es-CR" dirty="0">
              <a:solidFill>
                <a:schemeClr val="tx1">
                  <a:lumMod val="75000"/>
                  <a:lumOff val="25000"/>
                </a:schemeClr>
              </a:solidFill>
              <a:effectLst/>
            </a:endParaRPr>
          </a:p>
          <a:p>
            <a:pPr marL="947738" lvl="1" indent="-457200" algn="just">
              <a:spcAft>
                <a:spcPts val="1200"/>
              </a:spcAft>
              <a:buClr>
                <a:srgbClr val="FF0000"/>
              </a:buClr>
              <a:buSzPct val="90000"/>
              <a:buFont typeface="ZapfDingbatsITC" charset="0"/>
              <a:buChar char="✔"/>
            </a:pPr>
            <a:r>
              <a:rPr lang="es-CR" dirty="0" smtClean="0">
                <a:solidFill>
                  <a:schemeClr val="tx1">
                    <a:lumMod val="75000"/>
                    <a:lumOff val="25000"/>
                  </a:schemeClr>
                </a:solidFill>
                <a:effectLst/>
              </a:rPr>
              <a:t>La </a:t>
            </a:r>
            <a:r>
              <a:rPr lang="es-CR" dirty="0">
                <a:solidFill>
                  <a:schemeClr val="tx1">
                    <a:lumMod val="75000"/>
                    <a:lumOff val="25000"/>
                  </a:schemeClr>
                </a:solidFill>
                <a:effectLst/>
              </a:rPr>
              <a:t>pregunta no debe inducir las </a:t>
            </a:r>
            <a:r>
              <a:rPr lang="es-CR" dirty="0" smtClean="0">
                <a:solidFill>
                  <a:schemeClr val="tx1">
                    <a:lumMod val="75000"/>
                    <a:lumOff val="25000"/>
                  </a:schemeClr>
                </a:solidFill>
                <a:effectLst/>
              </a:rPr>
              <a:t>respuestas. </a:t>
            </a:r>
            <a:endParaRPr lang="es-CR" dirty="0">
              <a:solidFill>
                <a:schemeClr val="tx1">
                  <a:lumMod val="75000"/>
                  <a:lumOff val="25000"/>
                </a:schemeClr>
              </a:solidFill>
              <a:effectLst/>
            </a:endParaRPr>
          </a:p>
          <a:p>
            <a:pPr marL="947738" lvl="1" indent="-457200" algn="just">
              <a:spcAft>
                <a:spcPts val="1200"/>
              </a:spcAft>
              <a:buClr>
                <a:srgbClr val="FF0000"/>
              </a:buClr>
              <a:buSzPct val="90000"/>
              <a:buFont typeface="ZapfDingbatsITC" charset="0"/>
              <a:buChar char="✔"/>
            </a:pPr>
            <a:r>
              <a:rPr lang="es-CR" dirty="0" smtClean="0">
                <a:solidFill>
                  <a:schemeClr val="tx1">
                    <a:lumMod val="75000"/>
                    <a:lumOff val="25000"/>
                  </a:schemeClr>
                </a:solidFill>
                <a:effectLst/>
              </a:rPr>
              <a:t>Se </a:t>
            </a:r>
            <a:r>
              <a:rPr lang="es-CR" dirty="0">
                <a:solidFill>
                  <a:schemeClr val="tx1">
                    <a:lumMod val="75000"/>
                    <a:lumOff val="25000"/>
                  </a:schemeClr>
                </a:solidFill>
                <a:effectLst/>
              </a:rPr>
              <a:t>debe evitar que una pregunta influya sobre las </a:t>
            </a:r>
            <a:r>
              <a:rPr lang="es-CR" dirty="0" smtClean="0">
                <a:solidFill>
                  <a:schemeClr val="tx1">
                    <a:lumMod val="75000"/>
                    <a:lumOff val="25000"/>
                  </a:schemeClr>
                </a:solidFill>
                <a:effectLst/>
              </a:rPr>
              <a:t>posteriores</a:t>
            </a:r>
            <a:r>
              <a:rPr lang="es-CR" dirty="0" smtClean="0">
                <a:solidFill>
                  <a:schemeClr val="bg2">
                    <a:lumMod val="25000"/>
                  </a:schemeClr>
                </a:solidFill>
                <a:effectLst/>
              </a:rPr>
              <a:t>.</a:t>
            </a:r>
          </a:p>
          <a:p>
            <a:pPr marL="457200" indent="-457200" algn="just">
              <a:spcAft>
                <a:spcPts val="1200"/>
              </a:spcAft>
              <a:buFont typeface="Arial" panose="020B060402020202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
        <p:nvSpPr>
          <p:cNvPr id="6" name="Rectangle 4"/>
          <p:cNvSpPr txBox="1">
            <a:spLocks noChangeArrowheads="1"/>
          </p:cNvSpPr>
          <p:nvPr/>
        </p:nvSpPr>
        <p:spPr bwMode="auto">
          <a:xfrm>
            <a:off x="-6093" y="650733"/>
            <a:ext cx="12192000" cy="1196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eaLnBrk="1" fontAlgn="auto" hangingPunct="1">
              <a:spcAft>
                <a:spcPts val="0"/>
              </a:spcAft>
              <a:defRPr/>
            </a:pPr>
            <a:r>
              <a:rPr lang="es-ES" sz="3200" b="1" kern="0" dirty="0" smtClean="0">
                <a:solidFill>
                  <a:srgbClr val="05457C"/>
                </a:solidFill>
                <a:effectLst/>
                <a:latin typeface="+mn-lt"/>
              </a:rPr>
              <a:t>ALGUNOS PROBLEMAS FRECUENTES </a:t>
            </a:r>
          </a:p>
          <a:p>
            <a:pPr eaLnBrk="1" fontAlgn="auto" hangingPunct="1">
              <a:spcAft>
                <a:spcPts val="0"/>
              </a:spcAft>
              <a:defRPr/>
            </a:pPr>
            <a:r>
              <a:rPr lang="es-ES" sz="3200" b="1" kern="0" dirty="0" smtClean="0">
                <a:solidFill>
                  <a:srgbClr val="05457C"/>
                </a:solidFill>
                <a:effectLst/>
                <a:latin typeface="+mn-lt"/>
              </a:rPr>
              <a:t>EN LA REDACCIÓN DE LAS PREGUNTAS</a:t>
            </a:r>
            <a:endParaRPr lang="es-MX" sz="3200" b="1" kern="0" dirty="0">
              <a:solidFill>
                <a:srgbClr val="05457C"/>
              </a:solidFill>
              <a:effectLst/>
              <a:latin typeface="+mn-lt"/>
            </a:endParaRPr>
          </a:p>
        </p:txBody>
      </p:sp>
    </p:spTree>
    <p:extLst>
      <p:ext uri="{BB962C8B-B14F-4D97-AF65-F5344CB8AC3E}">
        <p14:creationId xmlns:p14="http://schemas.microsoft.com/office/powerpoint/2010/main" val="89050122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9472" y="576223"/>
            <a:ext cx="12192000" cy="836860"/>
          </a:xfrm>
        </p:spPr>
        <p:txBody>
          <a:bodyPr>
            <a:noAutofit/>
          </a:bodyPr>
          <a:lstStyle/>
          <a:p>
            <a:pPr eaLnBrk="1" fontAlgn="auto" hangingPunct="1">
              <a:spcAft>
                <a:spcPts val="0"/>
              </a:spcAft>
              <a:defRPr/>
            </a:pPr>
            <a:r>
              <a:rPr lang="es-ES" sz="3600" b="1" dirty="0" smtClean="0">
                <a:solidFill>
                  <a:srgbClr val="05457C"/>
                </a:solidFill>
                <a:effectLst/>
                <a:latin typeface="+mn-lt"/>
              </a:rPr>
              <a:t>ESCALAS PARA MEDIR LAS ACTITUDES</a:t>
            </a:r>
            <a:endParaRPr lang="es-MX" sz="3600" b="1" dirty="0">
              <a:solidFill>
                <a:srgbClr val="05457C"/>
              </a:solidFill>
              <a:effectLst/>
              <a:latin typeface="+mn-lt"/>
            </a:endParaRPr>
          </a:p>
        </p:txBody>
      </p:sp>
      <p:sp>
        <p:nvSpPr>
          <p:cNvPr id="60419" name="Rectangle 5"/>
          <p:cNvSpPr>
            <a:spLocks noGrp="1" noChangeArrowheads="1"/>
          </p:cNvSpPr>
          <p:nvPr>
            <p:ph idx="1"/>
          </p:nvPr>
        </p:nvSpPr>
        <p:spPr bwMode="auto">
          <a:xfrm>
            <a:off x="839415" y="1628800"/>
            <a:ext cx="10193797" cy="4680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77500" lnSpcReduction="20000"/>
          </a:bodyPr>
          <a:lstStyle/>
          <a:p>
            <a:pPr algn="just" eaLnBrk="1" hangingPunct="1">
              <a:spcBef>
                <a:spcPct val="0"/>
              </a:spcBef>
              <a:spcAft>
                <a:spcPts val="1200"/>
              </a:spcAft>
              <a:buClr>
                <a:srgbClr val="FF0000"/>
              </a:buClr>
              <a:buFont typeface="Wingdings" charset="2"/>
              <a:buChar char="§"/>
            </a:pPr>
            <a:r>
              <a:rPr lang="es-MX" altLang="es-MX" sz="3600" dirty="0">
                <a:solidFill>
                  <a:schemeClr val="tx1">
                    <a:lumMod val="75000"/>
                    <a:lumOff val="25000"/>
                  </a:schemeClr>
                </a:solidFill>
                <a:effectLst/>
              </a:rPr>
              <a:t>Una actitud es una predisposición aprendida para responder coherentemente de una manera favorable o desfavorable ante un objeto, ser vivo, actividad, concepto, persona o sus símbolos.</a:t>
            </a:r>
          </a:p>
          <a:p>
            <a:pPr algn="just" eaLnBrk="1" hangingPunct="1">
              <a:spcAft>
                <a:spcPts val="1200"/>
              </a:spcAft>
              <a:buClr>
                <a:srgbClr val="FF0000"/>
              </a:buClr>
              <a:buFont typeface="Wingdings" charset="2"/>
              <a:buChar char="§"/>
            </a:pPr>
            <a:r>
              <a:rPr lang="es-ES" altLang="es-MX" sz="3600" dirty="0">
                <a:solidFill>
                  <a:schemeClr val="tx1">
                    <a:lumMod val="75000"/>
                    <a:lumOff val="25000"/>
                  </a:schemeClr>
                </a:solidFill>
                <a:effectLst/>
              </a:rPr>
              <a:t>Las actitudes se vinculan a la conducta y tienen diversas propiedades: dirección (positiva o negativa) e intensidad (alta o baja) y forman parte de la medición.</a:t>
            </a:r>
            <a:endParaRPr lang="es-MX" altLang="es-MX" sz="3600" dirty="0">
              <a:solidFill>
                <a:schemeClr val="tx1">
                  <a:lumMod val="75000"/>
                  <a:lumOff val="25000"/>
                </a:schemeClr>
              </a:solidFill>
              <a:effectLst/>
            </a:endParaRPr>
          </a:p>
          <a:p>
            <a:pPr algn="just" eaLnBrk="1" hangingPunct="1">
              <a:spcAft>
                <a:spcPts val="1200"/>
              </a:spcAft>
              <a:buClr>
                <a:srgbClr val="FF0000"/>
              </a:buClr>
              <a:buFont typeface="Wingdings" charset="2"/>
              <a:buChar char="§"/>
            </a:pPr>
            <a:r>
              <a:rPr lang="es-ES" altLang="es-MX" sz="3600" dirty="0">
                <a:solidFill>
                  <a:schemeClr val="tx1">
                    <a:lumMod val="75000"/>
                    <a:lumOff val="25000"/>
                  </a:schemeClr>
                </a:solidFill>
                <a:effectLst/>
              </a:rPr>
              <a:t>Los métodos más conocidos para medir por escalas las variables que constituyen actitudes son: </a:t>
            </a:r>
            <a:r>
              <a:rPr lang="es-ES" altLang="es-MX" sz="3600" dirty="0" smtClean="0">
                <a:solidFill>
                  <a:schemeClr val="tx1">
                    <a:lumMod val="75000"/>
                    <a:lumOff val="25000"/>
                  </a:schemeClr>
                </a:solidFill>
                <a:effectLst/>
              </a:rPr>
              <a:t>El </a:t>
            </a:r>
            <a:r>
              <a:rPr lang="es-ES" altLang="es-MX" sz="3600" dirty="0">
                <a:solidFill>
                  <a:schemeClr val="tx1">
                    <a:lumMod val="75000"/>
                    <a:lumOff val="25000"/>
                  </a:schemeClr>
                </a:solidFill>
                <a:effectLst/>
              </a:rPr>
              <a:t>método de escalamiento Likert, el diferencial semántico y la escala de </a:t>
            </a:r>
            <a:r>
              <a:rPr lang="es-ES" altLang="es-MX" sz="3600" dirty="0" err="1">
                <a:solidFill>
                  <a:schemeClr val="tx1">
                    <a:lumMod val="75000"/>
                    <a:lumOff val="25000"/>
                  </a:schemeClr>
                </a:solidFill>
                <a:effectLst/>
              </a:rPr>
              <a:t>Guttman</a:t>
            </a:r>
            <a:r>
              <a:rPr lang="es-ES" altLang="es-MX" sz="3600" dirty="0">
                <a:solidFill>
                  <a:schemeClr val="tx1">
                    <a:lumMod val="75000"/>
                    <a:lumOff val="25000"/>
                  </a:schemeClr>
                </a:solidFill>
                <a:effectLst/>
              </a:rPr>
              <a:t>.</a:t>
            </a:r>
            <a:endParaRPr lang="en-US" altLang="es-MX" sz="3600" dirty="0">
              <a:solidFill>
                <a:schemeClr val="tx1">
                  <a:lumMod val="75000"/>
                  <a:lumOff val="25000"/>
                </a:schemeClr>
              </a:solidFill>
              <a:effectLst/>
              <a:cs typeface="Arial" pitchFamily="34"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402666391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Rectángulo redondeado 1"/>
          <p:cNvSpPr/>
          <p:nvPr/>
        </p:nvSpPr>
        <p:spPr bwMode="auto">
          <a:xfrm>
            <a:off x="335360" y="330114"/>
            <a:ext cx="11449272" cy="6120680"/>
          </a:xfrm>
          <a:prstGeom prst="roundRect">
            <a:avLst>
              <a:gd name="adj" fmla="val 8367"/>
            </a:avLst>
          </a:prstGeom>
          <a:no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5124" name="Rectangle 4"/>
          <p:cNvSpPr>
            <a:spLocks noGrp="1" noChangeArrowheads="1"/>
          </p:cNvSpPr>
          <p:nvPr>
            <p:ph type="title"/>
          </p:nvPr>
        </p:nvSpPr>
        <p:spPr>
          <a:xfrm>
            <a:off x="31998" y="620688"/>
            <a:ext cx="12192000" cy="720080"/>
          </a:xfrm>
        </p:spPr>
        <p:txBody>
          <a:bodyPr>
            <a:noAutofit/>
          </a:bodyPr>
          <a:lstStyle/>
          <a:p>
            <a:pPr eaLnBrk="1" fontAlgn="auto" hangingPunct="1">
              <a:spcAft>
                <a:spcPts val="0"/>
              </a:spcAft>
              <a:defRPr/>
            </a:pPr>
            <a:r>
              <a:rPr lang="es-ES" sz="3600" b="1" dirty="0" smtClean="0">
                <a:solidFill>
                  <a:srgbClr val="05457C"/>
                </a:solidFill>
                <a:effectLst/>
                <a:latin typeface="+mn-lt"/>
              </a:rPr>
              <a:t>ESCALA LIKERT</a:t>
            </a:r>
            <a:endParaRPr lang="es-MX" sz="3600" b="1" dirty="0">
              <a:solidFill>
                <a:srgbClr val="05457C"/>
              </a:solidFill>
              <a:effectLst/>
              <a:latin typeface="+mn-lt"/>
            </a:endParaRPr>
          </a:p>
        </p:txBody>
      </p:sp>
      <p:sp>
        <p:nvSpPr>
          <p:cNvPr id="59395" name="Rectangle 5"/>
          <p:cNvSpPr>
            <a:spLocks noGrp="1" noChangeArrowheads="1"/>
          </p:cNvSpPr>
          <p:nvPr>
            <p:ph idx="1"/>
          </p:nvPr>
        </p:nvSpPr>
        <p:spPr bwMode="auto">
          <a:xfrm>
            <a:off x="839416" y="1556792"/>
            <a:ext cx="10585176" cy="4603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625475" indent="-569913" algn="just" eaLnBrk="1" hangingPunct="1">
              <a:spcAft>
                <a:spcPts val="2400"/>
              </a:spcAft>
              <a:buClr>
                <a:srgbClr val="002060"/>
              </a:buClr>
              <a:buFont typeface="PingFangSC-Regular" charset="-122"/>
              <a:buChar char="▲"/>
            </a:pPr>
            <a:r>
              <a:rPr lang="es-ES" altLang="es-MX" sz="2800" dirty="0">
                <a:solidFill>
                  <a:schemeClr val="bg1"/>
                </a:solidFill>
                <a:effectLst/>
              </a:rPr>
              <a:t>Conjunto de ítems que se presentan en forma de afirmaciones o frases para medir la reacción del sujeto en tres, cinco o siete categorías.</a:t>
            </a:r>
            <a:endParaRPr lang="es-MX" altLang="es-MX" sz="2800" dirty="0">
              <a:solidFill>
                <a:schemeClr val="bg1"/>
              </a:solidFill>
              <a:effectLst/>
            </a:endParaRPr>
          </a:p>
          <a:p>
            <a:pPr marL="625475" indent="-569913" algn="just" eaLnBrk="1" hangingPunct="1">
              <a:spcBef>
                <a:spcPct val="0"/>
              </a:spcBef>
              <a:spcAft>
                <a:spcPts val="2400"/>
              </a:spcAft>
              <a:buClr>
                <a:srgbClr val="002060"/>
              </a:buClr>
              <a:buFont typeface="PingFangSC-Regular" charset="-122"/>
              <a:buChar char="▲"/>
            </a:pPr>
            <a:r>
              <a:rPr lang="es-MX" altLang="es-MX" sz="2800" dirty="0">
                <a:solidFill>
                  <a:schemeClr val="bg1"/>
                </a:solidFill>
                <a:effectLst/>
              </a:rPr>
              <a:t>Frases que califican al objeto de actitud: positivas y/o negativas.</a:t>
            </a:r>
          </a:p>
          <a:p>
            <a:pPr marL="625475" indent="-569913" algn="just" eaLnBrk="1" hangingPunct="1">
              <a:spcBef>
                <a:spcPct val="0"/>
              </a:spcBef>
              <a:spcAft>
                <a:spcPts val="2400"/>
              </a:spcAft>
              <a:buClr>
                <a:srgbClr val="002060"/>
              </a:buClr>
              <a:buFont typeface="PingFangSC-Regular" charset="-122"/>
              <a:buChar char="▲"/>
            </a:pPr>
            <a:r>
              <a:rPr lang="es-MX" altLang="es-MX" sz="2800" dirty="0">
                <a:solidFill>
                  <a:schemeClr val="bg1"/>
                </a:solidFill>
                <a:effectLst/>
              </a:rPr>
              <a:t> Acuerdo-desacuerdo (grados): a</a:t>
            </a:r>
            <a:r>
              <a:rPr lang="es-ES" altLang="es-MX" sz="2800" dirty="0">
                <a:solidFill>
                  <a:schemeClr val="bg1"/>
                </a:solidFill>
                <a:effectLst/>
              </a:rPr>
              <a:t> cada punto o categoría se le asigna un valor numérico. </a:t>
            </a:r>
          </a:p>
          <a:p>
            <a:pPr marL="625475" indent="-569913" algn="just" eaLnBrk="1" hangingPunct="1">
              <a:spcBef>
                <a:spcPct val="0"/>
              </a:spcBef>
              <a:spcAft>
                <a:spcPts val="2400"/>
              </a:spcAft>
              <a:buClr>
                <a:srgbClr val="002060"/>
              </a:buClr>
              <a:buFont typeface="PingFangSC-Regular" charset="-122"/>
              <a:buChar char="▲"/>
            </a:pPr>
            <a:r>
              <a:rPr lang="es-ES" altLang="es-MX" sz="2800" dirty="0">
                <a:solidFill>
                  <a:schemeClr val="bg1"/>
                </a:solidFill>
                <a:effectLst/>
              </a:rPr>
              <a:t>Formato vertical u horizontal.</a:t>
            </a:r>
          </a:p>
          <a:p>
            <a:pPr algn="just" eaLnBrk="1" hangingPunct="1">
              <a:spcBef>
                <a:spcPct val="0"/>
              </a:spcBef>
              <a:spcAft>
                <a:spcPts val="1800"/>
              </a:spcAft>
              <a:buClr>
                <a:srgbClr val="FF0000"/>
              </a:buClr>
              <a:buFont typeface="PingFangSC-Regular" charset="-122"/>
              <a:buChar char="▲"/>
            </a:pPr>
            <a:endParaRPr lang="es-MX" altLang="es-MX" dirty="0">
              <a:solidFill>
                <a:schemeClr val="bg1"/>
              </a:solidFill>
              <a:effectLst/>
            </a:endParaRPr>
          </a:p>
        </p:txBody>
      </p:sp>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321644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redondeado 2"/>
          <p:cNvSpPr/>
          <p:nvPr/>
        </p:nvSpPr>
        <p:spPr bwMode="auto">
          <a:xfrm>
            <a:off x="2783632" y="2584684"/>
            <a:ext cx="7056784" cy="3816424"/>
          </a:xfrm>
          <a:prstGeom prst="roundRect">
            <a:avLst/>
          </a:prstGeom>
          <a:solidFill>
            <a:srgbClr val="3F6AB7"/>
          </a:solidFill>
          <a:ln>
            <a:solidFill>
              <a:srgbClr val="05457C"/>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24" name="Text Box 4"/>
          <p:cNvSpPr txBox="1">
            <a:spLocks noChangeArrowheads="1"/>
          </p:cNvSpPr>
          <p:nvPr/>
        </p:nvSpPr>
        <p:spPr bwMode="auto">
          <a:xfrm>
            <a:off x="3972049" y="2978520"/>
            <a:ext cx="5652343"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altLang="es-MX" sz="2800" b="0" dirty="0" smtClean="0">
                <a:solidFill>
                  <a:schemeClr val="bg1"/>
                </a:solidFill>
                <a:latin typeface="+mn-lt"/>
              </a:rPr>
              <a:t>Totalmente </a:t>
            </a:r>
            <a:r>
              <a:rPr lang="es-ES" altLang="es-MX" sz="2800" b="0" dirty="0">
                <a:solidFill>
                  <a:schemeClr val="bg1"/>
                </a:solidFill>
                <a:latin typeface="+mn-lt"/>
              </a:rPr>
              <a:t>de </a:t>
            </a:r>
            <a:r>
              <a:rPr lang="es-ES" altLang="es-MX" sz="2800" b="0" dirty="0" smtClean="0">
                <a:solidFill>
                  <a:schemeClr val="bg1"/>
                </a:solidFill>
                <a:latin typeface="+mn-lt"/>
              </a:rPr>
              <a:t>acuerdo.</a:t>
            </a:r>
            <a:endParaRPr lang="es-ES" altLang="es-MX" sz="2800" b="0" dirty="0">
              <a:solidFill>
                <a:schemeClr val="bg1"/>
              </a:solidFill>
              <a:latin typeface="+mn-lt"/>
            </a:endParaRPr>
          </a:p>
          <a:p>
            <a:pPr eaLnBrk="1" hangingPunct="1">
              <a:spcBef>
                <a:spcPct val="50000"/>
              </a:spcBef>
            </a:pPr>
            <a:r>
              <a:rPr lang="es-ES" altLang="es-MX" sz="2800" b="0" dirty="0" smtClean="0">
                <a:solidFill>
                  <a:schemeClr val="bg1"/>
                </a:solidFill>
                <a:latin typeface="+mn-lt"/>
              </a:rPr>
              <a:t>De acuerdo.</a:t>
            </a:r>
            <a:endParaRPr lang="es-ES" altLang="es-MX" sz="2800" b="0" dirty="0">
              <a:solidFill>
                <a:schemeClr val="bg1"/>
              </a:solidFill>
              <a:latin typeface="+mn-lt"/>
            </a:endParaRPr>
          </a:p>
          <a:p>
            <a:pPr eaLnBrk="1" hangingPunct="1">
              <a:spcBef>
                <a:spcPct val="50000"/>
              </a:spcBef>
            </a:pPr>
            <a:r>
              <a:rPr lang="es-ES" altLang="es-MX" sz="2800" b="0" dirty="0" smtClean="0">
                <a:solidFill>
                  <a:schemeClr val="bg1"/>
                </a:solidFill>
                <a:latin typeface="+mn-lt"/>
              </a:rPr>
              <a:t>Ni </a:t>
            </a:r>
            <a:r>
              <a:rPr lang="es-ES" altLang="es-MX" sz="2800" b="0" dirty="0">
                <a:solidFill>
                  <a:schemeClr val="bg1"/>
                </a:solidFill>
                <a:latin typeface="+mn-lt"/>
              </a:rPr>
              <a:t>de acuerdo, ni en </a:t>
            </a:r>
            <a:r>
              <a:rPr lang="es-ES" altLang="es-MX" sz="2800" b="0" dirty="0" smtClean="0">
                <a:solidFill>
                  <a:schemeClr val="bg1"/>
                </a:solidFill>
                <a:latin typeface="+mn-lt"/>
              </a:rPr>
              <a:t>desacuerdo.</a:t>
            </a:r>
            <a:endParaRPr lang="es-ES" altLang="es-MX" sz="2800" b="0" dirty="0">
              <a:solidFill>
                <a:schemeClr val="bg1"/>
              </a:solidFill>
              <a:latin typeface="+mn-lt"/>
            </a:endParaRPr>
          </a:p>
          <a:p>
            <a:pPr eaLnBrk="1" hangingPunct="1">
              <a:spcBef>
                <a:spcPct val="50000"/>
              </a:spcBef>
            </a:pPr>
            <a:r>
              <a:rPr lang="es-ES" altLang="es-MX" sz="2800" b="0" dirty="0" smtClean="0">
                <a:solidFill>
                  <a:schemeClr val="bg1"/>
                </a:solidFill>
                <a:latin typeface="+mn-lt"/>
              </a:rPr>
              <a:t>En desacuerdo.</a:t>
            </a:r>
            <a:endParaRPr lang="es-ES" altLang="es-MX" sz="2800" b="0" dirty="0">
              <a:solidFill>
                <a:schemeClr val="bg1"/>
              </a:solidFill>
              <a:latin typeface="+mn-lt"/>
            </a:endParaRPr>
          </a:p>
          <a:p>
            <a:pPr eaLnBrk="1" hangingPunct="1">
              <a:spcBef>
                <a:spcPct val="50000"/>
              </a:spcBef>
            </a:pPr>
            <a:r>
              <a:rPr lang="es-ES" altLang="es-MX" sz="2800" b="0" dirty="0" smtClean="0">
                <a:solidFill>
                  <a:schemeClr val="bg1"/>
                </a:solidFill>
                <a:latin typeface="+mn-lt"/>
              </a:rPr>
              <a:t>Totalmente </a:t>
            </a:r>
            <a:r>
              <a:rPr lang="es-ES" altLang="es-MX" sz="2800" b="0" dirty="0">
                <a:solidFill>
                  <a:schemeClr val="bg1"/>
                </a:solidFill>
                <a:latin typeface="+mn-lt"/>
              </a:rPr>
              <a:t>en </a:t>
            </a:r>
            <a:r>
              <a:rPr lang="es-ES" altLang="es-MX" sz="2800" b="0" dirty="0" smtClean="0">
                <a:solidFill>
                  <a:schemeClr val="bg1"/>
                </a:solidFill>
                <a:latin typeface="+mn-lt"/>
              </a:rPr>
              <a:t>desacuerdo.</a:t>
            </a:r>
            <a:endParaRPr lang="es-ES" altLang="es-MX" sz="2800" b="0" dirty="0">
              <a:solidFill>
                <a:schemeClr val="bg1"/>
              </a:solidFill>
              <a:latin typeface="+mn-lt"/>
            </a:endParaRPr>
          </a:p>
          <a:p>
            <a:pPr eaLnBrk="1" hangingPunct="1">
              <a:spcBef>
                <a:spcPct val="50000"/>
              </a:spcBef>
            </a:pPr>
            <a:endParaRPr lang="es-ES" altLang="es-MX" sz="2800" b="0" dirty="0">
              <a:solidFill>
                <a:schemeClr val="bg1"/>
              </a:solidFill>
              <a:latin typeface="+mn-lt"/>
            </a:endParaRPr>
          </a:p>
        </p:txBody>
      </p:sp>
      <p:sp>
        <p:nvSpPr>
          <p:cNvPr id="26" name="Rectángulo 25"/>
          <p:cNvSpPr/>
          <p:nvPr/>
        </p:nvSpPr>
        <p:spPr bwMode="auto">
          <a:xfrm>
            <a:off x="3435510" y="3093508"/>
            <a:ext cx="296608" cy="296608"/>
          </a:xfrm>
          <a:prstGeom prst="rect">
            <a:avLst/>
          </a:prstGeom>
          <a:solidFill>
            <a:schemeClr val="bg1"/>
          </a:solidFill>
          <a:ln w="38100" cap="flat" cmpd="sng" algn="ctr">
            <a:solidFill>
              <a:srgbClr val="0444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33" name="CuadroTexto 32"/>
          <p:cNvSpPr txBox="1"/>
          <p:nvPr/>
        </p:nvSpPr>
        <p:spPr>
          <a:xfrm>
            <a:off x="3419212" y="3059175"/>
            <a:ext cx="312906" cy="369332"/>
          </a:xfrm>
          <a:prstGeom prst="rect">
            <a:avLst/>
          </a:prstGeom>
          <a:noFill/>
        </p:spPr>
        <p:txBody>
          <a:bodyPr wrap="none" rtlCol="0">
            <a:spAutoFit/>
          </a:bodyPr>
          <a:lstStyle/>
          <a:p>
            <a:r>
              <a:rPr lang="es-ES_tradnl" dirty="0" smtClean="0">
                <a:solidFill>
                  <a:srgbClr val="04447C"/>
                </a:solidFill>
              </a:rPr>
              <a:t>5</a:t>
            </a:r>
            <a:endParaRPr lang="es-ES_tradnl" dirty="0">
              <a:solidFill>
                <a:srgbClr val="04447C"/>
              </a:solidFill>
            </a:endParaRPr>
          </a:p>
        </p:txBody>
      </p:sp>
      <p:sp>
        <p:nvSpPr>
          <p:cNvPr id="5124" name="Rectangle 4"/>
          <p:cNvSpPr>
            <a:spLocks noGrp="1" noChangeArrowheads="1"/>
          </p:cNvSpPr>
          <p:nvPr>
            <p:ph type="title"/>
          </p:nvPr>
        </p:nvSpPr>
        <p:spPr>
          <a:xfrm>
            <a:off x="479376" y="1230116"/>
            <a:ext cx="10945216" cy="1060263"/>
          </a:xfrm>
        </p:spPr>
        <p:txBody>
          <a:bodyPr>
            <a:noAutofit/>
          </a:bodyPr>
          <a:lstStyle/>
          <a:p>
            <a:pPr algn="just">
              <a:defRPr/>
            </a:pPr>
            <a:r>
              <a:rPr lang="es-MX" sz="3200" dirty="0" smtClean="0">
                <a:solidFill>
                  <a:schemeClr val="bg2">
                    <a:lumMod val="25000"/>
                  </a:schemeClr>
                </a:solidFill>
                <a:effectLst/>
                <a:latin typeface="+mn-lt"/>
              </a:rPr>
              <a:t>Ejemplos </a:t>
            </a:r>
            <a:r>
              <a:rPr lang="es-MX" sz="3200" dirty="0">
                <a:solidFill>
                  <a:schemeClr val="bg2">
                    <a:lumMod val="25000"/>
                  </a:schemeClr>
                </a:solidFill>
                <a:effectLst/>
                <a:latin typeface="+mn-lt"/>
              </a:rPr>
              <a:t>de codificación para las frases o </a:t>
            </a:r>
            <a:r>
              <a:rPr lang="es-MX" sz="3200" dirty="0" smtClean="0">
                <a:solidFill>
                  <a:schemeClr val="bg2">
                    <a:lumMod val="25000"/>
                  </a:schemeClr>
                </a:solidFill>
                <a:effectLst/>
                <a:latin typeface="+mn-lt"/>
              </a:rPr>
              <a:t>afirmaciones:</a:t>
            </a:r>
            <a:endParaRPr lang="es-MX" sz="3200" dirty="0">
              <a:solidFill>
                <a:schemeClr val="bg2">
                  <a:lumMod val="25000"/>
                </a:schemeClr>
              </a:solidFill>
              <a:effectLst/>
              <a:latin typeface="+mn-lt"/>
            </a:endParaRPr>
          </a:p>
        </p:txBody>
      </p:sp>
      <p:pic>
        <p:nvPicPr>
          <p:cNvPr id="18" name="Imagen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20" name="Rectangle 4"/>
          <p:cNvSpPr txBox="1">
            <a:spLocks noChangeArrowheads="1"/>
          </p:cNvSpPr>
          <p:nvPr/>
        </p:nvSpPr>
        <p:spPr bwMode="auto">
          <a:xfrm>
            <a:off x="17140" y="607353"/>
            <a:ext cx="12192000"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eaLnBrk="1" fontAlgn="auto" hangingPunct="1">
              <a:spcAft>
                <a:spcPts val="0"/>
              </a:spcAft>
              <a:defRPr/>
            </a:pPr>
            <a:r>
              <a:rPr lang="es-ES" sz="3600" b="1" kern="0" dirty="0" smtClean="0">
                <a:solidFill>
                  <a:srgbClr val="05457C"/>
                </a:solidFill>
                <a:effectLst/>
                <a:latin typeface="+mn-lt"/>
              </a:rPr>
              <a:t>ESCALA LIKERT</a:t>
            </a:r>
            <a:endParaRPr lang="es-MX" sz="3600" b="1" kern="0" dirty="0">
              <a:solidFill>
                <a:srgbClr val="05457C"/>
              </a:solidFill>
              <a:effectLst/>
              <a:latin typeface="+mn-lt"/>
            </a:endParaRPr>
          </a:p>
        </p:txBody>
      </p:sp>
      <p:sp>
        <p:nvSpPr>
          <p:cNvPr id="36" name="Rectángulo 35"/>
          <p:cNvSpPr/>
          <p:nvPr/>
        </p:nvSpPr>
        <p:spPr bwMode="auto">
          <a:xfrm>
            <a:off x="3435510" y="3726125"/>
            <a:ext cx="296608" cy="296608"/>
          </a:xfrm>
          <a:prstGeom prst="rect">
            <a:avLst/>
          </a:prstGeom>
          <a:solidFill>
            <a:schemeClr val="bg1"/>
          </a:solidFill>
          <a:ln w="38100" cap="flat" cmpd="sng" algn="ctr">
            <a:solidFill>
              <a:srgbClr val="0444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37" name="CuadroTexto 36"/>
          <p:cNvSpPr txBox="1"/>
          <p:nvPr/>
        </p:nvSpPr>
        <p:spPr>
          <a:xfrm>
            <a:off x="3419212" y="3691792"/>
            <a:ext cx="312906" cy="369332"/>
          </a:xfrm>
          <a:prstGeom prst="rect">
            <a:avLst/>
          </a:prstGeom>
          <a:noFill/>
        </p:spPr>
        <p:txBody>
          <a:bodyPr wrap="none" rtlCol="0">
            <a:spAutoFit/>
          </a:bodyPr>
          <a:lstStyle/>
          <a:p>
            <a:r>
              <a:rPr lang="es-ES_tradnl" dirty="0" smtClean="0">
                <a:solidFill>
                  <a:srgbClr val="04447C"/>
                </a:solidFill>
              </a:rPr>
              <a:t>4</a:t>
            </a:r>
            <a:endParaRPr lang="es-ES_tradnl" dirty="0">
              <a:solidFill>
                <a:srgbClr val="04447C"/>
              </a:solidFill>
            </a:endParaRPr>
          </a:p>
        </p:txBody>
      </p:sp>
      <p:sp>
        <p:nvSpPr>
          <p:cNvPr id="38" name="Rectángulo 37"/>
          <p:cNvSpPr/>
          <p:nvPr/>
        </p:nvSpPr>
        <p:spPr bwMode="auto">
          <a:xfrm>
            <a:off x="3435510" y="4390187"/>
            <a:ext cx="296608" cy="296608"/>
          </a:xfrm>
          <a:prstGeom prst="rect">
            <a:avLst/>
          </a:prstGeom>
          <a:solidFill>
            <a:schemeClr val="bg1"/>
          </a:solidFill>
          <a:ln w="38100" cap="flat" cmpd="sng" algn="ctr">
            <a:solidFill>
              <a:srgbClr val="0444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39" name="CuadroTexto 38"/>
          <p:cNvSpPr txBox="1"/>
          <p:nvPr/>
        </p:nvSpPr>
        <p:spPr>
          <a:xfrm>
            <a:off x="3434295" y="4355429"/>
            <a:ext cx="312906" cy="369332"/>
          </a:xfrm>
          <a:prstGeom prst="rect">
            <a:avLst/>
          </a:prstGeom>
          <a:noFill/>
        </p:spPr>
        <p:txBody>
          <a:bodyPr wrap="none" rtlCol="0">
            <a:spAutoFit/>
          </a:bodyPr>
          <a:lstStyle/>
          <a:p>
            <a:r>
              <a:rPr lang="es-ES_tradnl" dirty="0" smtClean="0">
                <a:solidFill>
                  <a:srgbClr val="04447C"/>
                </a:solidFill>
              </a:rPr>
              <a:t>3</a:t>
            </a:r>
            <a:endParaRPr lang="es-ES_tradnl" dirty="0">
              <a:solidFill>
                <a:srgbClr val="04447C"/>
              </a:solidFill>
            </a:endParaRPr>
          </a:p>
        </p:txBody>
      </p:sp>
      <p:sp>
        <p:nvSpPr>
          <p:cNvPr id="40" name="Rectángulo 39"/>
          <p:cNvSpPr/>
          <p:nvPr/>
        </p:nvSpPr>
        <p:spPr bwMode="auto">
          <a:xfrm>
            <a:off x="3435510" y="5015433"/>
            <a:ext cx="296608" cy="296608"/>
          </a:xfrm>
          <a:prstGeom prst="rect">
            <a:avLst/>
          </a:prstGeom>
          <a:solidFill>
            <a:schemeClr val="bg1"/>
          </a:solidFill>
          <a:ln w="38100" cap="flat" cmpd="sng" algn="ctr">
            <a:solidFill>
              <a:srgbClr val="0444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41" name="CuadroTexto 40"/>
          <p:cNvSpPr txBox="1"/>
          <p:nvPr/>
        </p:nvSpPr>
        <p:spPr>
          <a:xfrm>
            <a:off x="3452345" y="4981100"/>
            <a:ext cx="312906" cy="369332"/>
          </a:xfrm>
          <a:prstGeom prst="rect">
            <a:avLst/>
          </a:prstGeom>
          <a:noFill/>
        </p:spPr>
        <p:txBody>
          <a:bodyPr wrap="none" rtlCol="0">
            <a:spAutoFit/>
          </a:bodyPr>
          <a:lstStyle/>
          <a:p>
            <a:r>
              <a:rPr lang="es-ES_tradnl" dirty="0" smtClean="0">
                <a:solidFill>
                  <a:srgbClr val="04447C"/>
                </a:solidFill>
              </a:rPr>
              <a:t>2</a:t>
            </a:r>
            <a:endParaRPr lang="es-ES_tradnl" dirty="0">
              <a:solidFill>
                <a:srgbClr val="04447C"/>
              </a:solidFill>
            </a:endParaRPr>
          </a:p>
        </p:txBody>
      </p:sp>
      <p:sp>
        <p:nvSpPr>
          <p:cNvPr id="42" name="Rectángulo 41"/>
          <p:cNvSpPr/>
          <p:nvPr/>
        </p:nvSpPr>
        <p:spPr bwMode="auto">
          <a:xfrm>
            <a:off x="3435510" y="5641104"/>
            <a:ext cx="296608" cy="296608"/>
          </a:xfrm>
          <a:prstGeom prst="rect">
            <a:avLst/>
          </a:prstGeom>
          <a:solidFill>
            <a:schemeClr val="bg1"/>
          </a:solidFill>
          <a:ln w="38100" cap="flat" cmpd="sng" algn="ctr">
            <a:solidFill>
              <a:srgbClr val="0444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charset="0"/>
              <a:cs typeface="Arial" charset="0"/>
            </a:endParaRPr>
          </a:p>
        </p:txBody>
      </p:sp>
      <p:sp>
        <p:nvSpPr>
          <p:cNvPr id="43" name="CuadroTexto 42"/>
          <p:cNvSpPr txBox="1"/>
          <p:nvPr/>
        </p:nvSpPr>
        <p:spPr>
          <a:xfrm>
            <a:off x="3434295" y="5608812"/>
            <a:ext cx="312906" cy="369332"/>
          </a:xfrm>
          <a:prstGeom prst="rect">
            <a:avLst/>
          </a:prstGeom>
          <a:noFill/>
        </p:spPr>
        <p:txBody>
          <a:bodyPr wrap="none" rtlCol="0">
            <a:spAutoFit/>
          </a:bodyPr>
          <a:lstStyle/>
          <a:p>
            <a:r>
              <a:rPr lang="es-ES_tradnl" dirty="0" smtClean="0">
                <a:solidFill>
                  <a:srgbClr val="04447C"/>
                </a:solidFill>
              </a:rPr>
              <a:t>1</a:t>
            </a:r>
            <a:endParaRPr lang="es-ES_tradnl" dirty="0">
              <a:solidFill>
                <a:srgbClr val="04447C"/>
              </a:solidFill>
            </a:endParaRPr>
          </a:p>
        </p:txBody>
      </p:sp>
      <p:sp>
        <p:nvSpPr>
          <p:cNvPr id="17"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47102604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692150"/>
            <a:ext cx="12191999" cy="795338"/>
          </a:xfrm>
        </p:spPr>
        <p:txBody>
          <a:bodyPr>
            <a:normAutofit/>
          </a:bodyPr>
          <a:lstStyle/>
          <a:p>
            <a:pPr eaLnBrk="1" fontAlgn="auto" hangingPunct="1">
              <a:spcAft>
                <a:spcPts val="0"/>
              </a:spcAft>
              <a:defRPr/>
            </a:pPr>
            <a:r>
              <a:rPr lang="es-ES_tradnl" sz="3600" b="1" dirty="0" smtClean="0">
                <a:solidFill>
                  <a:srgbClr val="04447C"/>
                </a:solidFill>
                <a:effectLst/>
                <a:latin typeface="+mn-lt"/>
              </a:rPr>
              <a:t>DIFERENCIAL SEMÁNTICO</a:t>
            </a:r>
            <a:endParaRPr lang="es-MX" sz="3600" b="1" dirty="0">
              <a:solidFill>
                <a:srgbClr val="04447C"/>
              </a:solidFill>
              <a:effectLst/>
              <a:latin typeface="+mn-lt"/>
            </a:endParaRPr>
          </a:p>
        </p:txBody>
      </p:sp>
      <p:sp>
        <p:nvSpPr>
          <p:cNvPr id="64515" name="Rectangle 5"/>
          <p:cNvSpPr>
            <a:spLocks noGrp="1" noChangeArrowheads="1"/>
          </p:cNvSpPr>
          <p:nvPr>
            <p:ph idx="1"/>
          </p:nvPr>
        </p:nvSpPr>
        <p:spPr bwMode="auto">
          <a:xfrm>
            <a:off x="911424" y="2060576"/>
            <a:ext cx="10297144"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just" eaLnBrk="1" hangingPunct="1">
              <a:buClr>
                <a:srgbClr val="FF0000"/>
              </a:buClr>
              <a:buFont typeface="ZapfDingbatsITC" charset="0"/>
              <a:buChar char="✶"/>
            </a:pPr>
            <a:r>
              <a:rPr lang="es-ES" altLang="es-MX" sz="2800" dirty="0">
                <a:solidFill>
                  <a:schemeClr val="tx1">
                    <a:lumMod val="75000"/>
                    <a:lumOff val="25000"/>
                  </a:schemeClr>
                </a:solidFill>
                <a:effectLst/>
              </a:rPr>
              <a:t>Consiste en una serie de adjetivos extremos que califican al objeto de actitud, ante los cuales se solicita la reacción del participante. </a:t>
            </a:r>
          </a:p>
          <a:p>
            <a:pPr algn="just" eaLnBrk="1" hangingPunct="1">
              <a:buClr>
                <a:srgbClr val="FF0000"/>
              </a:buClr>
              <a:buFont typeface="ZapfDingbatsITC" charset="0"/>
              <a:buChar char="✶"/>
            </a:pPr>
            <a:endParaRPr lang="es-ES" altLang="es-MX" sz="2800" dirty="0">
              <a:solidFill>
                <a:schemeClr val="tx1">
                  <a:lumMod val="75000"/>
                  <a:lumOff val="25000"/>
                </a:schemeClr>
              </a:solidFill>
              <a:effectLst/>
            </a:endParaRPr>
          </a:p>
          <a:p>
            <a:pPr algn="just" eaLnBrk="1" hangingPunct="1">
              <a:buClr>
                <a:srgbClr val="FF0000"/>
              </a:buClr>
              <a:buFont typeface="ZapfDingbatsITC" charset="0"/>
              <a:buChar char="✶"/>
            </a:pPr>
            <a:r>
              <a:rPr lang="es-ES" altLang="es-MX" sz="2800" dirty="0">
                <a:solidFill>
                  <a:schemeClr val="tx1">
                    <a:lumMod val="75000"/>
                    <a:lumOff val="25000"/>
                  </a:schemeClr>
                </a:solidFill>
                <a:effectLst/>
              </a:rPr>
              <a:t>Entre cada par de adjetivos se presentan varias opciones y la persona selecciona aquella que en mayor medida refleje su actitud.</a:t>
            </a:r>
            <a:endParaRPr lang="en-US" altLang="es-MX" sz="2800" dirty="0">
              <a:solidFill>
                <a:schemeClr val="tx1">
                  <a:lumMod val="75000"/>
                  <a:lumOff val="25000"/>
                </a:schemeClr>
              </a:solidFill>
              <a:effectLst/>
              <a:cs typeface="Arial" pitchFamily="34"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40498584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62905191"/>
              </p:ext>
            </p:extLst>
          </p:nvPr>
        </p:nvGraphicFramePr>
        <p:xfrm>
          <a:off x="2063552" y="1252995"/>
          <a:ext cx="8928992" cy="4572000"/>
        </p:xfrm>
        <a:graphic>
          <a:graphicData uri="http://schemas.openxmlformats.org/drawingml/2006/table">
            <a:tbl>
              <a:tblPr firstRow="1" bandRow="1">
                <a:tableStyleId>{5C22544A-7EE6-4342-B048-85BDC9FD1C3A}</a:tableStyleId>
              </a:tblPr>
              <a:tblGrid>
                <a:gridCol w="1920859"/>
                <a:gridCol w="4392488"/>
                <a:gridCol w="2615645"/>
              </a:tblGrid>
              <a:tr h="370840">
                <a:tc>
                  <a:txBody>
                    <a:bodyPr/>
                    <a:lstStyle/>
                    <a:p>
                      <a:endParaRPr lang="es-ES_tradnl" sz="2400" dirty="0"/>
                    </a:p>
                  </a:txBody>
                  <a:tcPr>
                    <a:noFill/>
                  </a:tcPr>
                </a:tc>
                <a:tc>
                  <a:txBody>
                    <a:bodyPr/>
                    <a:lstStyle/>
                    <a:p>
                      <a:endParaRPr lang="es-ES_tradnl" sz="2400" dirty="0"/>
                    </a:p>
                  </a:txBody>
                  <a:tcPr>
                    <a:noFill/>
                  </a:tcPr>
                </a:tc>
                <a:tc>
                  <a:txBody>
                    <a:bodyPr/>
                    <a:lstStyle/>
                    <a:p>
                      <a:endParaRPr lang="es-ES_tradnl" sz="2400" dirty="0"/>
                    </a:p>
                  </a:txBody>
                  <a:tcPr>
                    <a:noFill/>
                  </a:tcPr>
                </a:tc>
              </a:tr>
              <a:tr h="370840">
                <a:tc>
                  <a:txBody>
                    <a:bodyPr/>
                    <a:lstStyle/>
                    <a:p>
                      <a:pPr algn="r"/>
                      <a:r>
                        <a:rPr lang="es-ES_tradnl" sz="2400" dirty="0" smtClean="0"/>
                        <a:t>Bueno</a:t>
                      </a:r>
                      <a:endParaRPr lang="es-ES_tradnl" sz="2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MX" sz="2400" b="0" dirty="0" smtClean="0"/>
                        <a:t>___:___:___:___:___:___:___</a:t>
                      </a:r>
                      <a:endParaRPr lang="es-ES_tradnl" sz="2400" dirty="0" smtClean="0"/>
                    </a:p>
                  </a:txBody>
                  <a:tcPr>
                    <a:noFill/>
                  </a:tcPr>
                </a:tc>
                <a:tc>
                  <a:txBody>
                    <a:bodyPr/>
                    <a:lstStyle/>
                    <a:p>
                      <a:r>
                        <a:rPr lang="es-ES_tradnl" sz="2400" dirty="0" smtClean="0"/>
                        <a:t>Malo</a:t>
                      </a:r>
                      <a:endParaRPr lang="es-ES_tradnl" sz="2400" dirty="0"/>
                    </a:p>
                  </a:txBody>
                  <a:tcPr>
                    <a:noFill/>
                  </a:tcPr>
                </a:tc>
              </a:tr>
              <a:tr h="370840">
                <a:tc>
                  <a:txBody>
                    <a:bodyPr/>
                    <a:lstStyle/>
                    <a:p>
                      <a:pPr algn="r"/>
                      <a:r>
                        <a:rPr lang="es-ES" altLang="es-MX" sz="2400" b="0" dirty="0" smtClean="0"/>
                        <a:t>Bonito </a:t>
                      </a:r>
                      <a:endParaRPr lang="es-ES_tradnl" sz="2400" dirty="0"/>
                    </a:p>
                  </a:txBody>
                  <a:tcPr>
                    <a:noFill/>
                  </a:tcPr>
                </a:tc>
                <a:tc>
                  <a:txBody>
                    <a:bodyPr/>
                    <a:lstStyle/>
                    <a:p>
                      <a:r>
                        <a:rPr lang="es-ES" altLang="es-MX" sz="2400" b="0" dirty="0" smtClean="0"/>
                        <a:t>___:___:___:___:___:___:___</a:t>
                      </a:r>
                      <a:endParaRPr lang="es-ES_tradnl" sz="2400" dirty="0"/>
                    </a:p>
                  </a:txBody>
                  <a:tcPr>
                    <a:noFill/>
                  </a:tcPr>
                </a:tc>
                <a:tc>
                  <a:txBody>
                    <a:bodyPr/>
                    <a:lstStyle/>
                    <a:p>
                      <a:r>
                        <a:rPr lang="es-ES" altLang="es-MX" sz="2400" b="0" dirty="0" smtClean="0"/>
                        <a:t>Feo</a:t>
                      </a:r>
                      <a:endParaRPr lang="es-ES_tradnl" sz="2400" dirty="0"/>
                    </a:p>
                  </a:txBody>
                  <a:tcPr>
                    <a:noFill/>
                  </a:tcPr>
                </a:tc>
              </a:tr>
              <a:tr h="370840">
                <a:tc>
                  <a:txBody>
                    <a:bodyPr/>
                    <a:lstStyle/>
                    <a:p>
                      <a:pPr algn="r"/>
                      <a:r>
                        <a:rPr lang="es-ES" altLang="es-MX" sz="2400" b="0" dirty="0" smtClean="0"/>
                        <a:t>Fuerte </a:t>
                      </a:r>
                      <a:endParaRPr lang="es-ES_tradnl" sz="2400" dirty="0"/>
                    </a:p>
                  </a:txBody>
                  <a:tcPr>
                    <a:noFill/>
                  </a:tcPr>
                </a:tc>
                <a:tc>
                  <a:txBody>
                    <a:bodyPr/>
                    <a:lstStyle/>
                    <a:p>
                      <a:r>
                        <a:rPr lang="es-ES" altLang="es-MX" sz="2400" b="0" dirty="0" smtClean="0"/>
                        <a:t>___:___:___:___:___:___:___</a:t>
                      </a:r>
                      <a:endParaRPr lang="es-ES_tradnl" sz="2400" dirty="0"/>
                    </a:p>
                  </a:txBody>
                  <a:tcPr>
                    <a:noFill/>
                  </a:tcPr>
                </a:tc>
                <a:tc>
                  <a:txBody>
                    <a:bodyPr/>
                    <a:lstStyle/>
                    <a:p>
                      <a:r>
                        <a:rPr lang="es-ES" altLang="es-MX" sz="2400" b="0" dirty="0" smtClean="0"/>
                        <a:t>Débil</a:t>
                      </a:r>
                      <a:endParaRPr lang="es-ES_tradnl" sz="2400" dirty="0"/>
                    </a:p>
                  </a:txBody>
                  <a:tcPr>
                    <a:noFill/>
                  </a:tcPr>
                </a:tc>
              </a:tr>
              <a:tr h="370840">
                <a:tc>
                  <a:txBody>
                    <a:bodyPr/>
                    <a:lstStyle/>
                    <a:p>
                      <a:pPr algn="r"/>
                      <a:r>
                        <a:rPr lang="es-ES" altLang="es-MX" sz="2400" b="0" dirty="0" smtClean="0">
                          <a:solidFill>
                            <a:srgbClr val="FF0000"/>
                          </a:solidFill>
                        </a:rPr>
                        <a:t>Vacío </a:t>
                      </a:r>
                      <a:endParaRPr lang="es-ES_tradnl" sz="2400" dirty="0"/>
                    </a:p>
                  </a:txBody>
                  <a:tcPr>
                    <a:noFill/>
                  </a:tcPr>
                </a:tc>
                <a:tc>
                  <a:txBody>
                    <a:bodyPr/>
                    <a:lstStyle/>
                    <a:p>
                      <a:r>
                        <a:rPr lang="es-ES" altLang="es-MX" sz="2400" b="0" dirty="0" smtClean="0"/>
                        <a:t>___:___:___:___:___:___:___</a:t>
                      </a:r>
                      <a:endParaRPr lang="es-ES_tradnl" sz="2400" dirty="0"/>
                    </a:p>
                  </a:txBody>
                  <a:tcPr>
                    <a:noFill/>
                  </a:tcPr>
                </a:tc>
                <a:tc>
                  <a:txBody>
                    <a:bodyPr/>
                    <a:lstStyle/>
                    <a:p>
                      <a:r>
                        <a:rPr lang="es-ES" altLang="es-MX" sz="2400" b="0" dirty="0" smtClean="0">
                          <a:solidFill>
                            <a:srgbClr val="FF0000"/>
                          </a:solidFill>
                        </a:rPr>
                        <a:t>Lleno</a:t>
                      </a:r>
                      <a:endParaRPr lang="es-ES_tradnl" sz="2400" dirty="0"/>
                    </a:p>
                  </a:txBody>
                  <a:tcPr>
                    <a:noFill/>
                  </a:tcPr>
                </a:tc>
              </a:tr>
              <a:tr h="370840">
                <a:tc>
                  <a:txBody>
                    <a:bodyPr/>
                    <a:lstStyle/>
                    <a:p>
                      <a:pPr algn="r"/>
                      <a:r>
                        <a:rPr lang="es-ES" altLang="es-MX" sz="2400" b="0" dirty="0" smtClean="0"/>
                        <a:t>Variado </a:t>
                      </a:r>
                      <a:endParaRPr lang="es-ES_tradnl" sz="2400" dirty="0"/>
                    </a:p>
                  </a:txBody>
                  <a:tcPr>
                    <a:noFill/>
                  </a:tcPr>
                </a:tc>
                <a:tc>
                  <a:txBody>
                    <a:bodyPr/>
                    <a:lstStyle/>
                    <a:p>
                      <a:r>
                        <a:rPr lang="es-ES" altLang="es-MX" sz="2400" b="0" dirty="0" smtClean="0"/>
                        <a:t>___:___:___:___:___:___:___</a:t>
                      </a:r>
                      <a:endParaRPr lang="es-ES_tradnl" sz="2400" dirty="0"/>
                    </a:p>
                  </a:txBody>
                  <a:tcPr>
                    <a:noFill/>
                  </a:tcPr>
                </a:tc>
                <a:tc>
                  <a:txBody>
                    <a:bodyPr/>
                    <a:lstStyle/>
                    <a:p>
                      <a:r>
                        <a:rPr lang="es-ES" altLang="es-MX" sz="2400" b="0" dirty="0" smtClean="0"/>
                        <a:t>Monótono</a:t>
                      </a:r>
                      <a:endParaRPr lang="es-ES_tradnl" sz="2400" dirty="0"/>
                    </a:p>
                  </a:txBody>
                  <a:tcPr>
                    <a:noFill/>
                  </a:tcPr>
                </a:tc>
              </a:tr>
              <a:tr h="370840">
                <a:tc>
                  <a:txBody>
                    <a:bodyPr/>
                    <a:lstStyle/>
                    <a:p>
                      <a:pPr algn="r"/>
                      <a:r>
                        <a:rPr lang="es-ES" altLang="es-MX" sz="2400" b="0" dirty="0" smtClean="0"/>
                        <a:t>Divertido </a:t>
                      </a:r>
                      <a:endParaRPr lang="es-ES_tradnl" sz="2400" dirty="0"/>
                    </a:p>
                  </a:txBody>
                  <a:tcPr>
                    <a:noFill/>
                  </a:tcPr>
                </a:tc>
                <a:tc>
                  <a:txBody>
                    <a:bodyPr/>
                    <a:lstStyle/>
                    <a:p>
                      <a:r>
                        <a:rPr lang="es-ES" altLang="es-MX" sz="2400" b="0" dirty="0" smtClean="0"/>
                        <a:t>___:___:___:___:___:___:___</a:t>
                      </a:r>
                      <a:endParaRPr lang="es-ES_tradnl" sz="2400" dirty="0"/>
                    </a:p>
                  </a:txBody>
                  <a:tcPr>
                    <a:noFill/>
                  </a:tcPr>
                </a:tc>
                <a:tc>
                  <a:txBody>
                    <a:bodyPr/>
                    <a:lstStyle/>
                    <a:p>
                      <a:r>
                        <a:rPr lang="es-ES" altLang="es-MX" sz="2400" b="0" dirty="0" smtClean="0"/>
                        <a:t>Aburrido</a:t>
                      </a:r>
                      <a:endParaRPr lang="es-ES_tradnl" sz="2400" dirty="0"/>
                    </a:p>
                  </a:txBody>
                  <a:tcPr>
                    <a:noFill/>
                  </a:tcPr>
                </a:tc>
              </a:tr>
              <a:tr h="370840">
                <a:tc>
                  <a:txBody>
                    <a:bodyPr/>
                    <a:lstStyle/>
                    <a:p>
                      <a:pPr algn="r"/>
                      <a:r>
                        <a:rPr lang="es-ES" altLang="es-MX" sz="2400" b="0" dirty="0" smtClean="0"/>
                        <a:t>Estimulante </a:t>
                      </a:r>
                      <a:endParaRPr lang="es-ES_tradnl" sz="2400" dirty="0"/>
                    </a:p>
                  </a:txBody>
                  <a:tcPr>
                    <a:noFill/>
                  </a:tcPr>
                </a:tc>
                <a:tc>
                  <a:txBody>
                    <a:bodyPr/>
                    <a:lstStyle/>
                    <a:p>
                      <a:r>
                        <a:rPr lang="es-ES" altLang="es-MX" sz="2400" b="0" dirty="0" smtClean="0"/>
                        <a:t>___:___:___:___:___:___:___</a:t>
                      </a:r>
                      <a:endParaRPr lang="es-ES_tradnl" sz="2400" dirty="0"/>
                    </a:p>
                  </a:txBody>
                  <a:tcPr>
                    <a:noFill/>
                  </a:tcPr>
                </a:tc>
                <a:tc>
                  <a:txBody>
                    <a:bodyPr/>
                    <a:lstStyle/>
                    <a:p>
                      <a:r>
                        <a:rPr lang="es-ES" altLang="es-MX" sz="2400" b="0" dirty="0" err="1" smtClean="0"/>
                        <a:t>Desmotivante</a:t>
                      </a:r>
                      <a:endParaRPr lang="es-ES_tradnl" sz="2400" dirty="0"/>
                    </a:p>
                  </a:txBody>
                  <a:tcPr>
                    <a:noFill/>
                  </a:tcPr>
                </a:tc>
              </a:tr>
              <a:tr h="370840">
                <a:tc>
                  <a:txBody>
                    <a:bodyPr/>
                    <a:lstStyle/>
                    <a:p>
                      <a:pPr algn="r"/>
                      <a:r>
                        <a:rPr lang="es-ES" altLang="es-MX" sz="2400" b="0" dirty="0" smtClean="0"/>
                        <a:t>Negro </a:t>
                      </a:r>
                      <a:endParaRPr lang="es-ES_tradnl" sz="2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MX" sz="2400" b="0" dirty="0" smtClean="0"/>
                        <a:t>___:___:___:___:___:___:___</a:t>
                      </a:r>
                      <a:endParaRPr lang="es-ES_tradnl" sz="2400" dirty="0" smtClean="0"/>
                    </a:p>
                  </a:txBody>
                  <a:tcPr>
                    <a:noFill/>
                  </a:tcPr>
                </a:tc>
                <a:tc>
                  <a:txBody>
                    <a:bodyPr/>
                    <a:lstStyle/>
                    <a:p>
                      <a:r>
                        <a:rPr lang="es-ES" altLang="es-MX" sz="2400" b="0" dirty="0" smtClean="0"/>
                        <a:t>Blanco</a:t>
                      </a:r>
                      <a:endParaRPr lang="es-ES_tradnl" sz="2400" dirty="0"/>
                    </a:p>
                  </a:txBody>
                  <a:tcPr>
                    <a:noFill/>
                  </a:tcPr>
                </a:tc>
              </a:tr>
              <a:tr h="370840">
                <a:tc>
                  <a:txBody>
                    <a:bodyPr/>
                    <a:lstStyle/>
                    <a:p>
                      <a:pPr algn="r"/>
                      <a:r>
                        <a:rPr lang="es-ES" altLang="es-MX" sz="2400" b="0" dirty="0" smtClean="0"/>
                        <a:t>Sabroso </a:t>
                      </a:r>
                      <a:endParaRPr lang="es-ES_tradnl" sz="2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MX" sz="2400" b="0" dirty="0" smtClean="0"/>
                        <a:t>___:___:___:___:___:___:___</a:t>
                      </a:r>
                      <a:endParaRPr lang="es-ES_tradnl" sz="2400" dirty="0" smtClean="0"/>
                    </a:p>
                  </a:txBody>
                  <a:tcPr>
                    <a:noFill/>
                  </a:tcPr>
                </a:tc>
                <a:tc>
                  <a:txBody>
                    <a:bodyPr/>
                    <a:lstStyle/>
                    <a:p>
                      <a:r>
                        <a:rPr lang="es-ES" altLang="es-MX" sz="2400" b="0" dirty="0" smtClean="0"/>
                        <a:t>Insípido</a:t>
                      </a:r>
                      <a:endParaRPr lang="es-ES_tradnl" sz="2400" dirty="0"/>
                    </a:p>
                  </a:txBody>
                  <a:tcPr>
                    <a:noFill/>
                  </a:tcPr>
                </a:tc>
              </a:tr>
            </a:tbl>
          </a:graphicData>
        </a:graphic>
      </p:graphicFrame>
      <p:sp>
        <p:nvSpPr>
          <p:cNvPr id="5124" name="Rectangle 4"/>
          <p:cNvSpPr>
            <a:spLocks noGrp="1" noChangeArrowheads="1"/>
          </p:cNvSpPr>
          <p:nvPr>
            <p:ph type="title"/>
          </p:nvPr>
        </p:nvSpPr>
        <p:spPr>
          <a:xfrm>
            <a:off x="-9169" y="779071"/>
            <a:ext cx="12192000" cy="969811"/>
          </a:xfrm>
        </p:spPr>
        <p:txBody>
          <a:bodyPr>
            <a:noAutofit/>
          </a:bodyPr>
          <a:lstStyle/>
          <a:p>
            <a:pPr>
              <a:defRPr/>
            </a:pPr>
            <a:r>
              <a:rPr lang="es-ES_tradnl" sz="3600" b="1" dirty="0" smtClean="0">
                <a:solidFill>
                  <a:srgbClr val="04447C"/>
                </a:solidFill>
                <a:effectLst/>
                <a:latin typeface="+mn-lt"/>
              </a:rPr>
              <a:t>OBJETO DE ACTITUD: MATRIMONIO</a:t>
            </a:r>
            <a:endParaRPr lang="es-ES_tradnl" sz="3600" b="1" dirty="0">
              <a:solidFill>
                <a:srgbClr val="04447C"/>
              </a:solidFill>
              <a:effectLst/>
              <a:latin typeface="+mn-lt"/>
            </a:endParaRPr>
          </a:p>
        </p:txBody>
      </p:sp>
      <p:sp>
        <p:nvSpPr>
          <p:cNvPr id="7" name="3 CuadroTexto"/>
          <p:cNvSpPr txBox="1">
            <a:spLocks noChangeArrowheads="1"/>
          </p:cNvSpPr>
          <p:nvPr/>
        </p:nvSpPr>
        <p:spPr bwMode="auto">
          <a:xfrm>
            <a:off x="2783632" y="6114253"/>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MX" dirty="0">
                <a:solidFill>
                  <a:srgbClr val="FF0000"/>
                </a:solidFill>
                <a:latin typeface="+mn-lt"/>
              </a:rPr>
              <a:t>Nota: </a:t>
            </a:r>
            <a:r>
              <a:rPr lang="es-ES" altLang="es-MX" b="0" dirty="0" smtClean="0">
                <a:solidFill>
                  <a:srgbClr val="FF0000"/>
                </a:solidFill>
                <a:latin typeface="+mn-lt"/>
              </a:rPr>
              <a:t>En rojo están </a:t>
            </a:r>
            <a:r>
              <a:rPr lang="es-ES" altLang="es-MX" b="0" dirty="0">
                <a:solidFill>
                  <a:srgbClr val="FF0000"/>
                </a:solidFill>
                <a:latin typeface="+mn-lt"/>
              </a:rPr>
              <a:t>los negativos colocados de manera </a:t>
            </a:r>
            <a:r>
              <a:rPr lang="es-ES" altLang="es-MX" b="0" dirty="0" smtClean="0">
                <a:solidFill>
                  <a:srgbClr val="FF0000"/>
                </a:solidFill>
                <a:latin typeface="+mn-lt"/>
              </a:rPr>
              <a:t>inversa.</a:t>
            </a:r>
            <a:endParaRPr lang="es-MX" altLang="es-MX" b="0" dirty="0">
              <a:solidFill>
                <a:srgbClr val="FF0000"/>
              </a:solidFill>
              <a:latin typeface="+mn-lt"/>
            </a:endParaRPr>
          </a:p>
        </p:txBody>
      </p:sp>
      <p:pic>
        <p:nvPicPr>
          <p:cNvPr id="8" name="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390335731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559496" y="1373645"/>
            <a:ext cx="9540552" cy="795338"/>
          </a:xfrm>
        </p:spPr>
        <p:txBody>
          <a:bodyPr>
            <a:normAutofit/>
          </a:bodyPr>
          <a:lstStyle/>
          <a:p>
            <a:pPr marL="571500" indent="-571500" algn="just">
              <a:buClr>
                <a:srgbClr val="FF0000"/>
              </a:buClr>
              <a:buSzPct val="80000"/>
              <a:buFont typeface="LucidaGrande" charset="0"/>
              <a:buChar char="▶"/>
              <a:defRPr/>
            </a:pPr>
            <a:r>
              <a:rPr lang="es-MX" sz="3200" dirty="0" smtClean="0">
                <a:solidFill>
                  <a:schemeClr val="bg2">
                    <a:lumMod val="25000"/>
                  </a:schemeClr>
                </a:solidFill>
                <a:effectLst/>
                <a:latin typeface="+mn-lt"/>
              </a:rPr>
              <a:t>Calificación </a:t>
            </a:r>
            <a:r>
              <a:rPr lang="es-MX" sz="3200" dirty="0">
                <a:solidFill>
                  <a:schemeClr val="bg2">
                    <a:lumMod val="25000"/>
                  </a:schemeClr>
                </a:solidFill>
                <a:effectLst/>
                <a:latin typeface="+mn-lt"/>
              </a:rPr>
              <a:t>de </a:t>
            </a:r>
            <a:r>
              <a:rPr lang="es-MX" sz="3200" dirty="0" smtClean="0">
                <a:solidFill>
                  <a:schemeClr val="bg2">
                    <a:lumMod val="25000"/>
                  </a:schemeClr>
                </a:solidFill>
                <a:effectLst/>
                <a:latin typeface="+mn-lt"/>
              </a:rPr>
              <a:t>positivos: </a:t>
            </a:r>
            <a:endParaRPr lang="es-MX" sz="3200" dirty="0">
              <a:solidFill>
                <a:schemeClr val="bg2">
                  <a:lumMod val="25000"/>
                </a:schemeClr>
              </a:solidFill>
              <a:effectLst/>
              <a:latin typeface="+mn-lt"/>
            </a:endParaRPr>
          </a:p>
        </p:txBody>
      </p:sp>
      <p:sp>
        <p:nvSpPr>
          <p:cNvPr id="7" name="Rectangle 3"/>
          <p:cNvSpPr txBox="1">
            <a:spLocks noChangeArrowheads="1"/>
          </p:cNvSpPr>
          <p:nvPr/>
        </p:nvSpPr>
        <p:spPr bwMode="auto">
          <a:xfrm>
            <a:off x="2557967" y="2078119"/>
            <a:ext cx="8244408" cy="4751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None/>
            </a:pPr>
            <a:r>
              <a:rPr lang="es-ES" altLang="es-MX" sz="2800" b="0" dirty="0">
                <a:solidFill>
                  <a:schemeClr val="bg2">
                    <a:lumMod val="25000"/>
                  </a:schemeClr>
                </a:solidFill>
              </a:rPr>
              <a:t>        </a:t>
            </a:r>
            <a:r>
              <a:rPr lang="es-ES" altLang="es-MX" sz="2400" b="0" dirty="0">
                <a:solidFill>
                  <a:schemeClr val="bg2">
                    <a:lumMod val="25000"/>
                  </a:schemeClr>
                </a:solidFill>
              </a:rPr>
              <a:t>Bueno ___:___:___:___:___:___:___  Malo</a:t>
            </a:r>
          </a:p>
          <a:p>
            <a:pPr fontAlgn="auto">
              <a:spcAft>
                <a:spcPts val="0"/>
              </a:spcAft>
              <a:buNone/>
            </a:pPr>
            <a:r>
              <a:rPr lang="es-ES" altLang="es-MX" sz="2400" b="0" dirty="0">
                <a:solidFill>
                  <a:schemeClr val="bg2">
                    <a:lumMod val="25000"/>
                  </a:schemeClr>
                </a:solidFill>
              </a:rPr>
              <a:t>                     </a:t>
            </a:r>
            <a:r>
              <a:rPr lang="es-ES" altLang="es-MX" sz="2400" b="0" dirty="0" smtClean="0">
                <a:solidFill>
                  <a:schemeClr val="bg2">
                    <a:lumMod val="25000"/>
                  </a:schemeClr>
                </a:solidFill>
              </a:rPr>
              <a:t> </a:t>
            </a:r>
            <a:r>
              <a:rPr lang="es-ES" altLang="es-MX" sz="2400" b="0" dirty="0">
                <a:solidFill>
                  <a:schemeClr val="bg2">
                    <a:lumMod val="25000"/>
                  </a:schemeClr>
                </a:solidFill>
              </a:rPr>
              <a:t>7      6     5    </a:t>
            </a:r>
            <a:r>
              <a:rPr lang="es-ES" altLang="es-MX" sz="2400" b="0" dirty="0" smtClean="0">
                <a:solidFill>
                  <a:schemeClr val="bg2">
                    <a:lumMod val="25000"/>
                  </a:schemeClr>
                </a:solidFill>
              </a:rPr>
              <a:t> </a:t>
            </a:r>
            <a:r>
              <a:rPr lang="es-ES" altLang="es-MX" sz="2400" b="0" dirty="0">
                <a:solidFill>
                  <a:schemeClr val="bg2">
                    <a:lumMod val="25000"/>
                  </a:schemeClr>
                </a:solidFill>
              </a:rPr>
              <a:t>4    </a:t>
            </a:r>
            <a:r>
              <a:rPr lang="es-ES" altLang="es-MX" sz="2400" b="0" dirty="0" smtClean="0">
                <a:solidFill>
                  <a:schemeClr val="bg2">
                    <a:lumMod val="25000"/>
                  </a:schemeClr>
                </a:solidFill>
              </a:rPr>
              <a:t> </a:t>
            </a:r>
            <a:r>
              <a:rPr lang="es-ES" altLang="es-MX" sz="2400" b="0" dirty="0">
                <a:solidFill>
                  <a:schemeClr val="bg2">
                    <a:lumMod val="25000"/>
                  </a:schemeClr>
                </a:solidFill>
              </a:rPr>
              <a:t>3     </a:t>
            </a:r>
            <a:r>
              <a:rPr lang="es-ES" altLang="es-MX" sz="2400" b="0" dirty="0" smtClean="0">
                <a:solidFill>
                  <a:schemeClr val="bg2">
                    <a:lumMod val="25000"/>
                  </a:schemeClr>
                </a:solidFill>
              </a:rPr>
              <a:t>2     1 </a:t>
            </a:r>
            <a:endParaRPr lang="es-ES" altLang="es-MX" sz="2400" b="0" dirty="0">
              <a:solidFill>
                <a:schemeClr val="bg2">
                  <a:lumMod val="25000"/>
                </a:schemeClr>
              </a:solidFill>
            </a:endParaRPr>
          </a:p>
          <a:p>
            <a:pPr fontAlgn="auto">
              <a:spcAft>
                <a:spcPts val="0"/>
              </a:spcAft>
              <a:buNone/>
            </a:pPr>
            <a:r>
              <a:rPr lang="es-ES" altLang="es-MX" sz="2400" b="0" dirty="0">
                <a:solidFill>
                  <a:schemeClr val="bg2">
                    <a:lumMod val="25000"/>
                  </a:schemeClr>
                </a:solidFill>
              </a:rPr>
              <a:t>         Bonito </a:t>
            </a:r>
            <a:r>
              <a:rPr lang="es-ES" altLang="es-MX" sz="2400" b="0" dirty="0" smtClean="0">
                <a:solidFill>
                  <a:schemeClr val="bg2">
                    <a:lumMod val="25000"/>
                  </a:schemeClr>
                </a:solidFill>
              </a:rPr>
              <a:t>___:___:___:___:___:___:___  </a:t>
            </a:r>
            <a:r>
              <a:rPr lang="es-ES" altLang="es-MX" sz="2400" b="0" dirty="0">
                <a:solidFill>
                  <a:schemeClr val="bg2">
                    <a:lumMod val="25000"/>
                  </a:schemeClr>
                </a:solidFill>
              </a:rPr>
              <a:t>Feo</a:t>
            </a:r>
          </a:p>
          <a:p>
            <a:pPr fontAlgn="auto">
              <a:spcAft>
                <a:spcPts val="0"/>
              </a:spcAft>
              <a:buNone/>
            </a:pPr>
            <a:r>
              <a:rPr lang="es-ES" altLang="es-MX" sz="2400" b="0" dirty="0">
                <a:solidFill>
                  <a:schemeClr val="bg2">
                    <a:lumMod val="25000"/>
                  </a:schemeClr>
                </a:solidFill>
              </a:rPr>
              <a:t>                     </a:t>
            </a:r>
            <a:r>
              <a:rPr lang="es-ES" altLang="es-MX" sz="2400" b="0" dirty="0" smtClean="0">
                <a:solidFill>
                  <a:schemeClr val="bg2">
                    <a:lumMod val="25000"/>
                  </a:schemeClr>
                </a:solidFill>
              </a:rPr>
              <a:t> </a:t>
            </a:r>
            <a:r>
              <a:rPr lang="es-ES" altLang="es-MX" sz="2400" b="0" dirty="0">
                <a:solidFill>
                  <a:schemeClr val="bg2">
                    <a:lumMod val="25000"/>
                  </a:schemeClr>
                </a:solidFill>
              </a:rPr>
              <a:t>7     </a:t>
            </a:r>
            <a:r>
              <a:rPr lang="es-ES" altLang="es-MX" sz="2400" b="0" dirty="0" smtClean="0">
                <a:solidFill>
                  <a:schemeClr val="bg2">
                    <a:lumMod val="25000"/>
                  </a:schemeClr>
                </a:solidFill>
              </a:rPr>
              <a:t> </a:t>
            </a:r>
            <a:r>
              <a:rPr lang="es-ES" altLang="es-MX" sz="2400" b="0" dirty="0">
                <a:solidFill>
                  <a:schemeClr val="bg2">
                    <a:lumMod val="25000"/>
                  </a:schemeClr>
                </a:solidFill>
              </a:rPr>
              <a:t>6     5     4    </a:t>
            </a:r>
            <a:r>
              <a:rPr lang="es-ES" altLang="es-MX" sz="2400" b="0" dirty="0" smtClean="0">
                <a:solidFill>
                  <a:schemeClr val="bg2">
                    <a:lumMod val="25000"/>
                  </a:schemeClr>
                </a:solidFill>
              </a:rPr>
              <a:t> </a:t>
            </a:r>
            <a:r>
              <a:rPr lang="es-ES" altLang="es-MX" sz="2400" b="0" dirty="0">
                <a:solidFill>
                  <a:schemeClr val="bg2">
                    <a:lumMod val="25000"/>
                  </a:schemeClr>
                </a:solidFill>
              </a:rPr>
              <a:t>3     </a:t>
            </a:r>
            <a:r>
              <a:rPr lang="es-ES" altLang="es-MX" sz="2400" b="0" dirty="0" smtClean="0">
                <a:solidFill>
                  <a:schemeClr val="bg2">
                    <a:lumMod val="25000"/>
                  </a:schemeClr>
                </a:solidFill>
              </a:rPr>
              <a:t>2     </a:t>
            </a:r>
            <a:r>
              <a:rPr lang="es-ES" altLang="es-MX" sz="2400" b="0" dirty="0">
                <a:solidFill>
                  <a:schemeClr val="bg2">
                    <a:lumMod val="25000"/>
                  </a:schemeClr>
                </a:solidFill>
              </a:rPr>
              <a:t>1</a:t>
            </a:r>
          </a:p>
          <a:p>
            <a:pPr fontAlgn="auto">
              <a:spcAft>
                <a:spcPts val="0"/>
              </a:spcAft>
              <a:buNone/>
            </a:pPr>
            <a:r>
              <a:rPr lang="es-ES" altLang="es-MX" sz="2400" b="0" dirty="0">
                <a:solidFill>
                  <a:schemeClr val="bg2">
                    <a:lumMod val="25000"/>
                  </a:schemeClr>
                </a:solidFill>
              </a:rPr>
              <a:t>    </a:t>
            </a:r>
          </a:p>
          <a:p>
            <a:pPr fontAlgn="auto">
              <a:spcAft>
                <a:spcPts val="0"/>
              </a:spcAft>
              <a:buNone/>
            </a:pPr>
            <a:endParaRPr lang="es-ES" altLang="es-MX" sz="2400" b="0" dirty="0">
              <a:solidFill>
                <a:schemeClr val="bg2">
                  <a:lumMod val="25000"/>
                </a:schemeClr>
              </a:solidFill>
            </a:endParaRPr>
          </a:p>
          <a:p>
            <a:pPr fontAlgn="auto">
              <a:spcAft>
                <a:spcPts val="0"/>
              </a:spcAft>
              <a:buNone/>
            </a:pPr>
            <a:endParaRPr lang="es-ES" altLang="es-MX" sz="2400" b="0" dirty="0">
              <a:solidFill>
                <a:schemeClr val="bg2">
                  <a:lumMod val="25000"/>
                </a:schemeClr>
              </a:solidFill>
            </a:endParaRPr>
          </a:p>
          <a:p>
            <a:pPr fontAlgn="auto">
              <a:spcAft>
                <a:spcPts val="0"/>
              </a:spcAft>
              <a:buNone/>
            </a:pPr>
            <a:r>
              <a:rPr lang="es-ES" altLang="es-MX" sz="2400" b="0" dirty="0">
                <a:solidFill>
                  <a:schemeClr val="bg2">
                    <a:lumMod val="25000"/>
                  </a:schemeClr>
                </a:solidFill>
              </a:rPr>
              <a:t>              </a:t>
            </a:r>
          </a:p>
          <a:p>
            <a:pPr fontAlgn="auto">
              <a:spcAft>
                <a:spcPts val="0"/>
              </a:spcAft>
              <a:buNone/>
            </a:pPr>
            <a:r>
              <a:rPr lang="es-ES" altLang="es-MX" sz="2400" b="0" dirty="0">
                <a:solidFill>
                  <a:schemeClr val="bg2">
                    <a:lumMod val="25000"/>
                  </a:schemeClr>
                </a:solidFill>
              </a:rPr>
              <a:t>         </a:t>
            </a:r>
          </a:p>
        </p:txBody>
      </p:sp>
      <p:sp>
        <p:nvSpPr>
          <p:cNvPr id="8" name="Rectangle 3"/>
          <p:cNvSpPr txBox="1">
            <a:spLocks noChangeArrowheads="1"/>
          </p:cNvSpPr>
          <p:nvPr/>
        </p:nvSpPr>
        <p:spPr bwMode="auto">
          <a:xfrm>
            <a:off x="2409823" y="4651932"/>
            <a:ext cx="7848600" cy="14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Font typeface="Wingdings" pitchFamily="2" charset="2"/>
              <a:buNone/>
            </a:pPr>
            <a:r>
              <a:rPr lang="es-ES" altLang="es-MX" sz="2400" b="0" dirty="0">
                <a:solidFill>
                  <a:srgbClr val="FF0000"/>
                </a:solidFill>
                <a:latin typeface="+mn-lt"/>
              </a:rPr>
              <a:t>Vacío ___:___:___:___:___:___:___  </a:t>
            </a:r>
            <a:r>
              <a:rPr lang="es-ES" altLang="es-MX" sz="2400" b="0" dirty="0" smtClean="0">
                <a:solidFill>
                  <a:srgbClr val="FF0000"/>
                </a:solidFill>
                <a:latin typeface="+mn-lt"/>
              </a:rPr>
              <a:t>Lleno</a:t>
            </a:r>
          </a:p>
          <a:p>
            <a:pPr algn="ctr" eaLnBrk="1" hangingPunct="1">
              <a:spcBef>
                <a:spcPct val="20000"/>
              </a:spcBef>
              <a:buFont typeface="Wingdings" pitchFamily="2" charset="2"/>
              <a:buNone/>
            </a:pPr>
            <a:endParaRPr lang="es-ES" altLang="es-MX" sz="2400" b="0" dirty="0">
              <a:solidFill>
                <a:srgbClr val="FF0000"/>
              </a:solidFill>
              <a:latin typeface="+mn-lt"/>
            </a:endParaRPr>
          </a:p>
          <a:p>
            <a:pPr eaLnBrk="1" hangingPunct="1">
              <a:spcBef>
                <a:spcPct val="20000"/>
              </a:spcBef>
              <a:buFont typeface="Wingdings" pitchFamily="2" charset="2"/>
              <a:buNone/>
            </a:pPr>
            <a:r>
              <a:rPr lang="es-ES" altLang="es-MX" sz="2400" b="0" dirty="0" smtClean="0">
                <a:solidFill>
                  <a:srgbClr val="FF0000"/>
                </a:solidFill>
                <a:latin typeface="+mn-lt"/>
              </a:rPr>
              <a:t>          Triste  </a:t>
            </a:r>
            <a:r>
              <a:rPr lang="es-ES" altLang="es-MX" sz="2400" b="0" dirty="0">
                <a:solidFill>
                  <a:srgbClr val="FF0000"/>
                </a:solidFill>
                <a:latin typeface="+mn-lt"/>
              </a:rPr>
              <a:t>___:___:___:___:___:___:___  Feliz</a:t>
            </a:r>
          </a:p>
          <a:p>
            <a:pPr eaLnBrk="1" hangingPunct="1">
              <a:spcBef>
                <a:spcPct val="20000"/>
              </a:spcBef>
              <a:buFont typeface="Wingdings" pitchFamily="2" charset="2"/>
              <a:buNone/>
            </a:pPr>
            <a:r>
              <a:rPr lang="es-ES" altLang="es-MX" sz="2400" b="0" dirty="0">
                <a:solidFill>
                  <a:schemeClr val="bg2">
                    <a:lumMod val="25000"/>
                  </a:schemeClr>
                </a:solidFill>
                <a:latin typeface="+mn-lt"/>
              </a:rPr>
              <a:t>                         </a:t>
            </a:r>
          </a:p>
        </p:txBody>
      </p:sp>
      <p:pic>
        <p:nvPicPr>
          <p:cNvPr id="10" name="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12" name="Rectangle 4"/>
          <p:cNvSpPr txBox="1">
            <a:spLocks noChangeArrowheads="1"/>
          </p:cNvSpPr>
          <p:nvPr/>
        </p:nvSpPr>
        <p:spPr bwMode="auto">
          <a:xfrm>
            <a:off x="31741" y="566899"/>
            <a:ext cx="12191999" cy="795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eaLnBrk="1" fontAlgn="auto" hangingPunct="1">
              <a:spcAft>
                <a:spcPts val="0"/>
              </a:spcAft>
              <a:defRPr/>
            </a:pPr>
            <a:r>
              <a:rPr lang="es-ES_tradnl" sz="3600" b="1" kern="0" dirty="0" smtClean="0">
                <a:solidFill>
                  <a:srgbClr val="04447C"/>
                </a:solidFill>
                <a:effectLst/>
                <a:latin typeface="+mn-lt"/>
              </a:rPr>
              <a:t>DIFERENCIAL SEMÁNTICO</a:t>
            </a:r>
            <a:endParaRPr lang="es-MX" sz="3600" b="1" kern="0" dirty="0">
              <a:solidFill>
                <a:srgbClr val="04447C"/>
              </a:solidFill>
              <a:effectLst/>
              <a:latin typeface="+mn-lt"/>
            </a:endParaRPr>
          </a:p>
        </p:txBody>
      </p:sp>
      <p:sp>
        <p:nvSpPr>
          <p:cNvPr id="13" name="Rectangle 4"/>
          <p:cNvSpPr txBox="1">
            <a:spLocks noChangeArrowheads="1"/>
          </p:cNvSpPr>
          <p:nvPr/>
        </p:nvSpPr>
        <p:spPr bwMode="auto">
          <a:xfrm>
            <a:off x="1559496" y="3936050"/>
            <a:ext cx="9540552" cy="795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marL="571500" indent="-571500" algn="just">
              <a:buClr>
                <a:srgbClr val="FF0000"/>
              </a:buClr>
              <a:buSzPct val="80000"/>
              <a:buFont typeface="LucidaGrande" charset="0"/>
              <a:buChar char="▶"/>
              <a:defRPr/>
            </a:pPr>
            <a:r>
              <a:rPr lang="es-MX" sz="3200" b="0" kern="0" dirty="0" smtClean="0">
                <a:solidFill>
                  <a:schemeClr val="bg2">
                    <a:lumMod val="25000"/>
                  </a:schemeClr>
                </a:solidFill>
                <a:effectLst/>
                <a:latin typeface="+mn-lt"/>
              </a:rPr>
              <a:t>Calificación de negativos: </a:t>
            </a:r>
            <a:endParaRPr lang="es-MX" sz="3200" b="0" kern="0" dirty="0">
              <a:solidFill>
                <a:schemeClr val="bg2">
                  <a:lumMod val="25000"/>
                </a:schemeClr>
              </a:solidFill>
              <a:effectLst/>
              <a:latin typeface="+mn-lt"/>
            </a:endParaRPr>
          </a:p>
        </p:txBody>
      </p:sp>
      <p:sp>
        <p:nvSpPr>
          <p:cNvPr id="2" name="Rectángulo 1"/>
          <p:cNvSpPr/>
          <p:nvPr/>
        </p:nvSpPr>
        <p:spPr>
          <a:xfrm>
            <a:off x="4245851" y="6021001"/>
            <a:ext cx="4613764" cy="461665"/>
          </a:xfrm>
          <a:prstGeom prst="rect">
            <a:avLst/>
          </a:prstGeom>
        </p:spPr>
        <p:txBody>
          <a:bodyPr wrap="none">
            <a:spAutoFit/>
          </a:bodyPr>
          <a:lstStyle/>
          <a:p>
            <a:r>
              <a:rPr lang="es-ES" altLang="es-MX" sz="2400" b="0" dirty="0">
                <a:solidFill>
                  <a:schemeClr val="bg2">
                    <a:lumMod val="25000"/>
                  </a:schemeClr>
                </a:solidFill>
              </a:rPr>
              <a:t> 1     2     </a:t>
            </a:r>
            <a:r>
              <a:rPr lang="es-ES" altLang="es-MX" sz="2400" b="0">
                <a:solidFill>
                  <a:schemeClr val="bg2">
                    <a:lumMod val="25000"/>
                  </a:schemeClr>
                </a:solidFill>
              </a:rPr>
              <a:t>3     </a:t>
            </a:r>
            <a:r>
              <a:rPr lang="es-ES" altLang="es-MX" sz="2400" b="0" smtClean="0">
                <a:solidFill>
                  <a:schemeClr val="bg2">
                    <a:lumMod val="25000"/>
                  </a:schemeClr>
                </a:solidFill>
              </a:rPr>
              <a:t>4     </a:t>
            </a:r>
            <a:r>
              <a:rPr lang="es-ES" altLang="es-MX" sz="2400" b="0">
                <a:solidFill>
                  <a:schemeClr val="bg2">
                    <a:lumMod val="25000"/>
                  </a:schemeClr>
                </a:solidFill>
              </a:rPr>
              <a:t>5    </a:t>
            </a:r>
            <a:r>
              <a:rPr lang="es-ES" altLang="es-MX" sz="2400" b="0" smtClean="0">
                <a:solidFill>
                  <a:schemeClr val="bg2">
                    <a:lumMod val="25000"/>
                  </a:schemeClr>
                </a:solidFill>
              </a:rPr>
              <a:t> </a:t>
            </a:r>
            <a:r>
              <a:rPr lang="es-ES" altLang="es-MX" sz="2400" b="0">
                <a:solidFill>
                  <a:schemeClr val="bg2">
                    <a:lumMod val="25000"/>
                  </a:schemeClr>
                </a:solidFill>
              </a:rPr>
              <a:t>6     </a:t>
            </a:r>
            <a:r>
              <a:rPr lang="es-ES" altLang="es-MX" sz="2400" b="0" smtClean="0">
                <a:solidFill>
                  <a:schemeClr val="bg2">
                    <a:lumMod val="25000"/>
                  </a:schemeClr>
                </a:solidFill>
              </a:rPr>
              <a:t>7       </a:t>
            </a:r>
            <a:endParaRPr lang="es-ES_tradnl" sz="2400" dirty="0"/>
          </a:p>
        </p:txBody>
      </p:sp>
      <p:sp>
        <p:nvSpPr>
          <p:cNvPr id="14" name="Rectángulo 13"/>
          <p:cNvSpPr/>
          <p:nvPr/>
        </p:nvSpPr>
        <p:spPr>
          <a:xfrm>
            <a:off x="4256133" y="5056271"/>
            <a:ext cx="4613764" cy="461665"/>
          </a:xfrm>
          <a:prstGeom prst="rect">
            <a:avLst/>
          </a:prstGeom>
        </p:spPr>
        <p:txBody>
          <a:bodyPr wrap="none">
            <a:spAutoFit/>
          </a:bodyPr>
          <a:lstStyle/>
          <a:p>
            <a:r>
              <a:rPr lang="es-ES" altLang="es-MX" sz="2400" b="0" dirty="0">
                <a:solidFill>
                  <a:schemeClr val="bg2">
                    <a:lumMod val="25000"/>
                  </a:schemeClr>
                </a:solidFill>
              </a:rPr>
              <a:t> 1     2     </a:t>
            </a:r>
            <a:r>
              <a:rPr lang="es-ES" altLang="es-MX" sz="2400" b="0">
                <a:solidFill>
                  <a:schemeClr val="bg2">
                    <a:lumMod val="25000"/>
                  </a:schemeClr>
                </a:solidFill>
              </a:rPr>
              <a:t>3     </a:t>
            </a:r>
            <a:r>
              <a:rPr lang="es-ES" altLang="es-MX" sz="2400" b="0" smtClean="0">
                <a:solidFill>
                  <a:schemeClr val="bg2">
                    <a:lumMod val="25000"/>
                  </a:schemeClr>
                </a:solidFill>
              </a:rPr>
              <a:t>4     </a:t>
            </a:r>
            <a:r>
              <a:rPr lang="es-ES" altLang="es-MX" sz="2400" b="0">
                <a:solidFill>
                  <a:schemeClr val="bg2">
                    <a:lumMod val="25000"/>
                  </a:schemeClr>
                </a:solidFill>
              </a:rPr>
              <a:t>5    </a:t>
            </a:r>
            <a:r>
              <a:rPr lang="es-ES" altLang="es-MX" sz="2400" b="0" smtClean="0">
                <a:solidFill>
                  <a:schemeClr val="bg2">
                    <a:lumMod val="25000"/>
                  </a:schemeClr>
                </a:solidFill>
              </a:rPr>
              <a:t> </a:t>
            </a:r>
            <a:r>
              <a:rPr lang="es-ES" altLang="es-MX" sz="2400" b="0">
                <a:solidFill>
                  <a:schemeClr val="bg2">
                    <a:lumMod val="25000"/>
                  </a:schemeClr>
                </a:solidFill>
              </a:rPr>
              <a:t>6     </a:t>
            </a:r>
            <a:r>
              <a:rPr lang="es-ES" altLang="es-MX" sz="2400" b="0" smtClean="0">
                <a:solidFill>
                  <a:schemeClr val="bg2">
                    <a:lumMod val="25000"/>
                  </a:schemeClr>
                </a:solidFill>
              </a:rPr>
              <a:t>7       </a:t>
            </a:r>
            <a:endParaRPr lang="es-ES_tradnl" sz="2400" dirty="0"/>
          </a:p>
        </p:txBody>
      </p:sp>
      <p:sp>
        <p:nvSpPr>
          <p:cNvPr id="11"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305742748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89C24E"/>
        </a:soli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2399" y="476672"/>
            <a:ext cx="12191999" cy="1298575"/>
          </a:xfrm>
        </p:spPr>
        <p:txBody>
          <a:bodyPr>
            <a:normAutofit/>
          </a:bodyPr>
          <a:lstStyle/>
          <a:p>
            <a:pPr eaLnBrk="1" fontAlgn="auto" hangingPunct="1">
              <a:spcAft>
                <a:spcPts val="0"/>
              </a:spcAft>
              <a:defRPr/>
            </a:pPr>
            <a:r>
              <a:rPr lang="es-MX" sz="3600" b="1" dirty="0" smtClean="0">
                <a:solidFill>
                  <a:srgbClr val="04447C"/>
                </a:solidFill>
                <a:effectLst/>
                <a:latin typeface="+mn-lt"/>
              </a:rPr>
              <a:t>OTROS MÉTODOS CUANTITATIVOS</a:t>
            </a:r>
            <a:br>
              <a:rPr lang="es-MX" sz="3600" b="1" dirty="0" smtClean="0">
                <a:solidFill>
                  <a:srgbClr val="04447C"/>
                </a:solidFill>
                <a:effectLst/>
                <a:latin typeface="+mn-lt"/>
              </a:rPr>
            </a:br>
            <a:r>
              <a:rPr lang="es-MX" sz="3600" b="1" dirty="0" smtClean="0">
                <a:solidFill>
                  <a:srgbClr val="04447C"/>
                </a:solidFill>
                <a:effectLst/>
                <a:latin typeface="+mn-lt"/>
              </a:rPr>
              <a:t>DE </a:t>
            </a:r>
            <a:r>
              <a:rPr lang="es-MX" sz="3600" b="1" dirty="0">
                <a:solidFill>
                  <a:srgbClr val="04447C"/>
                </a:solidFill>
                <a:effectLst/>
                <a:latin typeface="+mn-lt"/>
              </a:rPr>
              <a:t> </a:t>
            </a:r>
            <a:r>
              <a:rPr lang="es-MX" sz="3600" b="1" dirty="0" smtClean="0">
                <a:solidFill>
                  <a:srgbClr val="04447C"/>
                </a:solidFill>
                <a:effectLst/>
                <a:latin typeface="+mn-lt"/>
              </a:rPr>
              <a:t>RECOLECCIÓN DE LOS DATOS</a:t>
            </a:r>
            <a:endParaRPr lang="es-MX" sz="3600" b="1" dirty="0">
              <a:solidFill>
                <a:srgbClr val="04447C"/>
              </a:solidFill>
              <a:effectLst/>
              <a:latin typeface="+mn-lt"/>
            </a:endParaRPr>
          </a:p>
        </p:txBody>
      </p:sp>
      <p:sp>
        <p:nvSpPr>
          <p:cNvPr id="68611" name="Rectangle 5"/>
          <p:cNvSpPr>
            <a:spLocks noGrp="1" noChangeArrowheads="1"/>
          </p:cNvSpPr>
          <p:nvPr>
            <p:ph idx="1"/>
          </p:nvPr>
        </p:nvSpPr>
        <p:spPr bwMode="auto">
          <a:xfrm>
            <a:off x="839416" y="1960867"/>
            <a:ext cx="10873208" cy="4536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541338" indent="-541338" algn="just" eaLnBrk="1" hangingPunct="1">
              <a:spcAft>
                <a:spcPts val="1200"/>
              </a:spcAft>
              <a:buClr>
                <a:srgbClr val="002060"/>
              </a:buClr>
              <a:buSzPct val="75000"/>
              <a:buFont typeface="HiraginoSans-W3" charset="-128"/>
              <a:buChar char="❖"/>
            </a:pPr>
            <a:r>
              <a:rPr lang="es-MX" altLang="es-MX" sz="2800" dirty="0">
                <a:solidFill>
                  <a:schemeClr val="bg1"/>
                </a:solidFill>
                <a:effectLst/>
              </a:rPr>
              <a:t>Análisis de contenido cuantitativo.</a:t>
            </a:r>
          </a:p>
          <a:p>
            <a:pPr marL="541338" indent="-541338" algn="just" eaLnBrk="1" hangingPunct="1">
              <a:spcAft>
                <a:spcPts val="1200"/>
              </a:spcAft>
              <a:buClr>
                <a:srgbClr val="002060"/>
              </a:buClr>
              <a:buSzPct val="75000"/>
              <a:buFont typeface="HiraginoSans-W3" charset="-128"/>
              <a:buChar char="❖"/>
            </a:pPr>
            <a:r>
              <a:rPr lang="es-ES" altLang="es-MX" sz="2800" dirty="0">
                <a:solidFill>
                  <a:schemeClr val="bg1"/>
                </a:solidFill>
                <a:effectLst/>
              </a:rPr>
              <a:t>Observación.</a:t>
            </a:r>
          </a:p>
          <a:p>
            <a:pPr marL="541338" indent="-541338" algn="just" eaLnBrk="1" hangingPunct="1">
              <a:spcAft>
                <a:spcPts val="1200"/>
              </a:spcAft>
              <a:buClr>
                <a:srgbClr val="002060"/>
              </a:buClr>
              <a:buSzPct val="75000"/>
              <a:buFont typeface="HiraginoSans-W3" charset="-128"/>
              <a:buChar char="❖"/>
            </a:pPr>
            <a:r>
              <a:rPr lang="es-MX" altLang="es-MX" sz="2800" dirty="0">
                <a:solidFill>
                  <a:schemeClr val="bg1"/>
                </a:solidFill>
                <a:effectLst/>
              </a:rPr>
              <a:t>Pruebas estandarizadas e inventarios: de inteligencia, personalidad, proyectivas (TAT, </a:t>
            </a:r>
            <a:r>
              <a:rPr lang="es-MX" altLang="es-MX" sz="2800" dirty="0" err="1">
                <a:solidFill>
                  <a:schemeClr val="bg1"/>
                </a:solidFill>
                <a:effectLst/>
              </a:rPr>
              <a:t>Rorschach</a:t>
            </a:r>
            <a:r>
              <a:rPr lang="es-MX" altLang="es-MX" sz="2800" dirty="0">
                <a:solidFill>
                  <a:schemeClr val="bg1"/>
                </a:solidFill>
                <a:effectLst/>
              </a:rPr>
              <a:t>…), etc.</a:t>
            </a:r>
          </a:p>
          <a:p>
            <a:pPr marL="541338" indent="-541338" algn="just" eaLnBrk="1" hangingPunct="1">
              <a:spcAft>
                <a:spcPts val="1200"/>
              </a:spcAft>
              <a:buClr>
                <a:srgbClr val="002060"/>
              </a:buClr>
              <a:buSzPct val="75000"/>
              <a:buFont typeface="HiraginoSans-W3" charset="-128"/>
              <a:buChar char="❖"/>
            </a:pPr>
            <a:r>
              <a:rPr lang="es-MX" altLang="es-MX" sz="2800" dirty="0">
                <a:solidFill>
                  <a:schemeClr val="bg1"/>
                </a:solidFill>
                <a:effectLst/>
              </a:rPr>
              <a:t>Datos secundarios (recolectados por otros investigadores).</a:t>
            </a:r>
          </a:p>
          <a:p>
            <a:pPr marL="541338" indent="-541338" algn="just" eaLnBrk="1" hangingPunct="1">
              <a:spcAft>
                <a:spcPts val="1200"/>
              </a:spcAft>
              <a:buClr>
                <a:srgbClr val="002060"/>
              </a:buClr>
              <a:buSzPct val="75000"/>
              <a:buFont typeface="HiraginoSans-W3" charset="-128"/>
              <a:buChar char="❖"/>
            </a:pPr>
            <a:r>
              <a:rPr lang="es-MX" altLang="es-MX" sz="2800" dirty="0">
                <a:solidFill>
                  <a:schemeClr val="bg1"/>
                </a:solidFill>
                <a:effectLst/>
              </a:rPr>
              <a:t>Instrumentos mecánicos o electrónicos.</a:t>
            </a:r>
          </a:p>
          <a:p>
            <a:pPr marL="541338" indent="-541338" algn="just" eaLnBrk="1" hangingPunct="1">
              <a:spcAft>
                <a:spcPts val="1200"/>
              </a:spcAft>
              <a:buClr>
                <a:srgbClr val="002060"/>
              </a:buClr>
              <a:buSzPct val="75000"/>
              <a:buFont typeface="HiraginoSans-W3" charset="-128"/>
              <a:buChar char="❖"/>
            </a:pPr>
            <a:r>
              <a:rPr lang="es-MX" altLang="es-MX" sz="2800" dirty="0">
                <a:solidFill>
                  <a:schemeClr val="bg1"/>
                </a:solidFill>
                <a:effectLst/>
              </a:rPr>
              <a:t>Instrumentos específicos propios de cada disciplina.</a:t>
            </a:r>
          </a:p>
          <a:p>
            <a:pPr algn="just" eaLnBrk="1" hangingPunct="1">
              <a:spcAft>
                <a:spcPts val="1200"/>
              </a:spcAft>
              <a:buClr>
                <a:srgbClr val="002060"/>
              </a:buClr>
              <a:buSzPct val="75000"/>
              <a:buFont typeface="HiraginoSans-W3" charset="-128"/>
              <a:buChar char="❖"/>
            </a:pPr>
            <a:endParaRPr lang="en-US" altLang="es-MX" sz="2800" dirty="0">
              <a:solidFill>
                <a:schemeClr val="bg1"/>
              </a:solidFill>
              <a:effectLst/>
              <a:cs typeface="Arial" pitchFamily="34" charset="0"/>
            </a:endParaRPr>
          </a:p>
        </p:txBody>
      </p:sp>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00928593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923764" y="1700808"/>
            <a:ext cx="10632504" cy="1298575"/>
          </a:xfrm>
        </p:spPr>
        <p:txBody>
          <a:bodyPr>
            <a:noAutofit/>
          </a:bodyPr>
          <a:lstStyle/>
          <a:p>
            <a:pPr eaLnBrk="1" fontAlgn="auto" hangingPunct="1">
              <a:spcAft>
                <a:spcPts val="0"/>
              </a:spcAft>
              <a:defRPr/>
            </a:pPr>
            <a:r>
              <a:rPr lang="es-MX" sz="4000" b="1" dirty="0" smtClean="0">
                <a:solidFill>
                  <a:srgbClr val="FF0000"/>
                </a:solidFill>
                <a:effectLst/>
              </a:rPr>
              <a:t>¿Puede utilizarse más de un tipo </a:t>
            </a:r>
            <a:r>
              <a:rPr lang="es-MX" sz="4000" b="1" smtClean="0">
                <a:solidFill>
                  <a:srgbClr val="FF0000"/>
                </a:solidFill>
                <a:effectLst/>
              </a:rPr>
              <a:t>de instrumento de </a:t>
            </a:r>
            <a:r>
              <a:rPr lang="es-MX" sz="4000" b="1" dirty="0" smtClean="0">
                <a:solidFill>
                  <a:srgbClr val="FF0000"/>
                </a:solidFill>
                <a:effectLst/>
              </a:rPr>
              <a:t>recolección de datos?</a:t>
            </a:r>
            <a:endParaRPr lang="es-MX" sz="3600" b="1" dirty="0">
              <a:solidFill>
                <a:srgbClr val="FF0000"/>
              </a:solidFill>
              <a:effectLst/>
            </a:endParaRPr>
          </a:p>
        </p:txBody>
      </p:sp>
      <p:sp>
        <p:nvSpPr>
          <p:cNvPr id="69635" name="Rectangle 5"/>
          <p:cNvSpPr>
            <a:spLocks noGrp="1" noChangeArrowheads="1"/>
          </p:cNvSpPr>
          <p:nvPr>
            <p:ph idx="1"/>
          </p:nvPr>
        </p:nvSpPr>
        <p:spPr bwMode="auto">
          <a:xfrm>
            <a:off x="1667508" y="3212976"/>
            <a:ext cx="9145016" cy="115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lgn="ctr" eaLnBrk="1" hangingPunct="1">
              <a:spcBef>
                <a:spcPts val="1200"/>
              </a:spcBef>
              <a:spcAft>
                <a:spcPts val="600"/>
              </a:spcAft>
              <a:buClr>
                <a:schemeClr val="accent6">
                  <a:lumMod val="75000"/>
                </a:schemeClr>
              </a:buClr>
              <a:buNone/>
            </a:pPr>
            <a:r>
              <a:rPr lang="es-MX" altLang="es-MX" sz="3600" dirty="0">
                <a:solidFill>
                  <a:schemeClr val="bg2">
                    <a:lumMod val="25000"/>
                  </a:schemeClr>
                </a:solidFill>
                <a:effectLst/>
                <a:latin typeface="+mj-lt"/>
              </a:rPr>
              <a:t>Cada día es más común ver estudios donde se utilizan diferentes métodos de recolección de datos.</a:t>
            </a: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34603772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39416" y="881336"/>
            <a:ext cx="10873208" cy="5976664"/>
          </a:xfrm>
        </p:spPr>
        <p:txBody>
          <a:bodyPr>
            <a:normAutofit fontScale="92500" lnSpcReduction="10000"/>
          </a:bodyPr>
          <a:lstStyle/>
          <a:p>
            <a:pPr algn="just">
              <a:buClr>
                <a:srgbClr val="FF0000"/>
              </a:buClr>
            </a:pPr>
            <a:r>
              <a:rPr lang="es-CR" b="1" u="sng" dirty="0" smtClean="0">
                <a:solidFill>
                  <a:srgbClr val="FF0000"/>
                </a:solidFill>
                <a:effectLst/>
              </a:rPr>
              <a:t>Instrucciones para el entrevistador:</a:t>
            </a:r>
            <a:r>
              <a:rPr lang="es-CR" b="1" dirty="0" smtClean="0">
                <a:solidFill>
                  <a:srgbClr val="FF0000"/>
                </a:solidFill>
                <a:effectLst/>
              </a:rPr>
              <a:t> </a:t>
            </a:r>
          </a:p>
          <a:p>
            <a:pPr marL="762000" indent="-441325" algn="just">
              <a:buClr>
                <a:srgbClr val="FF0000"/>
              </a:buClr>
              <a:buFont typeface="LucidaGrande" charset="0"/>
              <a:buChar char="→"/>
            </a:pPr>
            <a:r>
              <a:rPr lang="es-CR" sz="2800" dirty="0" smtClean="0">
                <a:solidFill>
                  <a:schemeClr val="bg2">
                    <a:lumMod val="25000"/>
                  </a:schemeClr>
                </a:solidFill>
                <a:effectLst/>
              </a:rPr>
              <a:t>Instrucciones dentro del cuestionario que simplifique y contribuyan la labor del entrevistador, se deben de distinguir de las preguntas que se leen al entrevistado.</a:t>
            </a:r>
          </a:p>
          <a:p>
            <a:pPr algn="just"/>
            <a:endParaRPr lang="es-CR" dirty="0" smtClean="0">
              <a:solidFill>
                <a:schemeClr val="bg2">
                  <a:lumMod val="25000"/>
                </a:schemeClr>
              </a:solidFill>
              <a:effectLst/>
            </a:endParaRPr>
          </a:p>
          <a:p>
            <a:pPr algn="just"/>
            <a:r>
              <a:rPr lang="es-CR" b="1" u="sng" dirty="0">
                <a:solidFill>
                  <a:srgbClr val="FF0000"/>
                </a:solidFill>
                <a:effectLst/>
              </a:rPr>
              <a:t>Prueba del </a:t>
            </a:r>
            <a:r>
              <a:rPr lang="es-CR" b="1" u="sng" dirty="0" smtClean="0">
                <a:solidFill>
                  <a:srgbClr val="FF0000"/>
                </a:solidFill>
                <a:effectLst/>
              </a:rPr>
              <a:t>cuestionario:</a:t>
            </a:r>
            <a:endParaRPr lang="es-CR" b="1" u="sng" dirty="0">
              <a:solidFill>
                <a:srgbClr val="FF0000"/>
              </a:solidFill>
              <a:effectLst/>
            </a:endParaRPr>
          </a:p>
          <a:p>
            <a:pPr marL="727075" lvl="1" indent="-439738" algn="just">
              <a:buClr>
                <a:srgbClr val="FF0000"/>
              </a:buClr>
              <a:buSzPct val="90000"/>
              <a:buFont typeface="LucidaGrande" charset="0"/>
              <a:buChar char="→"/>
            </a:pPr>
            <a:r>
              <a:rPr lang="es-CR" dirty="0" smtClean="0">
                <a:solidFill>
                  <a:schemeClr val="bg2">
                    <a:lumMod val="25000"/>
                  </a:schemeClr>
                </a:solidFill>
                <a:effectLst/>
              </a:rPr>
              <a:t>Identificar y eliminar problemas de mala redacción de las preguntas.</a:t>
            </a:r>
          </a:p>
          <a:p>
            <a:pPr marL="727075" lvl="1" indent="-439738" algn="just">
              <a:buClr>
                <a:srgbClr val="FF0000"/>
              </a:buClr>
              <a:buSzPct val="90000"/>
              <a:buFont typeface="LucidaGrande" charset="0"/>
              <a:buChar char="→"/>
            </a:pPr>
            <a:r>
              <a:rPr lang="es-CR" dirty="0" smtClean="0">
                <a:solidFill>
                  <a:schemeClr val="bg2">
                    <a:lumMod val="25000"/>
                  </a:schemeClr>
                </a:solidFill>
                <a:effectLst/>
              </a:rPr>
              <a:t>Orden inadecuado de los temas.</a:t>
            </a:r>
          </a:p>
          <a:p>
            <a:pPr marL="727075" lvl="1" indent="-439738" algn="just">
              <a:buClr>
                <a:srgbClr val="FF0000"/>
              </a:buClr>
              <a:buSzPct val="90000"/>
              <a:buFont typeface="LucidaGrande" charset="0"/>
              <a:buChar char="→"/>
            </a:pPr>
            <a:r>
              <a:rPr lang="es-CR" dirty="0" smtClean="0">
                <a:solidFill>
                  <a:schemeClr val="bg2">
                    <a:lumMod val="25000"/>
                  </a:schemeClr>
                </a:solidFill>
                <a:effectLst/>
              </a:rPr>
              <a:t>Inclusión de ítems innecesarios.</a:t>
            </a:r>
          </a:p>
          <a:p>
            <a:pPr marL="727075" lvl="1" indent="-439738" algn="just">
              <a:buClr>
                <a:srgbClr val="FF0000"/>
              </a:buClr>
              <a:buSzPct val="90000"/>
              <a:buFont typeface="LucidaGrande" charset="0"/>
              <a:buChar char="→"/>
            </a:pPr>
            <a:r>
              <a:rPr lang="es-CR" dirty="0" smtClean="0">
                <a:solidFill>
                  <a:schemeClr val="bg2">
                    <a:lumMod val="25000"/>
                  </a:schemeClr>
                </a:solidFill>
                <a:effectLst/>
              </a:rPr>
              <a:t>Uso de palabras que provoquen sesgos.</a:t>
            </a:r>
          </a:p>
          <a:p>
            <a:pPr marL="727075" lvl="1" indent="-439738" algn="just">
              <a:buClr>
                <a:srgbClr val="FF0000"/>
              </a:buClr>
              <a:buSzPct val="90000"/>
              <a:buFont typeface="LucidaGrande" charset="0"/>
              <a:buChar char="→"/>
            </a:pPr>
            <a:r>
              <a:rPr lang="es-CR" dirty="0" smtClean="0">
                <a:solidFill>
                  <a:schemeClr val="bg2">
                    <a:lumMod val="25000"/>
                  </a:schemeClr>
                </a:solidFill>
                <a:effectLst/>
              </a:rPr>
              <a:t>Adición de nuevas categorías a las ya precodificadas.</a:t>
            </a:r>
          </a:p>
          <a:p>
            <a:pPr marL="727075" lvl="1" indent="-439738" algn="just">
              <a:buClr>
                <a:srgbClr val="FF0000"/>
              </a:buClr>
              <a:buSzPct val="90000"/>
              <a:buFont typeface="LucidaGrande" charset="0"/>
              <a:buChar char="→"/>
            </a:pPr>
            <a:r>
              <a:rPr lang="es-CR" dirty="0" smtClean="0">
                <a:solidFill>
                  <a:schemeClr val="bg2">
                    <a:lumMod val="25000"/>
                  </a:schemeClr>
                </a:solidFill>
                <a:effectLst/>
              </a:rPr>
              <a:t>Conocer la duración del cuestionario.</a:t>
            </a:r>
          </a:p>
          <a:p>
            <a:pPr marL="914400" lvl="1" indent="-457200" algn="just">
              <a:buFont typeface="Arial" panose="020B0604020202020204" pitchFamily="34" charset="0"/>
              <a:buChar char="•"/>
            </a:pPr>
            <a:endParaRPr lang="es-CR" dirty="0" smtClean="0">
              <a:solidFill>
                <a:schemeClr val="bg2">
                  <a:lumMod val="25000"/>
                </a:schemeClr>
              </a:solidFill>
              <a:effectLst/>
            </a:endParaRPr>
          </a:p>
          <a:p>
            <a:pPr marL="457200" indent="-457200" algn="just">
              <a:buFont typeface="Calibri" panose="020F050202020403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62613983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99392"/>
            <a:ext cx="12192000" cy="6984667"/>
          </a:xfrm>
          <a:prstGeom prst="rect">
            <a:avLst/>
          </a:prstGeom>
          <a:solidFill>
            <a:srgbClr val="0147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059" name="Rectangle 3"/>
          <p:cNvSpPr>
            <a:spLocks noGrp="1" noChangeArrowheads="1"/>
          </p:cNvSpPr>
          <p:nvPr>
            <p:ph idx="1"/>
          </p:nvPr>
        </p:nvSpPr>
        <p:spPr>
          <a:xfrm>
            <a:off x="479376" y="567210"/>
            <a:ext cx="11233248" cy="936104"/>
          </a:xfrm>
        </p:spPr>
        <p:txBody>
          <a:bodyPr>
            <a:normAutofit/>
          </a:bodyPr>
          <a:lstStyle/>
          <a:p>
            <a:pPr algn="ctr" eaLnBrk="1" hangingPunct="1">
              <a:buNone/>
            </a:pPr>
            <a:r>
              <a:rPr lang="es-ES_tradnl" sz="3900" b="1" dirty="0" smtClean="0">
                <a:solidFill>
                  <a:schemeClr val="bg1"/>
                </a:solidFill>
                <a:effectLst/>
                <a:ea typeface="Times New Roman" charset="0"/>
                <a:cs typeface="Times New Roman" charset="0"/>
              </a:rPr>
              <a:t>¿Sobre </a:t>
            </a:r>
            <a:r>
              <a:rPr lang="es-ES_tradnl" sz="3900" b="1" dirty="0" err="1" smtClean="0">
                <a:solidFill>
                  <a:schemeClr val="bg1"/>
                </a:solidFill>
                <a:effectLst/>
                <a:ea typeface="Times New Roman" charset="0"/>
                <a:cs typeface="Times New Roman" charset="0"/>
              </a:rPr>
              <a:t>qu</a:t>
            </a:r>
            <a:r>
              <a:rPr lang="es-ES" sz="3900" b="1" dirty="0" smtClean="0">
                <a:solidFill>
                  <a:schemeClr val="bg1"/>
                </a:solidFill>
                <a:effectLst/>
                <a:ea typeface="Times New Roman" charset="0"/>
                <a:cs typeface="Times New Roman" charset="0"/>
              </a:rPr>
              <a:t>é aprenderás en esta sesión</a:t>
            </a:r>
            <a:r>
              <a:rPr lang="es-ES" sz="3900" b="1" dirty="0" smtClean="0">
                <a:solidFill>
                  <a:schemeClr val="bg1"/>
                </a:solidFill>
                <a:effectLst/>
                <a:ea typeface="Times New Roman" charset="0"/>
                <a:cs typeface="Times New Roman" charset="0"/>
              </a:rPr>
              <a:t>? </a:t>
            </a:r>
            <a:r>
              <a:rPr lang="es-ES" sz="2000" b="1" dirty="0" smtClean="0">
                <a:solidFill>
                  <a:schemeClr val="bg1"/>
                </a:solidFill>
                <a:effectLst/>
                <a:ea typeface="Times New Roman" charset="0"/>
                <a:cs typeface="Times New Roman" charset="0"/>
              </a:rPr>
              <a:t>(2/2)</a:t>
            </a:r>
            <a:endParaRPr lang="es-ES" sz="2000" b="1" dirty="0">
              <a:solidFill>
                <a:schemeClr val="bg1"/>
              </a:solidFill>
              <a:effectLst/>
              <a:ea typeface="Times New Roman" charset="0"/>
              <a:cs typeface="Times New Roman" charset="0"/>
            </a:endParaRPr>
          </a:p>
        </p:txBody>
      </p:sp>
      <p:sp>
        <p:nvSpPr>
          <p:cNvPr id="9" name="Rectángulo 8"/>
          <p:cNvSpPr/>
          <p:nvPr/>
        </p:nvSpPr>
        <p:spPr>
          <a:xfrm>
            <a:off x="479376" y="404664"/>
            <a:ext cx="11233248" cy="6048672"/>
          </a:xfrm>
          <a:prstGeom prst="rect">
            <a:avLst/>
          </a:prstGeom>
          <a:noFill/>
          <a:ln w="28575">
            <a:solidFill>
              <a:srgbClr val="F9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2" name="Imagen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008" y="3717032"/>
            <a:ext cx="2741936" cy="2741936"/>
          </a:xfrm>
          <a:prstGeom prst="rect">
            <a:avLst/>
          </a:prstGeom>
        </p:spPr>
      </p:pic>
      <p:sp>
        <p:nvSpPr>
          <p:cNvPr id="11" name="Rectangle 3"/>
          <p:cNvSpPr txBox="1">
            <a:spLocks noChangeArrowheads="1"/>
          </p:cNvSpPr>
          <p:nvPr/>
        </p:nvSpPr>
        <p:spPr>
          <a:xfrm>
            <a:off x="767408" y="1196752"/>
            <a:ext cx="10746536" cy="5182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82613" indent="-492125">
              <a:buFont typeface="STHeitiSC-Light" charset="-122"/>
              <a:buChar char="★"/>
            </a:pPr>
            <a:r>
              <a:rPr lang="es-ES_tradnl" sz="2400" dirty="0">
                <a:solidFill>
                  <a:schemeClr val="bg1"/>
                </a:solidFill>
              </a:rPr>
              <a:t>E</a:t>
            </a:r>
            <a:r>
              <a:rPr lang="es-ES_tradnl" sz="2400" dirty="0" smtClean="0">
                <a:solidFill>
                  <a:schemeClr val="bg1"/>
                </a:solidFill>
              </a:rPr>
              <a:t>structura y funciones de </a:t>
            </a:r>
            <a:r>
              <a:rPr lang="es-ES_tradnl" sz="2400" dirty="0">
                <a:solidFill>
                  <a:schemeClr val="bg1"/>
                </a:solidFill>
              </a:rPr>
              <a:t>los </a:t>
            </a:r>
            <a:r>
              <a:rPr lang="es-ES_tradnl" sz="2400" dirty="0" smtClean="0">
                <a:solidFill>
                  <a:schemeClr val="bg1"/>
                </a:solidFill>
              </a:rPr>
              <a:t>cuestionarios</a:t>
            </a:r>
          </a:p>
          <a:p>
            <a:pPr marL="582613" indent="-492125">
              <a:buFont typeface="STHeitiSC-Light" charset="-122"/>
              <a:buChar char="★"/>
            </a:pPr>
            <a:r>
              <a:rPr lang="es-ES_tradnl" sz="2400" dirty="0" smtClean="0">
                <a:solidFill>
                  <a:schemeClr val="bg1"/>
                </a:solidFill>
              </a:rPr>
              <a:t>Contextos </a:t>
            </a:r>
            <a:r>
              <a:rPr lang="es-ES_tradnl" sz="2400" dirty="0">
                <a:solidFill>
                  <a:schemeClr val="bg1"/>
                </a:solidFill>
              </a:rPr>
              <a:t>en los que puede aplicarse un </a:t>
            </a:r>
            <a:r>
              <a:rPr lang="es-ES_tradnl" sz="2400" dirty="0" smtClean="0">
                <a:solidFill>
                  <a:schemeClr val="bg1"/>
                </a:solidFill>
              </a:rPr>
              <a:t>cuestionario</a:t>
            </a:r>
          </a:p>
          <a:p>
            <a:pPr marL="582613" indent="-492125">
              <a:buFont typeface="STHeitiSC-Light" charset="-122"/>
              <a:buChar char="★"/>
            </a:pPr>
            <a:r>
              <a:rPr lang="es-ES_tradnl" sz="2400" dirty="0">
                <a:solidFill>
                  <a:schemeClr val="bg1"/>
                </a:solidFill>
              </a:rPr>
              <a:t>F</a:t>
            </a:r>
            <a:r>
              <a:rPr lang="es-ES_tradnl" sz="2400" dirty="0" smtClean="0">
                <a:solidFill>
                  <a:schemeClr val="bg1"/>
                </a:solidFill>
              </a:rPr>
              <a:t>ormas </a:t>
            </a:r>
            <a:r>
              <a:rPr lang="es-ES_tradnl" sz="2400" dirty="0">
                <a:solidFill>
                  <a:schemeClr val="bg1"/>
                </a:solidFill>
              </a:rPr>
              <a:t>de las preguntas de un </a:t>
            </a:r>
            <a:r>
              <a:rPr lang="es-ES_tradnl" sz="2400" dirty="0" smtClean="0">
                <a:solidFill>
                  <a:schemeClr val="bg1"/>
                </a:solidFill>
              </a:rPr>
              <a:t>cuestionario</a:t>
            </a:r>
          </a:p>
          <a:p>
            <a:pPr marL="582613" indent="-492125">
              <a:buFont typeface="STHeitiSC-Light" charset="-122"/>
              <a:buChar char="★"/>
            </a:pPr>
            <a:r>
              <a:rPr lang="es-ES_tradnl" sz="2400" dirty="0" smtClean="0">
                <a:solidFill>
                  <a:schemeClr val="bg1"/>
                </a:solidFill>
              </a:rPr>
              <a:t>Preguntas </a:t>
            </a:r>
            <a:r>
              <a:rPr lang="es-ES_tradnl" sz="2400" dirty="0">
                <a:solidFill>
                  <a:schemeClr val="bg1"/>
                </a:solidFill>
              </a:rPr>
              <a:t>cerradas y abiertas: ventajas, desventajas y ejemplos. </a:t>
            </a:r>
            <a:endParaRPr lang="es-ES_tradnl" sz="2400" dirty="0" smtClean="0">
              <a:solidFill>
                <a:schemeClr val="bg1"/>
              </a:solidFill>
            </a:endParaRPr>
          </a:p>
          <a:p>
            <a:pPr marL="582613" indent="-492125">
              <a:buFont typeface="STHeitiSC-Light" charset="-122"/>
              <a:buChar char="★"/>
            </a:pPr>
            <a:r>
              <a:rPr lang="es-ES_tradnl" sz="2400" dirty="0" smtClean="0">
                <a:solidFill>
                  <a:schemeClr val="bg1"/>
                </a:solidFill>
              </a:rPr>
              <a:t>Problemas </a:t>
            </a:r>
            <a:r>
              <a:rPr lang="es-ES_tradnl" sz="2400" dirty="0">
                <a:solidFill>
                  <a:schemeClr val="bg1"/>
                </a:solidFill>
              </a:rPr>
              <a:t>frecuentes sobre la redacción de </a:t>
            </a:r>
            <a:r>
              <a:rPr lang="es-ES_tradnl" sz="2400" dirty="0" smtClean="0">
                <a:solidFill>
                  <a:schemeClr val="bg1"/>
                </a:solidFill>
              </a:rPr>
              <a:t>preguntas</a:t>
            </a:r>
          </a:p>
          <a:p>
            <a:pPr marL="582613" indent="-492125">
              <a:buFont typeface="STHeitiSC-Light" charset="-122"/>
              <a:buChar char="★"/>
            </a:pPr>
            <a:r>
              <a:rPr lang="es-ES_tradnl" sz="2400" dirty="0" smtClean="0">
                <a:solidFill>
                  <a:schemeClr val="bg1"/>
                </a:solidFill>
              </a:rPr>
              <a:t>Escalas </a:t>
            </a:r>
            <a:r>
              <a:rPr lang="es-ES_tradnl" sz="2400" dirty="0">
                <a:solidFill>
                  <a:schemeClr val="bg1"/>
                </a:solidFill>
              </a:rPr>
              <a:t>para medir </a:t>
            </a:r>
            <a:r>
              <a:rPr lang="es-ES_tradnl" sz="2400" dirty="0" smtClean="0">
                <a:solidFill>
                  <a:schemeClr val="bg1"/>
                </a:solidFill>
              </a:rPr>
              <a:t>actitudes</a:t>
            </a:r>
          </a:p>
          <a:p>
            <a:pPr marL="582613" indent="-492125">
              <a:buFont typeface="STHeitiSC-Light" charset="-122"/>
              <a:buChar char="★"/>
            </a:pPr>
            <a:r>
              <a:rPr lang="es-ES_tradnl" sz="2400" dirty="0" smtClean="0">
                <a:solidFill>
                  <a:schemeClr val="bg1"/>
                </a:solidFill>
              </a:rPr>
              <a:t>Otros </a:t>
            </a:r>
            <a:r>
              <a:rPr lang="es-ES_tradnl" sz="2400" dirty="0">
                <a:solidFill>
                  <a:schemeClr val="bg1"/>
                </a:solidFill>
              </a:rPr>
              <a:t>métodos cuantitativos de recolección de </a:t>
            </a:r>
            <a:r>
              <a:rPr lang="es-ES_tradnl" sz="2400" dirty="0" smtClean="0">
                <a:solidFill>
                  <a:schemeClr val="bg1"/>
                </a:solidFill>
              </a:rPr>
              <a:t>datos</a:t>
            </a:r>
          </a:p>
          <a:p>
            <a:pPr marL="582613" indent="-492125">
              <a:buFont typeface="STHeitiSC-Light" charset="-122"/>
              <a:buChar char="★"/>
            </a:pPr>
            <a:r>
              <a:rPr lang="es-ES_tradnl" sz="2400" dirty="0" smtClean="0">
                <a:solidFill>
                  <a:schemeClr val="bg1"/>
                </a:solidFill>
              </a:rPr>
              <a:t>Aspectos </a:t>
            </a:r>
            <a:r>
              <a:rPr lang="es-ES_tradnl" sz="2400" dirty="0">
                <a:solidFill>
                  <a:schemeClr val="bg1"/>
                </a:solidFill>
              </a:rPr>
              <a:t>sobre la recolección de </a:t>
            </a:r>
            <a:r>
              <a:rPr lang="es-ES_tradnl" sz="2400" dirty="0" smtClean="0">
                <a:solidFill>
                  <a:schemeClr val="bg1"/>
                </a:solidFill>
              </a:rPr>
              <a:t>datos</a:t>
            </a:r>
          </a:p>
          <a:p>
            <a:pPr marL="582613" indent="-492125">
              <a:buFont typeface="STHeitiSC-Light" charset="-122"/>
              <a:buChar char="★"/>
            </a:pPr>
            <a:r>
              <a:rPr lang="es-ES_tradnl" sz="2400" dirty="0" smtClean="0">
                <a:solidFill>
                  <a:schemeClr val="bg1"/>
                </a:solidFill>
              </a:rPr>
              <a:t>Procesamiento </a:t>
            </a:r>
            <a:r>
              <a:rPr lang="es-ES_tradnl" sz="2400" dirty="0">
                <a:solidFill>
                  <a:schemeClr val="bg1"/>
                </a:solidFill>
              </a:rPr>
              <a:t>de datos: </a:t>
            </a:r>
            <a:r>
              <a:rPr lang="es-ES_tradnl" sz="2400" dirty="0" smtClean="0">
                <a:solidFill>
                  <a:schemeClr val="bg1"/>
                </a:solidFill>
              </a:rPr>
              <a:t>Codificación</a:t>
            </a:r>
          </a:p>
          <a:p>
            <a:pPr marL="582613" indent="-492125">
              <a:buFont typeface="STHeitiSC-Light" charset="-122"/>
              <a:buChar char="★"/>
            </a:pPr>
            <a:r>
              <a:rPr lang="es-ES_tradnl" sz="2400" dirty="0" smtClean="0">
                <a:solidFill>
                  <a:schemeClr val="bg1"/>
                </a:solidFill>
              </a:rPr>
              <a:t>Recolección </a:t>
            </a:r>
            <a:r>
              <a:rPr lang="es-ES_tradnl" sz="2400" dirty="0">
                <a:solidFill>
                  <a:schemeClr val="bg1"/>
                </a:solidFill>
              </a:rPr>
              <a:t>de datos desde enfoque </a:t>
            </a:r>
            <a:r>
              <a:rPr lang="es-ES_tradnl" sz="2400" dirty="0" smtClean="0">
                <a:solidFill>
                  <a:schemeClr val="bg1"/>
                </a:solidFill>
              </a:rPr>
              <a:t>cualitativo</a:t>
            </a:r>
          </a:p>
          <a:p>
            <a:pPr marL="582613" indent="-492125">
              <a:buFont typeface="STHeitiSC-Light" charset="-122"/>
              <a:buChar char="★"/>
            </a:pPr>
            <a:r>
              <a:rPr lang="es-ES_tradnl" sz="2400" dirty="0" smtClean="0">
                <a:solidFill>
                  <a:schemeClr val="bg1"/>
                </a:solidFill>
              </a:rPr>
              <a:t>6 </a:t>
            </a:r>
            <a:r>
              <a:rPr lang="es-ES_tradnl" sz="2400" dirty="0">
                <a:solidFill>
                  <a:schemeClr val="bg1"/>
                </a:solidFill>
              </a:rPr>
              <a:t>tipos de preguntas en las entrevistas</a:t>
            </a:r>
          </a:p>
          <a:p>
            <a:pPr marL="582613" indent="-492125">
              <a:buFont typeface="STHeitiSC-Light" charset="-122"/>
              <a:buChar char="★"/>
            </a:pPr>
            <a:endParaRPr lang="es-ES_tradnl" sz="2400" b="0" dirty="0" smtClean="0">
              <a:solidFill>
                <a:schemeClr val="bg1"/>
              </a:solidFill>
            </a:endParaRPr>
          </a:p>
          <a:p>
            <a:endParaRPr lang="es-ES_tradnl" sz="2400" b="0" dirty="0">
              <a:solidFill>
                <a:schemeClr val="bg1"/>
              </a:solidFill>
            </a:endParaRPr>
          </a:p>
          <a:p>
            <a:pPr marL="582613" indent="-492125">
              <a:buFont typeface="STHeitiSC-Light" charset="-122"/>
              <a:buChar char="★"/>
            </a:pPr>
            <a:endParaRPr lang="es-ES" sz="2400" b="0" dirty="0">
              <a:solidFill>
                <a:schemeClr val="bg1"/>
              </a:solidFill>
            </a:endParaRPr>
          </a:p>
        </p:txBody>
      </p:sp>
    </p:spTree>
    <p:extLst>
      <p:ext uri="{BB962C8B-B14F-4D97-AF65-F5344CB8AC3E}">
        <p14:creationId xmlns:p14="http://schemas.microsoft.com/office/powerpoint/2010/main" val="75195097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p:tgtEl>
                                          <p:spTgt spid="4505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50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p:tgtEl>
                                          <p:spTgt spid="11">
                                            <p:txEl>
                                              <p:pRg st="6" end="6"/>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p:tgtEl>
                                          <p:spTgt spid="11">
                                            <p:txEl>
                                              <p:pRg st="7" end="7"/>
                                            </p:txEl>
                                          </p:spTgt>
                                        </p:tgtEl>
                                        <p:attrNameLst>
                                          <p:attrName>ppt_y</p:attrName>
                                        </p:attrNameLst>
                                      </p:cBhvr>
                                      <p:tavLst>
                                        <p:tav tm="0">
                                          <p:val>
                                            <p:strVal val="#ppt_y-#ppt_h*1.125000"/>
                                          </p:val>
                                        </p:tav>
                                        <p:tav tm="100000">
                                          <p:val>
                                            <p:strVal val="#ppt_y"/>
                                          </p:val>
                                        </p:tav>
                                      </p:tavLst>
                                    </p:anim>
                                    <p:animEffect transition="in" filter="wipe(down)">
                                      <p:cBhvr>
                                        <p:cTn id="56" dur="500"/>
                                        <p:tgtEl>
                                          <p:spTgt spid="11">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nodeType="clickEffect">
                                  <p:stCondLst>
                                    <p:cond delay="0"/>
                                  </p:stCondLst>
                                  <p:childTnLst>
                                    <p:set>
                                      <p:cBhvr>
                                        <p:cTn id="60" dur="1" fill="hold">
                                          <p:stCondLst>
                                            <p:cond delay="0"/>
                                          </p:stCondLst>
                                        </p:cTn>
                                        <p:tgtEl>
                                          <p:spTgt spid="11">
                                            <p:txEl>
                                              <p:pRg st="8" end="8"/>
                                            </p:txEl>
                                          </p:spTgt>
                                        </p:tgtEl>
                                        <p:attrNameLst>
                                          <p:attrName>style.visibility</p:attrName>
                                        </p:attrNameLst>
                                      </p:cBhvr>
                                      <p:to>
                                        <p:strVal val="visible"/>
                                      </p:to>
                                    </p:set>
                                    <p:anim calcmode="lin" valueType="num">
                                      <p:cBhvr additive="base">
                                        <p:cTn id="61" dur="500"/>
                                        <p:tgtEl>
                                          <p:spTgt spid="11">
                                            <p:txEl>
                                              <p:pRg st="8" end="8"/>
                                            </p:txEl>
                                          </p:spTgt>
                                        </p:tgtEl>
                                        <p:attrNameLst>
                                          <p:attrName>ppt_y</p:attrName>
                                        </p:attrNameLst>
                                      </p:cBhvr>
                                      <p:tavLst>
                                        <p:tav tm="0">
                                          <p:val>
                                            <p:strVal val="#ppt_y-#ppt_h*1.125000"/>
                                          </p:val>
                                        </p:tav>
                                        <p:tav tm="100000">
                                          <p:val>
                                            <p:strVal val="#ppt_y"/>
                                          </p:val>
                                        </p:tav>
                                      </p:tavLst>
                                    </p:anim>
                                    <p:animEffect transition="in" filter="wipe(down)">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 calcmode="lin" valueType="num">
                                      <p:cBhvr additive="base">
                                        <p:cTn id="67" dur="500"/>
                                        <p:tgtEl>
                                          <p:spTgt spid="11">
                                            <p:txEl>
                                              <p:pRg st="9" end="9"/>
                                            </p:txEl>
                                          </p:spTgt>
                                        </p:tgtEl>
                                        <p:attrNameLst>
                                          <p:attrName>ppt_y</p:attrName>
                                        </p:attrNameLst>
                                      </p:cBhvr>
                                      <p:tavLst>
                                        <p:tav tm="0">
                                          <p:val>
                                            <p:strVal val="#ppt_y-#ppt_h*1.125000"/>
                                          </p:val>
                                        </p:tav>
                                        <p:tav tm="100000">
                                          <p:val>
                                            <p:strVal val="#ppt_y"/>
                                          </p:val>
                                        </p:tav>
                                      </p:tavLst>
                                    </p:anim>
                                    <p:animEffect transition="in" filter="wipe(down)">
                                      <p:cBhvr>
                                        <p:cTn id="68" dur="500"/>
                                        <p:tgtEl>
                                          <p:spTgt spid="11">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nodeType="clickEffect">
                                  <p:stCondLst>
                                    <p:cond delay="0"/>
                                  </p:stCondLst>
                                  <p:childTnLst>
                                    <p:set>
                                      <p:cBhvr>
                                        <p:cTn id="72" dur="1" fill="hold">
                                          <p:stCondLst>
                                            <p:cond delay="0"/>
                                          </p:stCondLst>
                                        </p:cTn>
                                        <p:tgtEl>
                                          <p:spTgt spid="11">
                                            <p:txEl>
                                              <p:pRg st="10" end="10"/>
                                            </p:txEl>
                                          </p:spTgt>
                                        </p:tgtEl>
                                        <p:attrNameLst>
                                          <p:attrName>style.visibility</p:attrName>
                                        </p:attrNameLst>
                                      </p:cBhvr>
                                      <p:to>
                                        <p:strVal val="visible"/>
                                      </p:to>
                                    </p:set>
                                    <p:anim calcmode="lin" valueType="num">
                                      <p:cBhvr additive="base">
                                        <p:cTn id="73" dur="500"/>
                                        <p:tgtEl>
                                          <p:spTgt spid="11">
                                            <p:txEl>
                                              <p:pRg st="10" end="10"/>
                                            </p:txEl>
                                          </p:spTgt>
                                        </p:tgtEl>
                                        <p:attrNameLst>
                                          <p:attrName>ppt_y</p:attrName>
                                        </p:attrNameLst>
                                      </p:cBhvr>
                                      <p:tavLst>
                                        <p:tav tm="0">
                                          <p:val>
                                            <p:strVal val="#ppt_y-#ppt_h*1.125000"/>
                                          </p:val>
                                        </p:tav>
                                        <p:tav tm="100000">
                                          <p:val>
                                            <p:strVal val="#ppt_y"/>
                                          </p:val>
                                        </p:tav>
                                      </p:tavLst>
                                    </p:anim>
                                    <p:animEffect transition="in" filter="wipe(down)">
                                      <p:cBhvr>
                                        <p:cTn id="74"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55440" y="1542112"/>
            <a:ext cx="9937104" cy="5544616"/>
          </a:xfrm>
        </p:spPr>
        <p:txBody>
          <a:bodyPr>
            <a:normAutofit/>
          </a:bodyPr>
          <a:lstStyle/>
          <a:p>
            <a:pPr marL="896938" lvl="1" indent="-439738" algn="just">
              <a:buClr>
                <a:srgbClr val="FF0000"/>
              </a:buClr>
              <a:buSzPct val="75000"/>
              <a:buFont typeface="LucidaGrande" charset="0"/>
              <a:buChar char="►"/>
            </a:pPr>
            <a:r>
              <a:rPr lang="es-CR" b="1" u="sng" dirty="0" smtClean="0">
                <a:solidFill>
                  <a:srgbClr val="FF0000"/>
                </a:solidFill>
                <a:effectLst/>
              </a:rPr>
              <a:t>Revisión de los cuestionarios:</a:t>
            </a:r>
          </a:p>
          <a:p>
            <a:pPr lvl="2" algn="just">
              <a:buClr>
                <a:srgbClr val="FF0000"/>
              </a:buClr>
              <a:buFont typeface="Helvetica" charset="0"/>
              <a:buChar char="‣"/>
            </a:pPr>
            <a:r>
              <a:rPr lang="es-CR" dirty="0" smtClean="0">
                <a:solidFill>
                  <a:schemeClr val="bg2">
                    <a:lumMod val="25000"/>
                  </a:schemeClr>
                </a:solidFill>
                <a:effectLst/>
              </a:rPr>
              <a:t>Determinar si todas las preguntas han sido aplicadas.</a:t>
            </a:r>
          </a:p>
          <a:p>
            <a:pPr lvl="2" algn="just">
              <a:buClr>
                <a:srgbClr val="FF0000"/>
              </a:buClr>
              <a:buFont typeface="Helvetica" charset="0"/>
              <a:buChar char="‣"/>
            </a:pPr>
            <a:r>
              <a:rPr lang="es-CR" dirty="0" smtClean="0">
                <a:solidFill>
                  <a:schemeClr val="bg2">
                    <a:lumMod val="25000"/>
                  </a:schemeClr>
                </a:solidFill>
                <a:effectLst/>
              </a:rPr>
              <a:t>Respuestas ilegibles.</a:t>
            </a:r>
          </a:p>
          <a:p>
            <a:pPr lvl="2" algn="just">
              <a:buClr>
                <a:srgbClr val="FF0000"/>
              </a:buClr>
              <a:buFont typeface="Helvetica" charset="0"/>
              <a:buChar char="‣"/>
            </a:pPr>
            <a:r>
              <a:rPr lang="es-CR" dirty="0" smtClean="0">
                <a:solidFill>
                  <a:schemeClr val="bg2">
                    <a:lumMod val="25000"/>
                  </a:schemeClr>
                </a:solidFill>
                <a:effectLst/>
              </a:rPr>
              <a:t>Respuestas confusa o demasiado generales.</a:t>
            </a:r>
          </a:p>
          <a:p>
            <a:pPr lvl="2" algn="just">
              <a:buClr>
                <a:srgbClr val="FF0000"/>
              </a:buClr>
              <a:buFont typeface="Helvetica" charset="0"/>
              <a:buChar char="‣"/>
            </a:pPr>
            <a:r>
              <a:rPr lang="es-CR" dirty="0" smtClean="0">
                <a:solidFill>
                  <a:schemeClr val="bg2">
                    <a:lumMod val="25000"/>
                  </a:schemeClr>
                </a:solidFill>
                <a:effectLst/>
              </a:rPr>
              <a:t>Eliminar inconsistencias o contradicciones de las respuestas.</a:t>
            </a:r>
          </a:p>
          <a:p>
            <a:pPr marL="914400" lvl="1" indent="-457200" algn="just">
              <a:buFont typeface="Calibri" panose="020F0502020204030204" pitchFamily="34" charset="0"/>
              <a:buChar char="‒"/>
            </a:pPr>
            <a:endParaRPr lang="es-CR" dirty="0" smtClean="0">
              <a:solidFill>
                <a:schemeClr val="bg2">
                  <a:lumMod val="25000"/>
                </a:schemeClr>
              </a:solidFill>
              <a:effectLst/>
            </a:endParaRPr>
          </a:p>
          <a:p>
            <a:pPr marL="896938" lvl="1" indent="-439738" algn="just">
              <a:buClr>
                <a:srgbClr val="FF0000"/>
              </a:buClr>
              <a:buSzPct val="75000"/>
              <a:buFont typeface="LucidaGrande" charset="0"/>
              <a:buChar char="►"/>
            </a:pPr>
            <a:r>
              <a:rPr lang="es-CR" b="1" u="sng" dirty="0" smtClean="0">
                <a:solidFill>
                  <a:srgbClr val="FF0000"/>
                </a:solidFill>
                <a:effectLst/>
              </a:rPr>
              <a:t>Codificación:</a:t>
            </a:r>
            <a:endParaRPr lang="es-CR" b="1" u="sng" dirty="0">
              <a:solidFill>
                <a:srgbClr val="FF0000"/>
              </a:solidFill>
              <a:effectLst/>
            </a:endParaRPr>
          </a:p>
          <a:p>
            <a:pPr lvl="2" algn="just">
              <a:buClr>
                <a:srgbClr val="FF0000"/>
              </a:buClr>
              <a:buFont typeface="Helvetica" charset="0"/>
              <a:buChar char="‣"/>
            </a:pPr>
            <a:r>
              <a:rPr lang="es-CR" dirty="0" smtClean="0">
                <a:solidFill>
                  <a:schemeClr val="bg2">
                    <a:lumMod val="25000"/>
                  </a:schemeClr>
                </a:solidFill>
                <a:effectLst/>
              </a:rPr>
              <a:t>Respuestas se expresen en forma numérica.</a:t>
            </a:r>
          </a:p>
          <a:p>
            <a:pPr lvl="2" algn="just">
              <a:buClr>
                <a:srgbClr val="FF0000"/>
              </a:buClr>
              <a:buFont typeface="Helvetica" charset="0"/>
              <a:buChar char="‣"/>
            </a:pPr>
            <a:r>
              <a:rPr lang="es-CR" dirty="0" smtClean="0">
                <a:solidFill>
                  <a:schemeClr val="bg2">
                    <a:lumMod val="25000"/>
                  </a:schemeClr>
                </a:solidFill>
                <a:effectLst/>
              </a:rPr>
              <a:t>Se enlistan las respuestas, se revisan y luego se agrupan de acuerdo con similitudes.</a:t>
            </a:r>
          </a:p>
          <a:p>
            <a:pPr lvl="2" algn="just">
              <a:buClr>
                <a:srgbClr val="FF0000"/>
              </a:buClr>
              <a:buFont typeface="Helvetica" charset="0"/>
              <a:buChar char="‣"/>
            </a:pPr>
            <a:r>
              <a:rPr lang="es-CR" dirty="0" smtClean="0">
                <a:solidFill>
                  <a:schemeClr val="bg2">
                    <a:lumMod val="25000"/>
                  </a:schemeClr>
                </a:solidFill>
                <a:effectLst/>
              </a:rPr>
              <a:t>Manual de códigos.</a:t>
            </a:r>
          </a:p>
          <a:p>
            <a:pPr marL="1371600" lvl="2" indent="-457200" algn="just">
              <a:buFont typeface="Calibri" panose="020F0502020204030204" pitchFamily="34" charset="0"/>
              <a:buChar char="‒"/>
            </a:pPr>
            <a:endParaRPr lang="es-CR" dirty="0" smtClean="0">
              <a:solidFill>
                <a:schemeClr val="bg2">
                  <a:lumMod val="25000"/>
                </a:schemeClr>
              </a:solidFill>
              <a:effectLst/>
            </a:endParaRPr>
          </a:p>
          <a:p>
            <a:pPr marL="1371600" lvl="2" indent="-457200" algn="just">
              <a:buFont typeface="Calibri" panose="020F0502020204030204" pitchFamily="34" charset="0"/>
              <a:buChar char="‒"/>
            </a:pPr>
            <a:endParaRPr lang="es-CR" dirty="0" smtClean="0">
              <a:solidFill>
                <a:schemeClr val="bg2">
                  <a:lumMod val="25000"/>
                </a:schemeClr>
              </a:solidFill>
              <a:effectLst/>
            </a:endParaRPr>
          </a:p>
          <a:p>
            <a:pPr marL="457200" indent="-457200" algn="just">
              <a:buFont typeface="Calibri" panose="020F050202020403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7" name="Rectángulo 6"/>
          <p:cNvSpPr/>
          <p:nvPr/>
        </p:nvSpPr>
        <p:spPr>
          <a:xfrm>
            <a:off x="4214" y="736002"/>
            <a:ext cx="12192000" cy="646331"/>
          </a:xfrm>
          <a:prstGeom prst="rect">
            <a:avLst/>
          </a:prstGeom>
        </p:spPr>
        <p:txBody>
          <a:bodyPr wrap="square">
            <a:spAutoFit/>
          </a:bodyPr>
          <a:lstStyle/>
          <a:p>
            <a:pPr algn="ctr"/>
            <a:r>
              <a:rPr lang="es-CR" sz="3600" dirty="0">
                <a:solidFill>
                  <a:srgbClr val="05457C"/>
                </a:solidFill>
              </a:rPr>
              <a:t>PROCESAMIENTO DE LOS DATOS</a:t>
            </a:r>
          </a:p>
        </p:txBody>
      </p:sp>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33434034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6768" y="620256"/>
            <a:ext cx="12192000" cy="936625"/>
          </a:xfrm>
        </p:spPr>
        <p:txBody>
          <a:bodyPr>
            <a:noAutofit/>
          </a:bodyPr>
          <a:lstStyle/>
          <a:p>
            <a:pPr eaLnBrk="1" fontAlgn="auto" hangingPunct="1">
              <a:spcAft>
                <a:spcPts val="0"/>
              </a:spcAft>
              <a:defRPr/>
            </a:pPr>
            <a:r>
              <a:rPr lang="es-ES" sz="3600" b="1" dirty="0" smtClean="0">
                <a:solidFill>
                  <a:srgbClr val="05457C"/>
                </a:solidFill>
                <a:effectLst/>
              </a:rPr>
              <a:t>CODIFICACIÓN</a:t>
            </a:r>
            <a:br>
              <a:rPr lang="es-ES" sz="3600" b="1" dirty="0" smtClean="0">
                <a:solidFill>
                  <a:srgbClr val="05457C"/>
                </a:solidFill>
                <a:effectLst/>
              </a:rPr>
            </a:br>
            <a:r>
              <a:rPr lang="es-ES" sz="2800" b="1" dirty="0" smtClean="0">
                <a:solidFill>
                  <a:srgbClr val="05457C"/>
                </a:solidFill>
                <a:effectLst/>
              </a:rPr>
              <a:t>(PASOS)</a:t>
            </a:r>
            <a:r>
              <a:rPr lang="es-ES_tradnl" sz="3200" b="1" dirty="0" smtClean="0">
                <a:solidFill>
                  <a:srgbClr val="05457C"/>
                </a:solidFill>
                <a:effectLst/>
              </a:rPr>
              <a:t> </a:t>
            </a:r>
            <a:r>
              <a:rPr lang="es-MX" sz="3200" b="1" dirty="0" smtClean="0">
                <a:solidFill>
                  <a:srgbClr val="05457C"/>
                </a:solidFill>
                <a:effectLst/>
              </a:rPr>
              <a:t> </a:t>
            </a:r>
            <a:r>
              <a:rPr lang="es-ES_tradnl" sz="3200" b="1" dirty="0" smtClean="0">
                <a:solidFill>
                  <a:srgbClr val="05457C"/>
                </a:solidFill>
                <a:effectLst/>
              </a:rPr>
              <a:t> </a:t>
            </a:r>
            <a:endParaRPr lang="es-MX" sz="3200" b="1" dirty="0">
              <a:solidFill>
                <a:srgbClr val="05457C"/>
              </a:solidFill>
              <a:effectLst/>
            </a:endParaRPr>
          </a:p>
        </p:txBody>
      </p:sp>
      <p:sp>
        <p:nvSpPr>
          <p:cNvPr id="5125" name="Rectangle 5"/>
          <p:cNvSpPr>
            <a:spLocks noGrp="1" noChangeArrowheads="1"/>
          </p:cNvSpPr>
          <p:nvPr>
            <p:ph idx="1"/>
          </p:nvPr>
        </p:nvSpPr>
        <p:spPr>
          <a:xfrm>
            <a:off x="983432" y="1674093"/>
            <a:ext cx="10225136" cy="5183907"/>
          </a:xfrm>
        </p:spPr>
        <p:txBody>
          <a:bodyPr>
            <a:noAutofit/>
          </a:bodyPr>
          <a:lstStyle/>
          <a:p>
            <a:pPr marL="514350" indent="-514350" algn="just" eaLnBrk="1" fontAlgn="auto" hangingPunct="1">
              <a:spcBef>
                <a:spcPts val="1200"/>
              </a:spcBef>
              <a:spcAft>
                <a:spcPts val="600"/>
              </a:spcAft>
              <a:buClr>
                <a:srgbClr val="FF0000"/>
              </a:buClr>
              <a:buFont typeface="+mj-lt"/>
              <a:buAutoNum type="arabicPeriod"/>
              <a:defRPr/>
            </a:pPr>
            <a:r>
              <a:rPr lang="es-ES" sz="2600" dirty="0">
                <a:solidFill>
                  <a:schemeClr val="tx1">
                    <a:lumMod val="75000"/>
                    <a:lumOff val="25000"/>
                  </a:schemeClr>
                </a:solidFill>
                <a:effectLst/>
                <a:latin typeface="+mj-lt"/>
              </a:rPr>
              <a:t>Definir las variables y sus categorías.</a:t>
            </a:r>
            <a:endParaRPr lang="es-MX" sz="2600" dirty="0">
              <a:solidFill>
                <a:schemeClr val="tx1">
                  <a:lumMod val="75000"/>
                  <a:lumOff val="25000"/>
                </a:schemeClr>
              </a:solidFill>
              <a:effectLst/>
              <a:latin typeface="+mj-lt"/>
            </a:endParaRPr>
          </a:p>
          <a:p>
            <a:pPr marL="514350" indent="-514350" algn="just" eaLnBrk="1" fontAlgn="auto" hangingPunct="1">
              <a:spcBef>
                <a:spcPts val="1200"/>
              </a:spcBef>
              <a:spcAft>
                <a:spcPts val="600"/>
              </a:spcAft>
              <a:buClr>
                <a:srgbClr val="FF0000"/>
              </a:buClr>
              <a:buFont typeface="+mj-lt"/>
              <a:buAutoNum type="arabicPeriod"/>
              <a:defRPr/>
            </a:pPr>
            <a:r>
              <a:rPr lang="es-MX" sz="2600" dirty="0">
                <a:solidFill>
                  <a:schemeClr val="tx1">
                    <a:lumMod val="75000"/>
                    <a:lumOff val="25000"/>
                  </a:schemeClr>
                </a:solidFill>
                <a:effectLst/>
                <a:latin typeface="+mj-lt"/>
              </a:rPr>
              <a:t>Establecer los códigos de las categorías o alternativas de respuesta de los ítems, indicadores o preguntas. </a:t>
            </a:r>
          </a:p>
          <a:p>
            <a:pPr marL="514350" indent="-514350" algn="just" eaLnBrk="1" fontAlgn="auto" hangingPunct="1">
              <a:spcBef>
                <a:spcPts val="1200"/>
              </a:spcBef>
              <a:spcAft>
                <a:spcPts val="600"/>
              </a:spcAft>
              <a:buClr>
                <a:srgbClr val="FF0000"/>
              </a:buClr>
              <a:buFont typeface="+mj-lt"/>
              <a:buAutoNum type="arabicPeriod"/>
              <a:defRPr/>
            </a:pPr>
            <a:r>
              <a:rPr lang="es-MX" sz="2600" dirty="0">
                <a:solidFill>
                  <a:schemeClr val="tx1">
                    <a:lumMod val="75000"/>
                    <a:lumOff val="25000"/>
                  </a:schemeClr>
                </a:solidFill>
                <a:effectLst/>
                <a:latin typeface="+mj-lt"/>
              </a:rPr>
              <a:t>Elaborar el libro o registro de códigos incluyendo todos los ítems o indicadores, uno por uno (casi siempre en el debido espacio del programa donde se analizarán los datos).</a:t>
            </a:r>
          </a:p>
          <a:p>
            <a:pPr marL="514350" indent="-514350" algn="just" eaLnBrk="1" fontAlgn="auto" hangingPunct="1">
              <a:spcBef>
                <a:spcPts val="1200"/>
              </a:spcBef>
              <a:spcAft>
                <a:spcPts val="600"/>
              </a:spcAft>
              <a:buClr>
                <a:srgbClr val="FF0000"/>
              </a:buClr>
              <a:buFont typeface="+mj-lt"/>
              <a:buAutoNum type="arabicPeriod"/>
              <a:defRPr/>
            </a:pPr>
            <a:r>
              <a:rPr lang="es-MX" sz="2600" dirty="0">
                <a:solidFill>
                  <a:schemeClr val="tx1">
                    <a:lumMod val="75000"/>
                    <a:lumOff val="25000"/>
                  </a:schemeClr>
                </a:solidFill>
                <a:effectLst/>
                <a:latin typeface="+mj-lt"/>
              </a:rPr>
              <a:t>Efectuar físicamente la codificación.</a:t>
            </a:r>
          </a:p>
          <a:p>
            <a:pPr marL="514350" indent="-514350" algn="just" eaLnBrk="1" fontAlgn="auto" hangingPunct="1">
              <a:spcBef>
                <a:spcPts val="1200"/>
              </a:spcBef>
              <a:spcAft>
                <a:spcPts val="600"/>
              </a:spcAft>
              <a:buClr>
                <a:srgbClr val="FF0000"/>
              </a:buClr>
              <a:buFont typeface="+mj-lt"/>
              <a:buAutoNum type="arabicPeriod"/>
              <a:defRPr/>
            </a:pPr>
            <a:r>
              <a:rPr lang="es-MX" sz="2600" dirty="0">
                <a:solidFill>
                  <a:schemeClr val="tx1">
                    <a:lumMod val="75000"/>
                    <a:lumOff val="25000"/>
                  </a:schemeClr>
                </a:solidFill>
                <a:effectLst/>
                <a:latin typeface="+mj-lt"/>
              </a:rPr>
              <a:t>Guardar los datos codificados (casos) en un archivo permanente.</a:t>
            </a:r>
          </a:p>
          <a:p>
            <a:pPr marL="365760" indent="-256032" algn="just" eaLnBrk="1" fontAlgn="auto" hangingPunct="1">
              <a:spcAft>
                <a:spcPts val="0"/>
              </a:spcAft>
              <a:buClr>
                <a:srgbClr val="FF0000"/>
              </a:buClr>
              <a:buNone/>
              <a:defRPr/>
            </a:pPr>
            <a:endParaRPr lang="en-US" sz="2800" dirty="0">
              <a:solidFill>
                <a:schemeClr val="tx1">
                  <a:lumMod val="75000"/>
                  <a:lumOff val="25000"/>
                </a:schemeClr>
              </a:solidFill>
              <a:effectLst/>
              <a:latin typeface="+mj-lt"/>
              <a:cs typeface="Arial" pitchFamily="34"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21268754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511824" y="1786660"/>
            <a:ext cx="7200800" cy="4941304"/>
          </a:xfrm>
        </p:spPr>
        <p:txBody>
          <a:bodyPr>
            <a:normAutofit fontScale="92500" lnSpcReduction="10000"/>
          </a:bodyPr>
          <a:lstStyle/>
          <a:p>
            <a:pPr marL="944563" lvl="1" indent="-588963" algn="just">
              <a:spcAft>
                <a:spcPts val="1200"/>
              </a:spcAft>
              <a:buClr>
                <a:srgbClr val="FF0000"/>
              </a:buClr>
              <a:buSzPct val="75000"/>
              <a:buFont typeface="LucidaGrande" charset="0"/>
              <a:buChar char="►"/>
            </a:pPr>
            <a:r>
              <a:rPr lang="es-CR" sz="3200" b="1" u="sng" dirty="0">
                <a:solidFill>
                  <a:srgbClr val="FF0000"/>
                </a:solidFill>
                <a:effectLst/>
              </a:rPr>
              <a:t>Digitación o captura de los </a:t>
            </a:r>
            <a:r>
              <a:rPr lang="es-CR" sz="3200" b="1" u="sng" dirty="0" smtClean="0">
                <a:solidFill>
                  <a:srgbClr val="FF0000"/>
                </a:solidFill>
                <a:effectLst/>
              </a:rPr>
              <a:t>datos:</a:t>
            </a:r>
            <a:endParaRPr lang="es-CR" sz="3200" b="1" u="sng" dirty="0">
              <a:solidFill>
                <a:srgbClr val="FF0000"/>
              </a:solidFill>
              <a:effectLst/>
            </a:endParaRPr>
          </a:p>
          <a:p>
            <a:pPr lvl="2" algn="just">
              <a:spcAft>
                <a:spcPts val="1200"/>
              </a:spcAft>
              <a:buClr>
                <a:srgbClr val="FF0000"/>
              </a:buClr>
              <a:buFont typeface="Helvetica" charset="0"/>
              <a:buChar char="‣"/>
            </a:pPr>
            <a:r>
              <a:rPr lang="es-CR" dirty="0">
                <a:solidFill>
                  <a:schemeClr val="tx1">
                    <a:lumMod val="75000"/>
                    <a:lumOff val="25000"/>
                  </a:schemeClr>
                </a:solidFill>
                <a:effectLst/>
              </a:rPr>
              <a:t>Digitación directa en el disco duro de la computadora (cuestionario impresos los cuales se digitan).</a:t>
            </a:r>
          </a:p>
          <a:p>
            <a:pPr lvl="2" algn="just">
              <a:spcAft>
                <a:spcPts val="1200"/>
              </a:spcAft>
              <a:buClr>
                <a:srgbClr val="FF0000"/>
              </a:buClr>
              <a:buFont typeface="Helvetica" charset="0"/>
              <a:buChar char="‣"/>
            </a:pPr>
            <a:r>
              <a:rPr lang="es-CR" dirty="0">
                <a:solidFill>
                  <a:schemeClr val="tx1">
                    <a:lumMod val="75000"/>
                    <a:lumOff val="25000"/>
                  </a:schemeClr>
                </a:solidFill>
                <a:effectLst/>
              </a:rPr>
              <a:t>Captura directa por los entrevistadores (encuesta telefónica, en tabletas).</a:t>
            </a:r>
          </a:p>
          <a:p>
            <a:pPr lvl="2" algn="just">
              <a:spcAft>
                <a:spcPts val="1200"/>
              </a:spcAft>
              <a:buClr>
                <a:srgbClr val="FF0000"/>
              </a:buClr>
              <a:buFont typeface="Helvetica" charset="0"/>
              <a:buChar char="‣"/>
            </a:pPr>
            <a:r>
              <a:rPr lang="es-CR" dirty="0">
                <a:solidFill>
                  <a:schemeClr val="tx1">
                    <a:lumMod val="75000"/>
                    <a:lumOff val="25000"/>
                  </a:schemeClr>
                </a:solidFill>
                <a:effectLst/>
              </a:rPr>
              <a:t>Captura utilizando lectura óptica (cuestionarios impresos en papel especial y las respuestas se marcan siguiendo reglas y cuidados muy estrictos, escáner óptico se encarga de capturar la información).</a:t>
            </a:r>
          </a:p>
          <a:p>
            <a:pPr marL="1371600" lvl="2" indent="-457200" algn="just">
              <a:buFont typeface="Calibri" panose="020F0502020204030204" pitchFamily="34" charset="0"/>
              <a:buChar char="‒"/>
            </a:pPr>
            <a:endParaRPr lang="es-CR" dirty="0" smtClean="0">
              <a:solidFill>
                <a:schemeClr val="tx1">
                  <a:lumMod val="75000"/>
                  <a:lumOff val="25000"/>
                </a:schemeClr>
              </a:solidFill>
              <a:effectLst/>
            </a:endParaRPr>
          </a:p>
          <a:p>
            <a:pPr marL="457200" indent="-457200" algn="just">
              <a:buFont typeface="Calibri" panose="020F0502020204030204" pitchFamily="34" charset="0"/>
              <a:buChar char="‒"/>
            </a:pPr>
            <a:endParaRPr lang="es-CR" dirty="0">
              <a:solidFill>
                <a:schemeClr val="tx1">
                  <a:lumMod val="75000"/>
                  <a:lumOff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7" name="Rectángulo 6"/>
          <p:cNvSpPr/>
          <p:nvPr/>
        </p:nvSpPr>
        <p:spPr>
          <a:xfrm>
            <a:off x="4799856" y="612950"/>
            <a:ext cx="7408168" cy="1200329"/>
          </a:xfrm>
          <a:prstGeom prst="rect">
            <a:avLst/>
          </a:prstGeom>
        </p:spPr>
        <p:txBody>
          <a:bodyPr wrap="square">
            <a:spAutoFit/>
          </a:bodyPr>
          <a:lstStyle/>
          <a:p>
            <a:pPr algn="ctr"/>
            <a:r>
              <a:rPr lang="es-CR" sz="3600" dirty="0">
                <a:solidFill>
                  <a:srgbClr val="05457C"/>
                </a:solidFill>
              </a:rPr>
              <a:t>PROCESAMIENTO DE LOS </a:t>
            </a:r>
            <a:r>
              <a:rPr lang="es-CR" sz="3600" dirty="0" smtClean="0">
                <a:solidFill>
                  <a:srgbClr val="05457C"/>
                </a:solidFill>
              </a:rPr>
              <a:t>DATOS </a:t>
            </a:r>
            <a:r>
              <a:rPr lang="es-CR" dirty="0" smtClean="0">
                <a:solidFill>
                  <a:srgbClr val="05457C"/>
                </a:solidFill>
              </a:rPr>
              <a:t>1/2</a:t>
            </a:r>
            <a:endParaRPr lang="es-CR" sz="3600" dirty="0">
              <a:solidFill>
                <a:srgbClr val="05457C"/>
              </a:solidFill>
            </a:endParaRPr>
          </a:p>
        </p:txBody>
      </p:sp>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7166" r="31034"/>
          <a:stretch/>
        </p:blipFill>
        <p:spPr>
          <a:xfrm>
            <a:off x="-45957" y="-27384"/>
            <a:ext cx="5349869" cy="6885384"/>
          </a:xfrm>
          <a:prstGeom prst="rect">
            <a:avLst/>
          </a:prstGeom>
        </p:spPr>
      </p:pic>
    </p:spTree>
    <p:extLst>
      <p:ext uri="{BB962C8B-B14F-4D97-AF65-F5344CB8AC3E}">
        <p14:creationId xmlns:p14="http://schemas.microsoft.com/office/powerpoint/2010/main" val="144291708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575720" y="1628800"/>
            <a:ext cx="8424936" cy="4843875"/>
          </a:xfrm>
        </p:spPr>
        <p:txBody>
          <a:bodyPr>
            <a:normAutofit fontScale="92500" lnSpcReduction="10000"/>
          </a:bodyPr>
          <a:lstStyle/>
          <a:p>
            <a:pPr marL="758825" lvl="1" indent="-527050" algn="just">
              <a:spcAft>
                <a:spcPts val="1800"/>
              </a:spcAft>
              <a:buClr>
                <a:srgbClr val="FF0000"/>
              </a:buClr>
              <a:buSzPct val="85000"/>
              <a:buFont typeface="LucidaGrande" charset="0"/>
              <a:buChar char="►"/>
            </a:pPr>
            <a:r>
              <a:rPr lang="es-CR" sz="3500" b="1" u="sng" dirty="0" smtClean="0">
                <a:solidFill>
                  <a:srgbClr val="FF0000"/>
                </a:solidFill>
                <a:effectLst/>
              </a:rPr>
              <a:t>Tabulación de los datos:</a:t>
            </a:r>
          </a:p>
          <a:p>
            <a:pPr marL="1068388" lvl="2" indent="-309563" algn="just">
              <a:lnSpc>
                <a:spcPct val="120000"/>
              </a:lnSpc>
              <a:spcAft>
                <a:spcPts val="1200"/>
              </a:spcAft>
              <a:buClr>
                <a:srgbClr val="FF0000"/>
              </a:buClr>
              <a:buFont typeface="Helvetica" charset="0"/>
              <a:buChar char="‣"/>
            </a:pPr>
            <a:r>
              <a:rPr lang="es-CR" sz="2600" dirty="0" smtClean="0">
                <a:solidFill>
                  <a:schemeClr val="bg2">
                    <a:lumMod val="25000"/>
                  </a:schemeClr>
                </a:solidFill>
                <a:effectLst/>
              </a:rPr>
              <a:t>La información debe organizarse y presentarse en cuadros o tabulaciones, acompañada de medidas estadísticas de resumen, que permita analizar e interpretar mejor la información.</a:t>
            </a:r>
          </a:p>
          <a:p>
            <a:pPr marL="1068388" lvl="2" indent="-309563" algn="just">
              <a:lnSpc>
                <a:spcPct val="120000"/>
              </a:lnSpc>
              <a:spcAft>
                <a:spcPts val="1200"/>
              </a:spcAft>
              <a:buClr>
                <a:srgbClr val="FF0000"/>
              </a:buClr>
              <a:buFont typeface="Helvetica" charset="0"/>
              <a:buChar char="‣"/>
            </a:pPr>
            <a:r>
              <a:rPr lang="es-CR" sz="2600" dirty="0" smtClean="0">
                <a:solidFill>
                  <a:schemeClr val="bg2">
                    <a:lumMod val="25000"/>
                  </a:schemeClr>
                </a:solidFill>
                <a:effectLst/>
              </a:rPr>
              <a:t>Poner la información al alcance de otras personas.</a:t>
            </a:r>
          </a:p>
          <a:p>
            <a:pPr marL="1068388" lvl="2" indent="-309563" algn="just">
              <a:lnSpc>
                <a:spcPct val="120000"/>
              </a:lnSpc>
              <a:spcAft>
                <a:spcPts val="1200"/>
              </a:spcAft>
              <a:buClr>
                <a:srgbClr val="FF0000"/>
              </a:buClr>
              <a:buFont typeface="Helvetica" charset="0"/>
              <a:buChar char="‣"/>
            </a:pPr>
            <a:r>
              <a:rPr lang="es-CR" sz="2600" dirty="0" smtClean="0">
                <a:solidFill>
                  <a:schemeClr val="bg2">
                    <a:lumMod val="25000"/>
                  </a:schemeClr>
                </a:solidFill>
                <a:effectLst/>
              </a:rPr>
              <a:t>Paquete estadístico SPSS “</a:t>
            </a:r>
            <a:r>
              <a:rPr lang="es-CR" sz="2600" dirty="0" err="1" smtClean="0">
                <a:solidFill>
                  <a:schemeClr val="bg2">
                    <a:lumMod val="25000"/>
                  </a:schemeClr>
                </a:solidFill>
                <a:effectLst/>
              </a:rPr>
              <a:t>Statistical</a:t>
            </a:r>
            <a:r>
              <a:rPr lang="es-CR" sz="2600" dirty="0" smtClean="0">
                <a:solidFill>
                  <a:schemeClr val="bg2">
                    <a:lumMod val="25000"/>
                  </a:schemeClr>
                </a:solidFill>
                <a:effectLst/>
              </a:rPr>
              <a:t> </a:t>
            </a:r>
            <a:r>
              <a:rPr lang="es-CR" sz="2600" dirty="0" err="1" smtClean="0">
                <a:solidFill>
                  <a:schemeClr val="bg2">
                    <a:lumMod val="25000"/>
                  </a:schemeClr>
                </a:solidFill>
                <a:effectLst/>
              </a:rPr>
              <a:t>Package</a:t>
            </a:r>
            <a:r>
              <a:rPr lang="es-CR" sz="2600" dirty="0" smtClean="0">
                <a:solidFill>
                  <a:schemeClr val="bg2">
                    <a:lumMod val="25000"/>
                  </a:schemeClr>
                </a:solidFill>
                <a:effectLst/>
              </a:rPr>
              <a:t> </a:t>
            </a:r>
            <a:r>
              <a:rPr lang="es-CR" sz="2600" dirty="0" err="1" smtClean="0">
                <a:solidFill>
                  <a:schemeClr val="bg2">
                    <a:lumMod val="25000"/>
                  </a:schemeClr>
                </a:solidFill>
                <a:effectLst/>
              </a:rPr>
              <a:t>for</a:t>
            </a:r>
            <a:r>
              <a:rPr lang="es-CR" sz="2600" dirty="0" smtClean="0">
                <a:solidFill>
                  <a:schemeClr val="bg2">
                    <a:lumMod val="25000"/>
                  </a:schemeClr>
                </a:solidFill>
                <a:effectLst/>
              </a:rPr>
              <a:t> </a:t>
            </a:r>
            <a:r>
              <a:rPr lang="es-CR" sz="2600" dirty="0" err="1" smtClean="0">
                <a:solidFill>
                  <a:schemeClr val="bg2">
                    <a:lumMod val="25000"/>
                  </a:schemeClr>
                </a:solidFill>
                <a:effectLst/>
              </a:rPr>
              <a:t>the</a:t>
            </a:r>
            <a:r>
              <a:rPr lang="es-CR" sz="2600" dirty="0" smtClean="0">
                <a:solidFill>
                  <a:schemeClr val="bg2">
                    <a:lumMod val="25000"/>
                  </a:schemeClr>
                </a:solidFill>
                <a:effectLst/>
              </a:rPr>
              <a:t> Social </a:t>
            </a:r>
            <a:r>
              <a:rPr lang="es-CR" sz="2600" dirty="0" err="1" smtClean="0">
                <a:solidFill>
                  <a:schemeClr val="bg2">
                    <a:lumMod val="25000"/>
                  </a:schemeClr>
                </a:solidFill>
                <a:effectLst/>
              </a:rPr>
              <a:t>Sciences</a:t>
            </a:r>
            <a:r>
              <a:rPr lang="es-CR" sz="2600" dirty="0" smtClean="0">
                <a:solidFill>
                  <a:schemeClr val="bg2">
                    <a:lumMod val="25000"/>
                  </a:schemeClr>
                </a:solidFill>
                <a:effectLst/>
              </a:rPr>
              <a:t>”, contiene rutinas que ejecutan el procesamiento de los tabulados.</a:t>
            </a:r>
          </a:p>
          <a:p>
            <a:pPr marL="457200" indent="-457200" algn="just">
              <a:spcAft>
                <a:spcPts val="1800"/>
              </a:spcAft>
              <a:buFont typeface="Calibri" panose="020F0502020204030204" pitchFamily="34" charset="0"/>
              <a:buChar char="‒"/>
            </a:pP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2" name="Rectángulo 1"/>
          <p:cNvSpPr/>
          <p:nvPr/>
        </p:nvSpPr>
        <p:spPr>
          <a:xfrm>
            <a:off x="4318382" y="828001"/>
            <a:ext cx="7877832" cy="584775"/>
          </a:xfrm>
          <a:prstGeom prst="rect">
            <a:avLst/>
          </a:prstGeom>
        </p:spPr>
        <p:txBody>
          <a:bodyPr wrap="square">
            <a:spAutoFit/>
          </a:bodyPr>
          <a:lstStyle/>
          <a:p>
            <a:pPr algn="ctr"/>
            <a:r>
              <a:rPr lang="es-CR" sz="3200" dirty="0">
                <a:solidFill>
                  <a:srgbClr val="05457C"/>
                </a:solidFill>
              </a:rPr>
              <a:t>PROCESAMIENTO DE LOS </a:t>
            </a:r>
            <a:r>
              <a:rPr lang="es-CR" sz="3200" dirty="0" smtClean="0">
                <a:solidFill>
                  <a:srgbClr val="05457C"/>
                </a:solidFill>
              </a:rPr>
              <a:t>DATOS </a:t>
            </a:r>
            <a:r>
              <a:rPr lang="es-CR" dirty="0" smtClean="0">
                <a:solidFill>
                  <a:srgbClr val="05457C"/>
                </a:solidFill>
              </a:rPr>
              <a:t>2/2</a:t>
            </a:r>
            <a:endParaRPr lang="es-CR" sz="3200" dirty="0">
              <a:solidFill>
                <a:srgbClr val="05457C"/>
              </a:solidFill>
            </a:endParaRPr>
          </a:p>
        </p:txBody>
      </p:sp>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42239" t="-1" r="15782" b="-133"/>
          <a:stretch/>
        </p:blipFill>
        <p:spPr>
          <a:xfrm>
            <a:off x="0" y="0"/>
            <a:ext cx="4318382" cy="6867128"/>
          </a:xfrm>
          <a:prstGeom prst="rect">
            <a:avLst/>
          </a:prstGeom>
        </p:spPr>
      </p:pic>
    </p:spTree>
    <p:extLst>
      <p:ext uri="{BB962C8B-B14F-4D97-AF65-F5344CB8AC3E}">
        <p14:creationId xmlns:p14="http://schemas.microsoft.com/office/powerpoint/2010/main" val="141117884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90981"/>
            <a:ext cx="12192000" cy="1143000"/>
          </a:xfrm>
        </p:spPr>
        <p:txBody>
          <a:bodyPr/>
          <a:lstStyle/>
          <a:p>
            <a:r>
              <a:rPr lang="es-CR" sz="3600" b="1" kern="1200" dirty="0" smtClean="0">
                <a:solidFill>
                  <a:srgbClr val="02467C"/>
                </a:solidFill>
                <a:effectLst/>
                <a:latin typeface="+mn-lt"/>
                <a:cs typeface="Arial" charset="0"/>
              </a:rPr>
              <a:t>LA RECOLECCIÓN DE DATOS </a:t>
            </a:r>
            <a:br>
              <a:rPr lang="es-CR" sz="3600" b="1" kern="1200" dirty="0" smtClean="0">
                <a:solidFill>
                  <a:srgbClr val="02467C"/>
                </a:solidFill>
                <a:effectLst/>
                <a:latin typeface="+mn-lt"/>
                <a:cs typeface="Arial" charset="0"/>
              </a:rPr>
            </a:br>
            <a:r>
              <a:rPr lang="es-CR" sz="3600" b="1" kern="1200" dirty="0" smtClean="0">
                <a:solidFill>
                  <a:srgbClr val="02467C"/>
                </a:solidFill>
                <a:effectLst/>
                <a:latin typeface="+mn-lt"/>
                <a:cs typeface="Arial" charset="0"/>
              </a:rPr>
              <a:t>DESDE EL ENFOQUE CUALITATIVO</a:t>
            </a:r>
            <a:endParaRPr lang="es-CR" sz="3600" b="1" kern="1200" dirty="0">
              <a:solidFill>
                <a:srgbClr val="02467C"/>
              </a:solidFill>
              <a:effectLst/>
              <a:latin typeface="+mn-lt"/>
              <a:cs typeface="Arial" charset="0"/>
            </a:endParaRPr>
          </a:p>
        </p:txBody>
      </p:sp>
      <p:sp>
        <p:nvSpPr>
          <p:cNvPr id="3" name="Marcador de contenido 2"/>
          <p:cNvSpPr>
            <a:spLocks noGrp="1"/>
          </p:cNvSpPr>
          <p:nvPr>
            <p:ph idx="1"/>
          </p:nvPr>
        </p:nvSpPr>
        <p:spPr>
          <a:xfrm>
            <a:off x="1487488" y="2492896"/>
            <a:ext cx="10036696" cy="4530725"/>
          </a:xfrm>
        </p:spPr>
        <p:txBody>
          <a:bodyPr/>
          <a:lstStyle/>
          <a:p>
            <a:pPr marL="587375" indent="-495300">
              <a:buClr>
                <a:srgbClr val="FF0000"/>
              </a:buClr>
              <a:buFont typeface="ZapfDingbatsITC" charset="0"/>
              <a:buChar char="✦"/>
            </a:pPr>
            <a:r>
              <a:rPr lang="es-CR" dirty="0" smtClean="0">
                <a:solidFill>
                  <a:schemeClr val="bg2">
                    <a:lumMod val="25000"/>
                  </a:schemeClr>
                </a:solidFill>
                <a:effectLst/>
              </a:rPr>
              <a:t>Observación.</a:t>
            </a:r>
          </a:p>
          <a:p>
            <a:pPr marL="587375" indent="-495300">
              <a:buClr>
                <a:srgbClr val="FF0000"/>
              </a:buClr>
              <a:buFont typeface="ZapfDingbatsITC" charset="0"/>
              <a:buChar char="✦"/>
            </a:pPr>
            <a:r>
              <a:rPr lang="es-CR" dirty="0" smtClean="0">
                <a:solidFill>
                  <a:schemeClr val="bg2">
                    <a:lumMod val="25000"/>
                  </a:schemeClr>
                </a:solidFill>
                <a:effectLst/>
              </a:rPr>
              <a:t>Entrevistas.</a:t>
            </a:r>
          </a:p>
          <a:p>
            <a:pPr marL="587375" indent="-495300">
              <a:buClr>
                <a:srgbClr val="FF0000"/>
              </a:buClr>
              <a:buFont typeface="ZapfDingbatsITC" charset="0"/>
              <a:buChar char="✦"/>
            </a:pPr>
            <a:r>
              <a:rPr lang="es-CR" dirty="0" smtClean="0">
                <a:solidFill>
                  <a:schemeClr val="bg2">
                    <a:lumMod val="25000"/>
                  </a:schemeClr>
                </a:solidFill>
                <a:effectLst/>
              </a:rPr>
              <a:t>Grupos de enfoque.</a:t>
            </a:r>
          </a:p>
          <a:p>
            <a:pPr marL="587375" indent="-495300">
              <a:buClr>
                <a:srgbClr val="FF0000"/>
              </a:buClr>
              <a:buFont typeface="ZapfDingbatsITC" charset="0"/>
              <a:buChar char="✦"/>
            </a:pPr>
            <a:r>
              <a:rPr lang="es-CR" dirty="0" smtClean="0">
                <a:solidFill>
                  <a:schemeClr val="bg2">
                    <a:lumMod val="25000"/>
                  </a:schemeClr>
                </a:solidFill>
                <a:effectLst/>
              </a:rPr>
              <a:t>Documentos, registros, materiales y artefactos.</a:t>
            </a:r>
          </a:p>
          <a:p>
            <a:pPr marL="587375" indent="-495300">
              <a:buClr>
                <a:srgbClr val="FF0000"/>
              </a:buClr>
              <a:buFont typeface="ZapfDingbatsITC" charset="0"/>
              <a:buChar char="✦"/>
            </a:pPr>
            <a:r>
              <a:rPr lang="es-CR" dirty="0" smtClean="0">
                <a:solidFill>
                  <a:schemeClr val="bg2">
                    <a:lumMod val="25000"/>
                  </a:schemeClr>
                </a:solidFill>
                <a:effectLst/>
              </a:rPr>
              <a:t>Biografías e historias de vida.</a:t>
            </a:r>
            <a:endParaRPr lang="es-CR" dirty="0">
              <a:solidFill>
                <a:schemeClr val="bg2">
                  <a:lumMod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33678833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76223"/>
            <a:ext cx="12000656" cy="936105"/>
          </a:xfrm>
        </p:spPr>
        <p:txBody>
          <a:bodyPr/>
          <a:lstStyle/>
          <a:p>
            <a:r>
              <a:rPr lang="es-CR" sz="2400" b="1" kern="1200" dirty="0" smtClean="0">
                <a:solidFill>
                  <a:srgbClr val="02467C"/>
                </a:solidFill>
                <a:effectLst/>
                <a:latin typeface="+mn-lt"/>
                <a:cs typeface="Arial" charset="0"/>
              </a:rPr>
              <a:t>TIPOS DE PREGUNTAS EN LAS ENTREVISTAS</a:t>
            </a:r>
            <a:br>
              <a:rPr lang="es-CR" sz="2400" b="1" kern="1200" dirty="0" smtClean="0">
                <a:solidFill>
                  <a:srgbClr val="02467C"/>
                </a:solidFill>
                <a:effectLst/>
                <a:latin typeface="+mn-lt"/>
                <a:cs typeface="Arial" charset="0"/>
              </a:rPr>
            </a:br>
            <a:r>
              <a:rPr lang="es-CR" sz="2400" b="1" kern="1200" dirty="0" smtClean="0">
                <a:solidFill>
                  <a:srgbClr val="02467C"/>
                </a:solidFill>
                <a:effectLst/>
                <a:latin typeface="+mn-lt"/>
                <a:cs typeface="Arial" charset="0"/>
              </a:rPr>
              <a:t>(GRINNELL. WILLIAMS Y UNRAU)</a:t>
            </a:r>
            <a:endParaRPr lang="es-CR" sz="2400" b="1" kern="1200" dirty="0">
              <a:solidFill>
                <a:srgbClr val="02467C"/>
              </a:solidFill>
              <a:effectLst/>
              <a:latin typeface="+mn-lt"/>
              <a:cs typeface="Arial"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04443806"/>
              </p:ext>
            </p:extLst>
          </p:nvPr>
        </p:nvGraphicFramePr>
        <p:xfrm>
          <a:off x="597732" y="1772816"/>
          <a:ext cx="10873207" cy="4765472"/>
        </p:xfrm>
        <a:graphic>
          <a:graphicData uri="http://schemas.openxmlformats.org/drawingml/2006/table">
            <a:tbl>
              <a:tblPr firstRow="1" bandRow="1">
                <a:tableStyleId>{5C22544A-7EE6-4342-B048-85BDC9FD1C3A}</a:tableStyleId>
              </a:tblPr>
              <a:tblGrid>
                <a:gridCol w="1835735"/>
                <a:gridCol w="3036027"/>
                <a:gridCol w="6001445"/>
              </a:tblGrid>
              <a:tr h="361851">
                <a:tc>
                  <a:txBody>
                    <a:bodyPr/>
                    <a:lstStyle/>
                    <a:p>
                      <a:r>
                        <a:rPr lang="es-CR" sz="1200" b="1" i="0" u="none" strike="noStrike" baseline="0" dirty="0" smtClean="0">
                          <a:solidFill>
                            <a:schemeClr val="bg1"/>
                          </a:solidFill>
                          <a:effectLst/>
                          <a:latin typeface="+mj-lt"/>
                        </a:rPr>
                        <a:t>Clase</a:t>
                      </a:r>
                      <a:endParaRPr lang="es-CR" sz="1200" dirty="0">
                        <a:solidFill>
                          <a:schemeClr val="bg1"/>
                        </a:solidFill>
                        <a:effectLst/>
                        <a:latin typeface="+mj-lt"/>
                      </a:endParaRPr>
                    </a:p>
                  </a:txBody>
                  <a:tcPr>
                    <a:solidFill>
                      <a:srgbClr val="0362C3"/>
                    </a:solidFill>
                  </a:tcPr>
                </a:tc>
                <a:tc>
                  <a:txBody>
                    <a:bodyPr/>
                    <a:lstStyle/>
                    <a:p>
                      <a:r>
                        <a:rPr lang="es-CR" sz="1200" b="1" i="0" u="none" strike="noStrike" baseline="0" dirty="0" smtClean="0">
                          <a:solidFill>
                            <a:schemeClr val="bg1"/>
                          </a:solidFill>
                          <a:effectLst/>
                          <a:latin typeface="+mj-lt"/>
                        </a:rPr>
                        <a:t>Características</a:t>
                      </a:r>
                      <a:endParaRPr lang="es-CR" sz="1200" dirty="0">
                        <a:solidFill>
                          <a:schemeClr val="bg1"/>
                        </a:solidFill>
                        <a:effectLst/>
                        <a:latin typeface="+mj-lt"/>
                      </a:endParaRPr>
                    </a:p>
                  </a:txBody>
                  <a:tcPr>
                    <a:solidFill>
                      <a:srgbClr val="0362C3"/>
                    </a:solidFill>
                  </a:tcPr>
                </a:tc>
                <a:tc>
                  <a:txBody>
                    <a:bodyPr/>
                    <a:lstStyle/>
                    <a:p>
                      <a:r>
                        <a:rPr lang="es-CR" sz="1200" b="1" i="0" u="none" strike="noStrike" baseline="0" dirty="0" smtClean="0">
                          <a:solidFill>
                            <a:schemeClr val="bg1"/>
                          </a:solidFill>
                          <a:effectLst/>
                          <a:latin typeface="+mj-lt"/>
                        </a:rPr>
                        <a:t>Ejemplos</a:t>
                      </a:r>
                      <a:endParaRPr lang="es-CR" sz="1200" dirty="0">
                        <a:solidFill>
                          <a:schemeClr val="bg1"/>
                        </a:solidFill>
                        <a:effectLst/>
                        <a:latin typeface="+mj-lt"/>
                      </a:endParaRPr>
                    </a:p>
                  </a:txBody>
                  <a:tcPr>
                    <a:solidFill>
                      <a:srgbClr val="0362C3"/>
                    </a:solidFill>
                  </a:tcPr>
                </a:tc>
              </a:tr>
              <a:tr h="749397">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Preguntas</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generales (gran tour)</a:t>
                      </a:r>
                    </a:p>
                  </a:txBody>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Parten de planteamientos globales para dirigirse al tema que interesa.</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Propias de entrevistas abiertas.</a:t>
                      </a:r>
                    </a:p>
                  </a:txBody>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¿Qué opina de la violencia familiar? ¿Cuáles son sus metas en la vida? ¿Cómo ve usted la economía del país? ¿Cómo es la vida aquí en Cartago?</a:t>
                      </a:r>
                      <a:endParaRPr lang="es-CR" sz="1400" b="0" i="0" dirty="0" smtClean="0">
                        <a:solidFill>
                          <a:schemeClr val="tx1">
                            <a:lumMod val="75000"/>
                            <a:lumOff val="25000"/>
                          </a:schemeClr>
                        </a:solidFill>
                        <a:effectLst/>
                        <a:latin typeface="Arial" charset="0"/>
                        <a:ea typeface="Arial" charset="0"/>
                        <a:cs typeface="Arial" charset="0"/>
                      </a:endParaRPr>
                    </a:p>
                  </a:txBody>
                  <a:tcPr/>
                </a:tc>
              </a:tr>
              <a:tr h="1192543">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Preguntas para ejemplificar</a:t>
                      </a:r>
                    </a:p>
                  </a:txBody>
                  <a:tcPr>
                    <a:solidFill>
                      <a:srgbClr val="DEEBF7"/>
                    </a:solidFill>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Sirven como disparadores para</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exploraciones más profundas. Se le solicita al entrevistado que</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proporcione un ejemplo de evento, suceso o categoría.</a:t>
                      </a:r>
                    </a:p>
                  </a:txBody>
                  <a:tcPr>
                    <a:solidFill>
                      <a:srgbClr val="DEEBF7"/>
                    </a:solidFill>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Usted ha comentado que la atención médica es pésima en este hospital, ¿podría proporcionarme un ejemplo? ¿Qué personajes históricos han tenido metas claras en su vida? </a:t>
                      </a:r>
                      <a:endParaRPr lang="es-CR" sz="1400" b="0" i="0" dirty="0" smtClean="0">
                        <a:solidFill>
                          <a:schemeClr val="tx1">
                            <a:lumMod val="75000"/>
                            <a:lumOff val="25000"/>
                          </a:schemeClr>
                        </a:solidFill>
                        <a:effectLst/>
                        <a:latin typeface="Arial" charset="0"/>
                        <a:ea typeface="Arial" charset="0"/>
                        <a:cs typeface="Arial" charset="0"/>
                      </a:endParaRPr>
                    </a:p>
                    <a:p>
                      <a:endParaRPr lang="es-CR" sz="1400" b="0" i="0" dirty="0">
                        <a:solidFill>
                          <a:schemeClr val="tx1">
                            <a:lumMod val="75000"/>
                            <a:lumOff val="25000"/>
                          </a:schemeClr>
                        </a:solidFill>
                        <a:effectLst/>
                        <a:latin typeface="Arial" charset="0"/>
                        <a:ea typeface="Arial" charset="0"/>
                        <a:cs typeface="Arial" charset="0"/>
                      </a:endParaRPr>
                    </a:p>
                  </a:txBody>
                  <a:tcPr>
                    <a:solidFill>
                      <a:srgbClr val="DEEBF7"/>
                    </a:solidFill>
                  </a:tcPr>
                </a:tc>
              </a:tr>
              <a:tr h="920494">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Preguntas de</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estructura o</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estructurales</a:t>
                      </a:r>
                    </a:p>
                    <a:p>
                      <a:endParaRPr lang="es-CR" sz="1400" b="0" i="0" dirty="0">
                        <a:solidFill>
                          <a:schemeClr val="tx1">
                            <a:lumMod val="75000"/>
                            <a:lumOff val="25000"/>
                          </a:schemeClr>
                        </a:solidFill>
                        <a:effectLst/>
                        <a:latin typeface="Arial" charset="0"/>
                        <a:ea typeface="Arial" charset="0"/>
                        <a:cs typeface="Arial" charset="0"/>
                      </a:endParaRPr>
                    </a:p>
                  </a:txBody>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El entrevistador solicita al</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entrevistado una lista de conceptos a manera de conjunto o categorías.</a:t>
                      </a:r>
                    </a:p>
                  </a:txBody>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¿Qué tipos de drogas se venden más en este barrio? ¿Qué clase de problemas tuvo al construir este puente? ¿Qué elementos toma en cuenta para decir que la ropa de una tienda departamental tiene buena calidad?</a:t>
                      </a:r>
                      <a:endParaRPr lang="es-CR" sz="1400" b="0" i="0" dirty="0">
                        <a:solidFill>
                          <a:schemeClr val="tx1">
                            <a:lumMod val="75000"/>
                            <a:lumOff val="25000"/>
                          </a:schemeClr>
                        </a:solidFill>
                        <a:effectLst/>
                        <a:latin typeface="Arial" charset="0"/>
                        <a:ea typeface="Arial" charset="0"/>
                        <a:cs typeface="Arial" charset="0"/>
                      </a:endParaRPr>
                    </a:p>
                  </a:txBody>
                  <a:tcPr/>
                </a:tc>
              </a:tr>
              <a:tr h="1516801">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Preguntas de</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contraste</a:t>
                      </a:r>
                    </a:p>
                  </a:txBody>
                  <a:tcPr>
                    <a:solidFill>
                      <a:srgbClr val="DEEBF7"/>
                    </a:solidFill>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Al entrevistado se le cuestiona</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sobre similitudes y diferencias</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respecto a ciertos temas y se le</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pide que clasifique símbolos en</a:t>
                      </a:r>
                    </a:p>
                    <a:p>
                      <a:r>
                        <a:rPr lang="es-CR" sz="1400" b="0" i="0" u="none" strike="noStrike" kern="1200" baseline="0" dirty="0" smtClean="0">
                          <a:solidFill>
                            <a:schemeClr val="tx1">
                              <a:lumMod val="75000"/>
                              <a:lumOff val="25000"/>
                            </a:schemeClr>
                          </a:solidFill>
                          <a:effectLst/>
                          <a:latin typeface="Arial" charset="0"/>
                          <a:ea typeface="Arial" charset="0"/>
                          <a:cs typeface="Arial" charset="0"/>
                        </a:rPr>
                        <a:t>categorías.</a:t>
                      </a:r>
                    </a:p>
                  </a:txBody>
                  <a:tcPr>
                    <a:solidFill>
                      <a:srgbClr val="DEEBF7"/>
                    </a:solidFill>
                  </a:tcPr>
                </a:tc>
                <a:tc>
                  <a:txBody>
                    <a:bodyPr/>
                    <a:lstStyle/>
                    <a:p>
                      <a:r>
                        <a:rPr lang="es-CR" sz="1400" b="0" i="0" u="none" strike="noStrike" kern="1200" baseline="0" dirty="0" smtClean="0">
                          <a:solidFill>
                            <a:schemeClr val="tx1">
                              <a:lumMod val="75000"/>
                              <a:lumOff val="25000"/>
                            </a:schemeClr>
                          </a:solidFill>
                          <a:effectLst/>
                          <a:latin typeface="Arial" charset="0"/>
                          <a:ea typeface="Arial" charset="0"/>
                          <a:cs typeface="Arial" charset="0"/>
                        </a:rPr>
                        <a:t>Hay personas a las que les gusta que los dependientes de la tienda se mantengan cerca y al tanto de sus necesidades, mientras que otros quieren que se presenten solamente si se les solicita, ¿usted qué prefiere? ¿Cómo es el trato que recibe de las enfermeras del turno matutino, en comparación con el trato de las enfermeras del turno nocturno? ¿Qué semejanzas y diferencias encuentra?</a:t>
                      </a:r>
                      <a:endParaRPr lang="es-CR" sz="1400" b="0" i="0" dirty="0" smtClean="0">
                        <a:solidFill>
                          <a:schemeClr val="tx1">
                            <a:lumMod val="75000"/>
                            <a:lumOff val="25000"/>
                          </a:schemeClr>
                        </a:solidFill>
                        <a:effectLst/>
                        <a:latin typeface="Arial" charset="0"/>
                        <a:ea typeface="Arial" charset="0"/>
                        <a:cs typeface="Arial" charset="0"/>
                      </a:endParaRPr>
                    </a:p>
                  </a:txBody>
                  <a:tcPr>
                    <a:solidFill>
                      <a:srgbClr val="DEEBF7"/>
                    </a:solidFill>
                  </a:tcPr>
                </a:tc>
              </a:tr>
            </a:tbl>
          </a:graphicData>
        </a:graphic>
      </p:graphicFrame>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409454954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3392" y="2003059"/>
            <a:ext cx="10714638" cy="4522285"/>
          </a:xfrm>
        </p:spPr>
        <p:txBody>
          <a:bodyPr/>
          <a:lstStyle/>
          <a:p>
            <a:pPr marL="457200" indent="-457200" algn="just">
              <a:spcAft>
                <a:spcPts val="1200"/>
              </a:spcAft>
              <a:buClr>
                <a:srgbClr val="FF0000"/>
              </a:buClr>
              <a:buFont typeface="+mj-lt"/>
              <a:buAutoNum type="arabicPeriod"/>
            </a:pPr>
            <a:r>
              <a:rPr lang="es-CR" sz="2800" dirty="0" smtClean="0">
                <a:solidFill>
                  <a:schemeClr val="tx1">
                    <a:lumMod val="75000"/>
                    <a:lumOff val="25000"/>
                  </a:schemeClr>
                </a:solidFill>
                <a:effectLst/>
              </a:rPr>
              <a:t>De </a:t>
            </a:r>
            <a:r>
              <a:rPr lang="es-CR" sz="2800" dirty="0">
                <a:solidFill>
                  <a:schemeClr val="tx1">
                    <a:lumMod val="75000"/>
                    <a:lumOff val="25000"/>
                  </a:schemeClr>
                </a:solidFill>
                <a:effectLst/>
              </a:rPr>
              <a:t>opinión: ¿considera usted que haya corrupción en el actual gobierno de…? Desde su punto de vista, ¿cuál cree que es el problema en este caso…? ¿Qué piensa de esto…?</a:t>
            </a:r>
          </a:p>
          <a:p>
            <a:pPr marL="457200" indent="-457200" algn="just">
              <a:spcAft>
                <a:spcPts val="1200"/>
              </a:spcAft>
              <a:buClr>
                <a:srgbClr val="FF0000"/>
              </a:buClr>
              <a:buFont typeface="+mj-lt"/>
              <a:buAutoNum type="arabicPeriod"/>
            </a:pPr>
            <a:r>
              <a:rPr lang="es-CR" sz="2800" dirty="0" smtClean="0">
                <a:solidFill>
                  <a:schemeClr val="tx1">
                    <a:lumMod val="75000"/>
                    <a:lumOff val="25000"/>
                  </a:schemeClr>
                </a:solidFill>
                <a:effectLst/>
              </a:rPr>
              <a:t>De </a:t>
            </a:r>
            <a:r>
              <a:rPr lang="es-CR" sz="2800" dirty="0">
                <a:solidFill>
                  <a:schemeClr val="tx1">
                    <a:lumMod val="75000"/>
                    <a:lumOff val="25000"/>
                  </a:schemeClr>
                </a:solidFill>
                <a:effectLst/>
              </a:rPr>
              <a:t>expresión de sentimientos: ¿cómo se siente con respecto al alcoholismo de su esposo? ¿Cómo describiría lo que experimenta sobre…?</a:t>
            </a:r>
          </a:p>
          <a:p>
            <a:pPr marL="457200" indent="-457200" algn="just">
              <a:spcAft>
                <a:spcPts val="1200"/>
              </a:spcAft>
              <a:buClr>
                <a:srgbClr val="FF0000"/>
              </a:buClr>
              <a:buFont typeface="+mj-lt"/>
              <a:buAutoNum type="arabicPeriod"/>
            </a:pPr>
            <a:r>
              <a:rPr lang="es-CR" sz="2800" dirty="0" smtClean="0">
                <a:solidFill>
                  <a:schemeClr val="tx1">
                    <a:lumMod val="75000"/>
                    <a:lumOff val="25000"/>
                  </a:schemeClr>
                </a:solidFill>
                <a:effectLst/>
              </a:rPr>
              <a:t>De </a:t>
            </a:r>
            <a:r>
              <a:rPr lang="es-CR" sz="2800" dirty="0">
                <a:solidFill>
                  <a:schemeClr val="tx1">
                    <a:lumMod val="75000"/>
                    <a:lumOff val="25000"/>
                  </a:schemeClr>
                </a:solidFill>
                <a:effectLst/>
              </a:rPr>
              <a:t>conocimientos: ¿cuáles son los candidatos a ocupar la alcaldía de…? ¿Qué sabe usted de las causas que provocaron el alcoholismo de su esposo</a:t>
            </a:r>
            <a:r>
              <a:rPr lang="es-CR" sz="2800" dirty="0" smtClean="0">
                <a:solidFill>
                  <a:schemeClr val="tx1">
                    <a:lumMod val="75000"/>
                    <a:lumOff val="25000"/>
                  </a:schemeClr>
                </a:solidFill>
                <a:effectLst/>
              </a:rPr>
              <a:t>?</a:t>
            </a:r>
            <a:endParaRPr lang="es-CR" sz="2800" dirty="0">
              <a:solidFill>
                <a:schemeClr val="tx1">
                  <a:lumMod val="75000"/>
                  <a:lumOff val="25000"/>
                </a:schemeClr>
              </a:solidFill>
              <a:effectLst/>
            </a:endParaRPr>
          </a:p>
        </p:txBody>
      </p:sp>
      <p:sp>
        <p:nvSpPr>
          <p:cNvPr id="4" name="Título 1"/>
          <p:cNvSpPr>
            <a:spLocks noGrp="1"/>
          </p:cNvSpPr>
          <p:nvPr>
            <p:ph type="title"/>
          </p:nvPr>
        </p:nvSpPr>
        <p:spPr>
          <a:xfrm>
            <a:off x="744" y="836712"/>
            <a:ext cx="12192000" cy="844590"/>
          </a:xfrm>
        </p:spPr>
        <p:txBody>
          <a:bodyPr/>
          <a:lstStyle/>
          <a:p>
            <a:r>
              <a:rPr lang="es-CR" sz="3600" b="1" kern="1200" dirty="0" smtClean="0">
                <a:solidFill>
                  <a:srgbClr val="02467C"/>
                </a:solidFill>
                <a:effectLst/>
                <a:latin typeface="+mn-lt"/>
                <a:cs typeface="Arial" charset="0"/>
              </a:rPr>
              <a:t>TIPOS DE PREGUNTAS EN LAS ENTREVISTAS (MERTENS)</a:t>
            </a:r>
            <a:endParaRPr lang="es-CR" sz="3600" b="1" kern="1200" dirty="0">
              <a:solidFill>
                <a:srgbClr val="02467C"/>
              </a:solidFill>
              <a:effectLst/>
              <a:latin typeface="+mn-lt"/>
              <a:cs typeface="Arial"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198198871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5400" y="2132856"/>
            <a:ext cx="10916108" cy="4350001"/>
          </a:xfrm>
        </p:spPr>
        <p:txBody>
          <a:bodyPr/>
          <a:lstStyle/>
          <a:p>
            <a:pPr marL="457200" indent="-457200" algn="just">
              <a:spcAft>
                <a:spcPts val="1200"/>
              </a:spcAft>
              <a:buClr>
                <a:srgbClr val="FF0000"/>
              </a:buClr>
              <a:buFont typeface="+mj-lt"/>
              <a:buAutoNum type="arabicPeriod" startAt="4"/>
            </a:pPr>
            <a:r>
              <a:rPr lang="es-CR" sz="2800" dirty="0" smtClean="0">
                <a:solidFill>
                  <a:schemeClr val="tx1">
                    <a:lumMod val="75000"/>
                    <a:lumOff val="25000"/>
                  </a:schemeClr>
                </a:solidFill>
                <a:effectLst/>
              </a:rPr>
              <a:t>Sensitivas </a:t>
            </a:r>
            <a:r>
              <a:rPr lang="es-CR" sz="2800" dirty="0">
                <a:solidFill>
                  <a:schemeClr val="tx1">
                    <a:lumMod val="75000"/>
                    <a:lumOff val="25000"/>
                  </a:schemeClr>
                </a:solidFill>
                <a:effectLst/>
              </a:rPr>
              <a:t>(relativas a los sentidos): ¿qué género de música le gusta escuchar más cuando se encuentra estresado? ¿Qué vio en la escena del crimen?</a:t>
            </a:r>
          </a:p>
          <a:p>
            <a:pPr marL="457200" indent="-457200" algn="just">
              <a:spcAft>
                <a:spcPts val="1200"/>
              </a:spcAft>
              <a:buClr>
                <a:srgbClr val="FF0000"/>
              </a:buClr>
              <a:buFont typeface="+mj-lt"/>
              <a:buAutoNum type="arabicPeriod" startAt="4"/>
            </a:pPr>
            <a:r>
              <a:rPr lang="es-CR" sz="2800" dirty="0" smtClean="0">
                <a:solidFill>
                  <a:schemeClr val="tx1">
                    <a:lumMod val="75000"/>
                    <a:lumOff val="25000"/>
                  </a:schemeClr>
                </a:solidFill>
                <a:effectLst/>
              </a:rPr>
              <a:t>De </a:t>
            </a:r>
            <a:r>
              <a:rPr lang="es-CR" sz="2800" dirty="0">
                <a:solidFill>
                  <a:schemeClr val="tx1">
                    <a:lumMod val="75000"/>
                    <a:lumOff val="25000"/>
                  </a:schemeClr>
                </a:solidFill>
                <a:effectLst/>
              </a:rPr>
              <a:t>antecedentes: ¿cuánto tiempo participó en la guerra cristera? ¿Después de su primer alumbramiento sufrió depresión posparto?</a:t>
            </a:r>
          </a:p>
          <a:p>
            <a:pPr marL="457200" indent="-457200" algn="just">
              <a:spcAft>
                <a:spcPts val="1200"/>
              </a:spcAft>
              <a:buClr>
                <a:srgbClr val="FF0000"/>
              </a:buClr>
              <a:buFont typeface="+mj-lt"/>
              <a:buAutoNum type="arabicPeriod" startAt="4"/>
            </a:pPr>
            <a:r>
              <a:rPr lang="es-CR" sz="2800" dirty="0" smtClean="0">
                <a:solidFill>
                  <a:schemeClr val="tx1">
                    <a:lumMod val="75000"/>
                    <a:lumOff val="25000"/>
                  </a:schemeClr>
                </a:solidFill>
                <a:effectLst/>
              </a:rPr>
              <a:t>De </a:t>
            </a:r>
            <a:r>
              <a:rPr lang="es-CR" sz="2800" dirty="0">
                <a:solidFill>
                  <a:schemeClr val="tx1">
                    <a:lumMod val="75000"/>
                    <a:lumOff val="25000"/>
                  </a:schemeClr>
                </a:solidFill>
                <a:effectLst/>
              </a:rPr>
              <a:t>simulación: suponga que usted es el alcalde de…, ¿cuál sería el principal problema que intentaría resolver?</a:t>
            </a:r>
          </a:p>
        </p:txBody>
      </p:sp>
      <p:sp>
        <p:nvSpPr>
          <p:cNvPr id="4" name="Título 1"/>
          <p:cNvSpPr>
            <a:spLocks noGrp="1"/>
          </p:cNvSpPr>
          <p:nvPr>
            <p:ph type="title"/>
          </p:nvPr>
        </p:nvSpPr>
        <p:spPr>
          <a:xfrm>
            <a:off x="0" y="928226"/>
            <a:ext cx="12192000" cy="844590"/>
          </a:xfrm>
        </p:spPr>
        <p:txBody>
          <a:bodyPr/>
          <a:lstStyle/>
          <a:p>
            <a:r>
              <a:rPr lang="es-CR" sz="3600" b="1" kern="1200" dirty="0" smtClean="0">
                <a:solidFill>
                  <a:srgbClr val="02467C"/>
                </a:solidFill>
                <a:effectLst/>
                <a:latin typeface="+mn-lt"/>
                <a:cs typeface="Arial" charset="0"/>
              </a:rPr>
              <a:t>TIPOS DE PREGUNTAS EN LAS ENTREVISTAS (MERTENS)</a:t>
            </a:r>
            <a:endParaRPr lang="es-CR" sz="3600" b="1" kern="1200" dirty="0">
              <a:solidFill>
                <a:srgbClr val="02467C"/>
              </a:solidFill>
              <a:effectLst/>
              <a:latin typeface="+mn-lt"/>
              <a:cs typeface="Arial"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12216910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7100" y="1196752"/>
            <a:ext cx="12192000" cy="720080"/>
          </a:xfrm>
        </p:spPr>
        <p:txBody>
          <a:bodyPr/>
          <a:lstStyle/>
          <a:p>
            <a:r>
              <a:rPr lang="es-CR" sz="3600" b="1" kern="1200" dirty="0" smtClean="0">
                <a:solidFill>
                  <a:srgbClr val="02467C"/>
                </a:solidFill>
                <a:effectLst/>
                <a:latin typeface="+mn-lt"/>
                <a:cs typeface="Arial" charset="0"/>
              </a:rPr>
              <a:t>PRÁCTICA</a:t>
            </a:r>
            <a:endParaRPr lang="es-CR" sz="3600" b="1" kern="1200" dirty="0">
              <a:solidFill>
                <a:srgbClr val="02467C"/>
              </a:solidFill>
              <a:effectLst/>
              <a:latin typeface="+mn-lt"/>
              <a:cs typeface="Arial" charset="0"/>
            </a:endParaRPr>
          </a:p>
        </p:txBody>
      </p:sp>
      <p:sp>
        <p:nvSpPr>
          <p:cNvPr id="3" name="Marcador de contenido 2"/>
          <p:cNvSpPr>
            <a:spLocks noGrp="1"/>
          </p:cNvSpPr>
          <p:nvPr>
            <p:ph idx="1"/>
          </p:nvPr>
        </p:nvSpPr>
        <p:spPr>
          <a:xfrm>
            <a:off x="1631504" y="2348880"/>
            <a:ext cx="8579296" cy="2016224"/>
          </a:xfrm>
        </p:spPr>
        <p:txBody>
          <a:bodyPr/>
          <a:lstStyle/>
          <a:p>
            <a:pPr marL="0" indent="0" algn="ctr">
              <a:buNone/>
            </a:pPr>
            <a:r>
              <a:rPr lang="es-CR" sz="3600" b="1" u="sng" dirty="0" smtClean="0">
                <a:solidFill>
                  <a:srgbClr val="FF0000"/>
                </a:solidFill>
                <a:effectLst/>
              </a:rPr>
              <a:t>Guía 7:</a:t>
            </a:r>
            <a:r>
              <a:rPr lang="es-CR" sz="3600" dirty="0" smtClean="0">
                <a:solidFill>
                  <a:schemeClr val="bg2">
                    <a:lumMod val="25000"/>
                  </a:schemeClr>
                </a:solidFill>
                <a:effectLst/>
              </a:rPr>
              <a:t> </a:t>
            </a:r>
            <a:r>
              <a:rPr lang="es-CR" sz="3600" dirty="0" smtClean="0">
                <a:solidFill>
                  <a:schemeClr val="tx1">
                    <a:lumMod val="75000"/>
                    <a:lumOff val="25000"/>
                  </a:schemeClr>
                </a:solidFill>
                <a:effectLst/>
              </a:rPr>
              <a:t>Plan </a:t>
            </a:r>
            <a:r>
              <a:rPr lang="es-CR" sz="3600" dirty="0">
                <a:solidFill>
                  <a:schemeClr val="tx1">
                    <a:lumMod val="75000"/>
                    <a:lumOff val="25000"/>
                  </a:schemeClr>
                </a:solidFill>
                <a:effectLst/>
              </a:rPr>
              <a:t>para la obtención de datos de la investigación propuesta y matriz de operacionalización de </a:t>
            </a:r>
            <a:r>
              <a:rPr lang="es-CR" sz="3600" dirty="0" smtClean="0">
                <a:solidFill>
                  <a:schemeClr val="tx1">
                    <a:lumMod val="75000"/>
                    <a:lumOff val="25000"/>
                  </a:schemeClr>
                </a:solidFill>
                <a:effectLst/>
              </a:rPr>
              <a:t>variables.</a:t>
            </a:r>
            <a:endParaRPr lang="es-CR" sz="3600" dirty="0">
              <a:solidFill>
                <a:schemeClr val="tx1">
                  <a:lumMod val="75000"/>
                  <a:lumOff val="25000"/>
                </a:schemeClr>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47666606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954836"/>
            <a:ext cx="12191999" cy="711869"/>
          </a:xfrm>
        </p:spPr>
        <p:txBody>
          <a:bodyPr>
            <a:normAutofit/>
          </a:bodyPr>
          <a:lstStyle/>
          <a:p>
            <a:pPr eaLnBrk="1" fontAlgn="auto" hangingPunct="1">
              <a:spcAft>
                <a:spcPts val="0"/>
              </a:spcAft>
              <a:defRPr/>
            </a:pPr>
            <a:r>
              <a:rPr lang="es-ES" sz="4000" b="1" kern="1200" dirty="0" smtClean="0">
                <a:solidFill>
                  <a:srgbClr val="02467C"/>
                </a:solidFill>
                <a:effectLst/>
                <a:latin typeface="+mn-lt"/>
                <a:cs typeface="Arial" charset="0"/>
              </a:rPr>
              <a:t>EJERCICIO</a:t>
            </a:r>
            <a:endParaRPr lang="es-MX" sz="4000" b="1" kern="1200" dirty="0">
              <a:solidFill>
                <a:srgbClr val="02467C"/>
              </a:solidFill>
              <a:effectLst/>
              <a:latin typeface="+mn-lt"/>
              <a:cs typeface="Arial" charset="0"/>
            </a:endParaRPr>
          </a:p>
        </p:txBody>
      </p:sp>
      <p:sp>
        <p:nvSpPr>
          <p:cNvPr id="73731" name="Rectangle 5"/>
          <p:cNvSpPr>
            <a:spLocks noGrp="1" noChangeArrowheads="1"/>
          </p:cNvSpPr>
          <p:nvPr>
            <p:ph idx="1"/>
          </p:nvPr>
        </p:nvSpPr>
        <p:spPr bwMode="auto">
          <a:xfrm>
            <a:off x="1415480" y="2132856"/>
            <a:ext cx="9577064" cy="24927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447675" indent="-447675" algn="just" eaLnBrk="1" hangingPunct="1">
              <a:spcAft>
                <a:spcPts val="2400"/>
              </a:spcAft>
              <a:buClr>
                <a:srgbClr val="FF0000"/>
              </a:buClr>
              <a:buFont typeface="LucidaGrande" charset="0"/>
              <a:buChar char="◆"/>
            </a:pPr>
            <a:r>
              <a:rPr lang="es-ES" altLang="es-MX" sz="3600" dirty="0">
                <a:solidFill>
                  <a:schemeClr val="tx1">
                    <a:lumMod val="75000"/>
                    <a:lumOff val="25000"/>
                  </a:schemeClr>
                </a:solidFill>
                <a:effectLst/>
              </a:rPr>
              <a:t>Seleccionar el instrumento de recolección de los datos que utilizaría en su investigación</a:t>
            </a:r>
            <a:r>
              <a:rPr lang="es-ES" altLang="es-MX" sz="3600" dirty="0" smtClean="0">
                <a:solidFill>
                  <a:schemeClr val="tx1">
                    <a:lumMod val="75000"/>
                    <a:lumOff val="25000"/>
                  </a:schemeClr>
                </a:solidFill>
                <a:effectLst/>
              </a:rPr>
              <a:t>.</a:t>
            </a:r>
            <a:endParaRPr lang="es-ES" altLang="es-MX" sz="3600" dirty="0">
              <a:solidFill>
                <a:schemeClr val="tx1">
                  <a:lumMod val="75000"/>
                  <a:lumOff val="25000"/>
                </a:schemeClr>
              </a:solidFill>
              <a:effectLst/>
            </a:endParaRPr>
          </a:p>
          <a:p>
            <a:pPr marL="447675" indent="-447675" algn="just" eaLnBrk="1" hangingPunct="1">
              <a:spcAft>
                <a:spcPts val="2400"/>
              </a:spcAft>
              <a:buClr>
                <a:srgbClr val="FF0000"/>
              </a:buClr>
              <a:buFont typeface="LucidaGrande" charset="0"/>
              <a:buChar char="◆"/>
            </a:pPr>
            <a:r>
              <a:rPr lang="es-ES" altLang="es-MX" sz="3600" dirty="0">
                <a:solidFill>
                  <a:schemeClr val="tx1">
                    <a:lumMod val="75000"/>
                    <a:lumOff val="25000"/>
                  </a:schemeClr>
                </a:solidFill>
                <a:effectLst/>
                <a:cs typeface="Arial" pitchFamily="34" charset="0"/>
              </a:rPr>
              <a:t>Desarrollar el instrumento principal para su investigación.</a:t>
            </a:r>
          </a:p>
          <a:p>
            <a:pPr algn="just" eaLnBrk="1" hangingPunct="1">
              <a:spcAft>
                <a:spcPts val="1800"/>
              </a:spcAft>
              <a:buClr>
                <a:srgbClr val="FF0000"/>
              </a:buClr>
              <a:buFont typeface="LucidaGrande" charset="0"/>
              <a:buChar char="◆"/>
            </a:pPr>
            <a:endParaRPr lang="en-US" altLang="es-MX" sz="3600" dirty="0">
              <a:solidFill>
                <a:schemeClr val="tx1">
                  <a:lumMod val="75000"/>
                  <a:lumOff val="25000"/>
                </a:schemeClr>
              </a:solidFill>
              <a:effectLst/>
              <a:cs typeface="Arial" pitchFamily="34" charset="0"/>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24684954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sz="3600" b="1" kern="1200" dirty="0" smtClean="0">
                <a:solidFill>
                  <a:srgbClr val="02467C"/>
                </a:solidFill>
                <a:effectLst/>
                <a:latin typeface="+mn-lt"/>
                <a:cs typeface="Arial" charset="0"/>
              </a:rPr>
              <a:t>PLAN DE RECOLECCIÓN DE DATOS</a:t>
            </a:r>
            <a:endParaRPr lang="es-CR" sz="3600" b="1" kern="1200" dirty="0">
              <a:solidFill>
                <a:srgbClr val="02467C"/>
              </a:solidFill>
              <a:effectLst/>
              <a:latin typeface="+mn-lt"/>
              <a:cs typeface="Arial" charset="0"/>
            </a:endParaRPr>
          </a:p>
        </p:txBody>
      </p:sp>
      <p:sp>
        <p:nvSpPr>
          <p:cNvPr id="3" name="2 Marcador de contenido"/>
          <p:cNvSpPr>
            <a:spLocks noGrp="1"/>
          </p:cNvSpPr>
          <p:nvPr>
            <p:ph idx="1"/>
          </p:nvPr>
        </p:nvSpPr>
        <p:spPr>
          <a:xfrm>
            <a:off x="868524" y="1445669"/>
            <a:ext cx="10454952" cy="4925143"/>
          </a:xfrm>
        </p:spPr>
        <p:txBody>
          <a:bodyPr/>
          <a:lstStyle/>
          <a:p>
            <a:pPr algn="just">
              <a:spcAft>
                <a:spcPts val="1800"/>
              </a:spcAft>
              <a:buClr>
                <a:srgbClr val="C00000"/>
              </a:buClr>
              <a:buFont typeface="LucidaGrande" charset="0"/>
              <a:buChar char="◆"/>
            </a:pPr>
            <a:r>
              <a:rPr lang="es-CR" dirty="0" smtClean="0">
                <a:solidFill>
                  <a:schemeClr val="tx1">
                    <a:lumMod val="75000"/>
                    <a:lumOff val="25000"/>
                  </a:schemeClr>
                </a:solidFill>
                <a:effectLst/>
              </a:rPr>
              <a:t>¿Cuáles son las fuentes de donde se obtendrán los datos?</a:t>
            </a:r>
          </a:p>
          <a:p>
            <a:pPr algn="just">
              <a:spcAft>
                <a:spcPts val="1800"/>
              </a:spcAft>
              <a:buClr>
                <a:srgbClr val="C00000"/>
              </a:buClr>
              <a:buFont typeface="LucidaGrande" charset="0"/>
              <a:buChar char="◆"/>
            </a:pPr>
            <a:r>
              <a:rPr lang="es-CR" dirty="0" smtClean="0">
                <a:solidFill>
                  <a:schemeClr val="tx1">
                    <a:lumMod val="75000"/>
                    <a:lumOff val="25000"/>
                  </a:schemeClr>
                </a:solidFill>
                <a:effectLst/>
              </a:rPr>
              <a:t>¿En dónde se localizan esas fuentes?</a:t>
            </a:r>
          </a:p>
          <a:p>
            <a:pPr algn="just">
              <a:spcAft>
                <a:spcPts val="1800"/>
              </a:spcAft>
              <a:buClr>
                <a:srgbClr val="C00000"/>
              </a:buClr>
              <a:buFont typeface="LucidaGrande" charset="0"/>
              <a:buChar char="◆"/>
            </a:pPr>
            <a:r>
              <a:rPr lang="es-CR" dirty="0" smtClean="0">
                <a:solidFill>
                  <a:schemeClr val="tx1">
                    <a:lumMod val="75000"/>
                    <a:lumOff val="25000"/>
                  </a:schemeClr>
                </a:solidFill>
                <a:effectLst/>
              </a:rPr>
              <a:t>¿A través de qué medio o método vamos a recolectar los datos?</a:t>
            </a:r>
          </a:p>
          <a:p>
            <a:pPr algn="just">
              <a:spcAft>
                <a:spcPts val="1800"/>
              </a:spcAft>
              <a:buClr>
                <a:srgbClr val="C00000"/>
              </a:buClr>
              <a:buFont typeface="LucidaGrande" charset="0"/>
              <a:buChar char="◆"/>
            </a:pPr>
            <a:r>
              <a:rPr lang="es-CR" dirty="0" smtClean="0">
                <a:solidFill>
                  <a:schemeClr val="tx1">
                    <a:lumMod val="75000"/>
                    <a:lumOff val="25000"/>
                  </a:schemeClr>
                </a:solidFill>
                <a:effectLst/>
              </a:rPr>
              <a:t>¿De qué forma vamos preparar los datos para analizarlos y responder al planteamiento del problema?</a:t>
            </a:r>
            <a:endParaRPr lang="es-CR" dirty="0">
              <a:solidFill>
                <a:schemeClr val="tx1">
                  <a:lumMod val="75000"/>
                  <a:lumOff val="25000"/>
                </a:schemeClr>
              </a:solidFill>
              <a:effectLst/>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6"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210435127"/>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99392"/>
            <a:ext cx="12192000" cy="6984667"/>
          </a:xfrm>
          <a:prstGeom prst="rect">
            <a:avLst/>
          </a:prstGeom>
          <a:solidFill>
            <a:srgbClr val="0147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059" name="Rectangle 3"/>
          <p:cNvSpPr>
            <a:spLocks noGrp="1" noChangeArrowheads="1"/>
          </p:cNvSpPr>
          <p:nvPr>
            <p:ph idx="1"/>
          </p:nvPr>
        </p:nvSpPr>
        <p:spPr>
          <a:xfrm>
            <a:off x="479376" y="458670"/>
            <a:ext cx="11233248" cy="936104"/>
          </a:xfrm>
        </p:spPr>
        <p:txBody>
          <a:bodyPr>
            <a:normAutofit/>
          </a:bodyPr>
          <a:lstStyle/>
          <a:p>
            <a:pPr algn="ctr" eaLnBrk="1" hangingPunct="1">
              <a:buNone/>
            </a:pPr>
            <a:r>
              <a:rPr lang="es-ES_tradnl" sz="3900" b="1" dirty="0" smtClean="0">
                <a:solidFill>
                  <a:schemeClr val="bg1"/>
                </a:solidFill>
                <a:effectLst/>
                <a:ea typeface="Times New Roman" charset="0"/>
                <a:cs typeface="Times New Roman" charset="0"/>
              </a:rPr>
              <a:t>¿</a:t>
            </a:r>
            <a:r>
              <a:rPr lang="es-ES" sz="3900" b="1" dirty="0" smtClean="0">
                <a:solidFill>
                  <a:schemeClr val="bg1"/>
                </a:solidFill>
                <a:effectLst/>
                <a:ea typeface="Times New Roman" charset="0"/>
                <a:cs typeface="Times New Roman" charset="0"/>
              </a:rPr>
              <a:t>Qué aprendiste en esta sesión</a:t>
            </a:r>
            <a:r>
              <a:rPr lang="es-ES" sz="3900" b="1" dirty="0" smtClean="0">
                <a:solidFill>
                  <a:schemeClr val="bg1"/>
                </a:solidFill>
                <a:effectLst/>
                <a:ea typeface="Times New Roman" charset="0"/>
                <a:cs typeface="Times New Roman" charset="0"/>
              </a:rPr>
              <a:t>? </a:t>
            </a:r>
            <a:r>
              <a:rPr lang="es-ES" sz="2000" b="1" dirty="0" smtClean="0">
                <a:solidFill>
                  <a:schemeClr val="bg1"/>
                </a:solidFill>
                <a:effectLst/>
                <a:ea typeface="Times New Roman" charset="0"/>
                <a:cs typeface="Times New Roman" charset="0"/>
              </a:rPr>
              <a:t>(1/2)</a:t>
            </a:r>
            <a:endParaRPr lang="es-ES" sz="2000" b="1" dirty="0">
              <a:solidFill>
                <a:schemeClr val="bg1"/>
              </a:solidFill>
              <a:effectLst/>
              <a:ea typeface="Times New Roman" charset="0"/>
              <a:cs typeface="Times New Roman" charset="0"/>
            </a:endParaRPr>
          </a:p>
        </p:txBody>
      </p:sp>
      <p:sp>
        <p:nvSpPr>
          <p:cNvPr id="9" name="Rectángulo 8"/>
          <p:cNvSpPr/>
          <p:nvPr/>
        </p:nvSpPr>
        <p:spPr>
          <a:xfrm>
            <a:off x="479376" y="260648"/>
            <a:ext cx="11233248" cy="6192688"/>
          </a:xfrm>
          <a:prstGeom prst="rect">
            <a:avLst/>
          </a:prstGeom>
          <a:noFill/>
          <a:ln w="28575">
            <a:solidFill>
              <a:srgbClr val="F9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690" y="4464884"/>
            <a:ext cx="1757574" cy="1757574"/>
          </a:xfrm>
          <a:prstGeom prst="rect">
            <a:avLst/>
          </a:prstGeom>
        </p:spPr>
      </p:pic>
      <p:sp>
        <p:nvSpPr>
          <p:cNvPr id="10" name="Rectangle 3"/>
          <p:cNvSpPr txBox="1">
            <a:spLocks noChangeArrowheads="1"/>
          </p:cNvSpPr>
          <p:nvPr/>
        </p:nvSpPr>
        <p:spPr>
          <a:xfrm>
            <a:off x="767408" y="1124744"/>
            <a:ext cx="9562498" cy="5182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82613" indent="-492125">
              <a:buFont typeface="STHeitiSC-Light" charset="-122"/>
              <a:buChar char="★"/>
            </a:pPr>
            <a:r>
              <a:rPr lang="es-ES_tradnl" sz="2200" dirty="0" smtClean="0">
                <a:solidFill>
                  <a:schemeClr val="bg1"/>
                </a:solidFill>
              </a:rPr>
              <a:t>Qué </a:t>
            </a:r>
            <a:r>
              <a:rPr lang="es-ES_tradnl" sz="2200" dirty="0">
                <a:solidFill>
                  <a:schemeClr val="bg1"/>
                </a:solidFill>
              </a:rPr>
              <a:t>es un plan de recolección de </a:t>
            </a:r>
            <a:r>
              <a:rPr lang="es-ES_tradnl" sz="2200" dirty="0" smtClean="0">
                <a:solidFill>
                  <a:schemeClr val="bg1"/>
                </a:solidFill>
              </a:rPr>
              <a:t>datos</a:t>
            </a:r>
          </a:p>
          <a:p>
            <a:pPr marL="582613" indent="-492125">
              <a:buFont typeface="STHeitiSC-Light" charset="-122"/>
              <a:buChar char="★"/>
            </a:pPr>
            <a:r>
              <a:rPr lang="es-ES_tradnl" sz="2200" dirty="0" smtClean="0">
                <a:solidFill>
                  <a:schemeClr val="bg1"/>
                </a:solidFill>
              </a:rPr>
              <a:t>Los </a:t>
            </a:r>
            <a:r>
              <a:rPr lang="es-ES_tradnl" sz="2200" dirty="0">
                <a:solidFill>
                  <a:schemeClr val="bg1"/>
                </a:solidFill>
              </a:rPr>
              <a:t>tres requisitos de toda </a:t>
            </a:r>
            <a:r>
              <a:rPr lang="es-ES_tradnl" sz="2200" dirty="0" smtClean="0">
                <a:solidFill>
                  <a:schemeClr val="bg1"/>
                </a:solidFill>
              </a:rPr>
              <a:t>medición</a:t>
            </a:r>
          </a:p>
          <a:p>
            <a:pPr marL="582613" indent="-492125">
              <a:buFont typeface="STHeitiSC-Light" charset="-122"/>
              <a:buChar char="★"/>
            </a:pPr>
            <a:r>
              <a:rPr lang="es-ES_tradnl" sz="2200" dirty="0" smtClean="0">
                <a:solidFill>
                  <a:schemeClr val="bg1"/>
                </a:solidFill>
              </a:rPr>
              <a:t>7 </a:t>
            </a:r>
            <a:r>
              <a:rPr lang="es-ES_tradnl" sz="2200" dirty="0">
                <a:solidFill>
                  <a:schemeClr val="bg1"/>
                </a:solidFill>
              </a:rPr>
              <a:t>factores que pueden afectar la confiabilidad y la </a:t>
            </a:r>
            <a:r>
              <a:rPr lang="es-ES_tradnl" sz="2200" dirty="0" smtClean="0">
                <a:solidFill>
                  <a:schemeClr val="bg1"/>
                </a:solidFill>
              </a:rPr>
              <a:t>validez</a:t>
            </a:r>
          </a:p>
          <a:p>
            <a:pPr marL="582613" indent="-492125">
              <a:buFont typeface="STHeitiSC-Light" charset="-122"/>
              <a:buChar char="★"/>
            </a:pPr>
            <a:r>
              <a:rPr lang="es-ES_tradnl" sz="2200" dirty="0" smtClean="0">
                <a:solidFill>
                  <a:schemeClr val="bg1"/>
                </a:solidFill>
              </a:rPr>
              <a:t>11 </a:t>
            </a:r>
            <a:r>
              <a:rPr lang="es-ES_tradnl" sz="2200" dirty="0">
                <a:solidFill>
                  <a:schemeClr val="bg1"/>
                </a:solidFill>
              </a:rPr>
              <a:t>pasos para la </a:t>
            </a:r>
            <a:r>
              <a:rPr lang="es-ES_tradnl" sz="2200" dirty="0" smtClean="0">
                <a:solidFill>
                  <a:schemeClr val="bg1"/>
                </a:solidFill>
              </a:rPr>
              <a:t>medición</a:t>
            </a:r>
          </a:p>
          <a:p>
            <a:pPr marL="582613" indent="-492125">
              <a:buFont typeface="STHeitiSC-Light" charset="-122"/>
              <a:buChar char="★"/>
            </a:pPr>
            <a:r>
              <a:rPr lang="es-ES_tradnl" sz="2200" dirty="0" smtClean="0">
                <a:solidFill>
                  <a:schemeClr val="bg1"/>
                </a:solidFill>
              </a:rPr>
              <a:t>Qué </a:t>
            </a:r>
            <a:r>
              <a:rPr lang="es-ES_tradnl" sz="2200" dirty="0">
                <a:solidFill>
                  <a:schemeClr val="bg1"/>
                </a:solidFill>
              </a:rPr>
              <a:t>es la </a:t>
            </a:r>
            <a:r>
              <a:rPr lang="es-ES_tradnl" sz="2200" dirty="0" smtClean="0">
                <a:solidFill>
                  <a:schemeClr val="bg1"/>
                </a:solidFill>
              </a:rPr>
              <a:t>codificación</a:t>
            </a:r>
          </a:p>
          <a:p>
            <a:pPr marL="582613" indent="-492125">
              <a:buFont typeface="STHeitiSC-Light" charset="-122"/>
              <a:buChar char="★"/>
            </a:pPr>
            <a:r>
              <a:rPr lang="es-ES_tradnl" sz="2200" dirty="0" smtClean="0">
                <a:solidFill>
                  <a:schemeClr val="bg1"/>
                </a:solidFill>
              </a:rPr>
              <a:t>Los </a:t>
            </a:r>
            <a:r>
              <a:rPr lang="es-ES_tradnl" sz="2200" dirty="0">
                <a:solidFill>
                  <a:schemeClr val="bg1"/>
                </a:solidFill>
              </a:rPr>
              <a:t>4 niveles de </a:t>
            </a:r>
            <a:r>
              <a:rPr lang="es-ES_tradnl" sz="2200" dirty="0" smtClean="0">
                <a:solidFill>
                  <a:schemeClr val="bg1"/>
                </a:solidFill>
              </a:rPr>
              <a:t>medición</a:t>
            </a:r>
          </a:p>
          <a:p>
            <a:pPr marL="582613" indent="-492125">
              <a:buFont typeface="STHeitiSC-Light" charset="-122"/>
              <a:buChar char="★"/>
            </a:pPr>
            <a:r>
              <a:rPr lang="es-ES_tradnl" sz="2200" dirty="0" smtClean="0">
                <a:solidFill>
                  <a:schemeClr val="bg1"/>
                </a:solidFill>
              </a:rPr>
              <a:t>5 </a:t>
            </a:r>
            <a:r>
              <a:rPr lang="es-ES_tradnl" sz="2200" dirty="0">
                <a:solidFill>
                  <a:schemeClr val="bg1"/>
                </a:solidFill>
              </a:rPr>
              <a:t>tipos de datos cuantitativos que disponemos en la </a:t>
            </a:r>
            <a:r>
              <a:rPr lang="es-ES_tradnl" sz="2200" dirty="0" smtClean="0">
                <a:solidFill>
                  <a:schemeClr val="bg1"/>
                </a:solidFill>
              </a:rPr>
              <a:t>investigación</a:t>
            </a:r>
          </a:p>
          <a:p>
            <a:pPr marL="582613" indent="-492125">
              <a:buFont typeface="STHeitiSC-Light" charset="-122"/>
              <a:buChar char="★"/>
            </a:pPr>
            <a:r>
              <a:rPr lang="es-ES_tradnl" sz="2200" dirty="0" smtClean="0">
                <a:solidFill>
                  <a:schemeClr val="bg1"/>
                </a:solidFill>
              </a:rPr>
              <a:t>5 </a:t>
            </a:r>
            <a:r>
              <a:rPr lang="es-ES_tradnl" sz="2200" dirty="0">
                <a:solidFill>
                  <a:schemeClr val="bg1"/>
                </a:solidFill>
              </a:rPr>
              <a:t>tipos de instrumentos de recolección de datos que disponemos en la </a:t>
            </a:r>
            <a:r>
              <a:rPr lang="es-ES_tradnl" sz="2200" dirty="0" smtClean="0">
                <a:solidFill>
                  <a:schemeClr val="bg1"/>
                </a:solidFill>
              </a:rPr>
              <a:t>investigación</a:t>
            </a:r>
          </a:p>
          <a:p>
            <a:pPr marL="582613" indent="-492125">
              <a:buFont typeface="STHeitiSC-Light" charset="-122"/>
              <a:buChar char="★"/>
            </a:pPr>
            <a:r>
              <a:rPr lang="es-ES_tradnl" sz="2200" dirty="0" smtClean="0">
                <a:solidFill>
                  <a:schemeClr val="bg1"/>
                </a:solidFill>
              </a:rPr>
              <a:t>Qué </a:t>
            </a:r>
            <a:r>
              <a:rPr lang="es-ES_tradnl" sz="2200" dirty="0">
                <a:solidFill>
                  <a:schemeClr val="bg1"/>
                </a:solidFill>
              </a:rPr>
              <a:t>son los </a:t>
            </a:r>
            <a:r>
              <a:rPr lang="es-ES_tradnl" sz="2200" dirty="0" smtClean="0">
                <a:solidFill>
                  <a:schemeClr val="bg1"/>
                </a:solidFill>
              </a:rPr>
              <a:t>cuestionarios</a:t>
            </a:r>
          </a:p>
          <a:p>
            <a:pPr marL="582613" indent="-492125">
              <a:buFont typeface="STHeitiSC-Light" charset="-122"/>
              <a:buChar char="★"/>
            </a:pPr>
            <a:r>
              <a:rPr lang="es-ES_tradnl" sz="2200" dirty="0" smtClean="0">
                <a:solidFill>
                  <a:schemeClr val="bg1"/>
                </a:solidFill>
              </a:rPr>
              <a:t>Los </a:t>
            </a:r>
            <a:r>
              <a:rPr lang="es-ES_tradnl" sz="2200" dirty="0">
                <a:solidFill>
                  <a:schemeClr val="bg1"/>
                </a:solidFill>
              </a:rPr>
              <a:t>2 tipos de </a:t>
            </a:r>
            <a:r>
              <a:rPr lang="es-ES_tradnl" sz="2200" dirty="0" smtClean="0">
                <a:solidFill>
                  <a:schemeClr val="bg1"/>
                </a:solidFill>
              </a:rPr>
              <a:t>preguntas</a:t>
            </a:r>
            <a:endParaRPr lang="es-ES_tradnl" sz="2200" b="0" dirty="0">
              <a:solidFill>
                <a:schemeClr val="bg1"/>
              </a:solidFill>
            </a:endParaRPr>
          </a:p>
          <a:p>
            <a:pPr marL="582613" indent="-492125">
              <a:buFont typeface="STHeitiSC-Light" charset="-122"/>
              <a:buChar char="★"/>
            </a:pPr>
            <a:endParaRPr lang="es-ES" sz="2200" b="0" dirty="0">
              <a:solidFill>
                <a:schemeClr val="bg1"/>
              </a:solidFill>
            </a:endParaRPr>
          </a:p>
        </p:txBody>
      </p:sp>
    </p:spTree>
    <p:extLst>
      <p:ext uri="{BB962C8B-B14F-4D97-AF65-F5344CB8AC3E}">
        <p14:creationId xmlns:p14="http://schemas.microsoft.com/office/powerpoint/2010/main" val="106748417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p:tgtEl>
                                          <p:spTgt spid="4505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50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10">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10">
                                            <p:txEl>
                                              <p:pRg st="7" end="7"/>
                                            </p:txEl>
                                          </p:spTgt>
                                        </p:tgtEl>
                                        <p:attrNameLst>
                                          <p:attrName>style.visibility</p:attrName>
                                        </p:attrNameLst>
                                      </p:cBhvr>
                                      <p:to>
                                        <p:strVal val="visible"/>
                                      </p:to>
                                    </p:set>
                                    <p:anim calcmode="lin" valueType="num">
                                      <p:cBhvr additive="base">
                                        <p:cTn id="55" dur="500"/>
                                        <p:tgtEl>
                                          <p:spTgt spid="10">
                                            <p:txEl>
                                              <p:pRg st="7" end="7"/>
                                            </p:txEl>
                                          </p:spTgt>
                                        </p:tgtEl>
                                        <p:attrNameLst>
                                          <p:attrName>ppt_y</p:attrName>
                                        </p:attrNameLst>
                                      </p:cBhvr>
                                      <p:tavLst>
                                        <p:tav tm="0">
                                          <p:val>
                                            <p:strVal val="#ppt_y-#ppt_h*1.125000"/>
                                          </p:val>
                                        </p:tav>
                                        <p:tav tm="100000">
                                          <p:val>
                                            <p:strVal val="#ppt_y"/>
                                          </p:val>
                                        </p:tav>
                                      </p:tavLst>
                                    </p:anim>
                                    <p:animEffect transition="in" filter="wipe(down)">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p:tgtEl>
                                          <p:spTgt spid="10">
                                            <p:txEl>
                                              <p:pRg st="8" end="8"/>
                                            </p:txEl>
                                          </p:spTgt>
                                        </p:tgtEl>
                                        <p:attrNameLst>
                                          <p:attrName>ppt_y</p:attrName>
                                        </p:attrNameLst>
                                      </p:cBhvr>
                                      <p:tavLst>
                                        <p:tav tm="0">
                                          <p:val>
                                            <p:strVal val="#ppt_y-#ppt_h*1.125000"/>
                                          </p:val>
                                        </p:tav>
                                        <p:tav tm="100000">
                                          <p:val>
                                            <p:strVal val="#ppt_y"/>
                                          </p:val>
                                        </p:tav>
                                      </p:tavLst>
                                    </p:anim>
                                    <p:animEffect transition="in" filter="wipe(down)">
                                      <p:cBhvr>
                                        <p:cTn id="62" dur="500"/>
                                        <p:tgtEl>
                                          <p:spTgt spid="10">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nodeType="click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 calcmode="lin" valueType="num">
                                      <p:cBhvr additive="base">
                                        <p:cTn id="67" dur="500"/>
                                        <p:tgtEl>
                                          <p:spTgt spid="10">
                                            <p:txEl>
                                              <p:pRg st="9" end="9"/>
                                            </p:txEl>
                                          </p:spTgt>
                                        </p:tgtEl>
                                        <p:attrNameLst>
                                          <p:attrName>ppt_y</p:attrName>
                                        </p:attrNameLst>
                                      </p:cBhvr>
                                      <p:tavLst>
                                        <p:tav tm="0">
                                          <p:val>
                                            <p:strVal val="#ppt_y-#ppt_h*1.125000"/>
                                          </p:val>
                                        </p:tav>
                                        <p:tav tm="100000">
                                          <p:val>
                                            <p:strVal val="#ppt_y"/>
                                          </p:val>
                                        </p:tav>
                                      </p:tavLst>
                                    </p:anim>
                                    <p:animEffect transition="in" filter="wipe(down)">
                                      <p:cBhvr>
                                        <p:cTn id="68"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99392"/>
            <a:ext cx="12192000" cy="6984667"/>
          </a:xfrm>
          <a:prstGeom prst="rect">
            <a:avLst/>
          </a:prstGeom>
          <a:solidFill>
            <a:srgbClr val="0147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059" name="Rectangle 3"/>
          <p:cNvSpPr>
            <a:spLocks noGrp="1" noChangeArrowheads="1"/>
          </p:cNvSpPr>
          <p:nvPr>
            <p:ph idx="1"/>
          </p:nvPr>
        </p:nvSpPr>
        <p:spPr>
          <a:xfrm>
            <a:off x="479376" y="458670"/>
            <a:ext cx="11233248" cy="936104"/>
          </a:xfrm>
        </p:spPr>
        <p:txBody>
          <a:bodyPr>
            <a:normAutofit/>
          </a:bodyPr>
          <a:lstStyle/>
          <a:p>
            <a:pPr algn="ctr" eaLnBrk="1" hangingPunct="1">
              <a:buNone/>
            </a:pPr>
            <a:r>
              <a:rPr lang="es-ES_tradnl" sz="3900" b="1" dirty="0" smtClean="0">
                <a:solidFill>
                  <a:schemeClr val="bg1"/>
                </a:solidFill>
                <a:effectLst/>
                <a:ea typeface="Times New Roman" charset="0"/>
                <a:cs typeface="Times New Roman" charset="0"/>
              </a:rPr>
              <a:t>¿</a:t>
            </a:r>
            <a:r>
              <a:rPr lang="es-ES" sz="3900" b="1" dirty="0" smtClean="0">
                <a:solidFill>
                  <a:schemeClr val="bg1"/>
                </a:solidFill>
                <a:effectLst/>
                <a:ea typeface="Times New Roman" charset="0"/>
                <a:cs typeface="Times New Roman" charset="0"/>
              </a:rPr>
              <a:t>Qué aprendiste en esta sesión</a:t>
            </a:r>
            <a:r>
              <a:rPr lang="es-ES" sz="3900" b="1" dirty="0" smtClean="0">
                <a:solidFill>
                  <a:schemeClr val="bg1"/>
                </a:solidFill>
                <a:effectLst/>
                <a:ea typeface="Times New Roman" charset="0"/>
                <a:cs typeface="Times New Roman" charset="0"/>
              </a:rPr>
              <a:t>? </a:t>
            </a:r>
            <a:r>
              <a:rPr lang="es-ES" sz="2000" b="1" dirty="0" smtClean="0">
                <a:solidFill>
                  <a:schemeClr val="bg1"/>
                </a:solidFill>
                <a:effectLst/>
                <a:ea typeface="Times New Roman" charset="0"/>
                <a:cs typeface="Times New Roman" charset="0"/>
              </a:rPr>
              <a:t>(1/2)</a:t>
            </a:r>
            <a:endParaRPr lang="es-ES" sz="2000" b="1" dirty="0">
              <a:solidFill>
                <a:schemeClr val="bg1"/>
              </a:solidFill>
              <a:effectLst/>
              <a:ea typeface="Times New Roman" charset="0"/>
              <a:cs typeface="Times New Roman" charset="0"/>
            </a:endParaRPr>
          </a:p>
        </p:txBody>
      </p:sp>
      <p:sp>
        <p:nvSpPr>
          <p:cNvPr id="9" name="Rectángulo 8"/>
          <p:cNvSpPr/>
          <p:nvPr/>
        </p:nvSpPr>
        <p:spPr>
          <a:xfrm>
            <a:off x="479376" y="260648"/>
            <a:ext cx="11233248" cy="6192688"/>
          </a:xfrm>
          <a:prstGeom prst="rect">
            <a:avLst/>
          </a:prstGeom>
          <a:noFill/>
          <a:ln w="28575">
            <a:solidFill>
              <a:srgbClr val="F9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690" y="4464884"/>
            <a:ext cx="1757574" cy="1757574"/>
          </a:xfrm>
          <a:prstGeom prst="rect">
            <a:avLst/>
          </a:prstGeom>
        </p:spPr>
      </p:pic>
      <p:sp>
        <p:nvSpPr>
          <p:cNvPr id="10" name="Rectangle 3"/>
          <p:cNvSpPr txBox="1">
            <a:spLocks noChangeArrowheads="1"/>
          </p:cNvSpPr>
          <p:nvPr/>
        </p:nvSpPr>
        <p:spPr>
          <a:xfrm>
            <a:off x="767408" y="1196752"/>
            <a:ext cx="9562498" cy="5182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82613" indent="-492125">
              <a:buFont typeface="STHeitiSC-Light" charset="-122"/>
              <a:buChar char="★"/>
            </a:pPr>
            <a:r>
              <a:rPr lang="es-ES_tradnl" sz="2200" dirty="0" smtClean="0">
                <a:solidFill>
                  <a:schemeClr val="bg1"/>
                </a:solidFill>
              </a:rPr>
              <a:t>La </a:t>
            </a:r>
            <a:r>
              <a:rPr lang="es-ES_tradnl" sz="2200" dirty="0">
                <a:solidFill>
                  <a:schemeClr val="bg1"/>
                </a:solidFill>
              </a:rPr>
              <a:t>estructura de los </a:t>
            </a:r>
            <a:r>
              <a:rPr lang="es-ES_tradnl" sz="2200" dirty="0" smtClean="0">
                <a:solidFill>
                  <a:schemeClr val="bg1"/>
                </a:solidFill>
              </a:rPr>
              <a:t>cuestionarios</a:t>
            </a:r>
          </a:p>
          <a:p>
            <a:pPr marL="582613" indent="-492125">
              <a:buFont typeface="STHeitiSC-Light" charset="-122"/>
              <a:buChar char="★"/>
            </a:pPr>
            <a:r>
              <a:rPr lang="es-ES_tradnl" sz="2200" dirty="0" smtClean="0">
                <a:solidFill>
                  <a:schemeClr val="bg1"/>
                </a:solidFill>
              </a:rPr>
              <a:t>Funciones </a:t>
            </a:r>
            <a:r>
              <a:rPr lang="es-ES_tradnl" sz="2200" dirty="0">
                <a:solidFill>
                  <a:schemeClr val="bg1"/>
                </a:solidFill>
              </a:rPr>
              <a:t>del </a:t>
            </a:r>
            <a:r>
              <a:rPr lang="es-ES_tradnl" sz="2200" dirty="0" smtClean="0">
                <a:solidFill>
                  <a:schemeClr val="bg1"/>
                </a:solidFill>
              </a:rPr>
              <a:t>cuestionario</a:t>
            </a:r>
          </a:p>
          <a:p>
            <a:pPr marL="582613" indent="-492125">
              <a:buFont typeface="STHeitiSC-Light" charset="-122"/>
              <a:buChar char="★"/>
            </a:pPr>
            <a:r>
              <a:rPr lang="es-ES_tradnl" sz="2200" dirty="0" smtClean="0">
                <a:solidFill>
                  <a:schemeClr val="bg1"/>
                </a:solidFill>
              </a:rPr>
              <a:t>Contextos </a:t>
            </a:r>
            <a:r>
              <a:rPr lang="es-ES_tradnl" sz="2200" dirty="0">
                <a:solidFill>
                  <a:schemeClr val="bg1"/>
                </a:solidFill>
              </a:rPr>
              <a:t>en los que puede aplicarse un </a:t>
            </a:r>
            <a:r>
              <a:rPr lang="es-ES_tradnl" sz="2200" dirty="0" smtClean="0">
                <a:solidFill>
                  <a:schemeClr val="bg1"/>
                </a:solidFill>
              </a:rPr>
              <a:t>cuestionario</a:t>
            </a:r>
          </a:p>
          <a:p>
            <a:pPr marL="582613" indent="-492125">
              <a:buFont typeface="STHeitiSC-Light" charset="-122"/>
              <a:buChar char="★"/>
            </a:pPr>
            <a:r>
              <a:rPr lang="es-ES_tradnl" sz="2200" dirty="0" smtClean="0">
                <a:solidFill>
                  <a:schemeClr val="bg1"/>
                </a:solidFill>
              </a:rPr>
              <a:t>3 </a:t>
            </a:r>
            <a:r>
              <a:rPr lang="es-ES_tradnl" sz="2200" dirty="0">
                <a:solidFill>
                  <a:schemeClr val="bg1"/>
                </a:solidFill>
              </a:rPr>
              <a:t>formas de las preguntas de un </a:t>
            </a:r>
            <a:r>
              <a:rPr lang="es-ES_tradnl" sz="2200" dirty="0" smtClean="0">
                <a:solidFill>
                  <a:schemeClr val="bg1"/>
                </a:solidFill>
              </a:rPr>
              <a:t>cuestionario</a:t>
            </a:r>
          </a:p>
          <a:p>
            <a:pPr marL="582613" indent="-492125">
              <a:buFont typeface="STHeitiSC-Light" charset="-122"/>
              <a:buChar char="★"/>
            </a:pPr>
            <a:r>
              <a:rPr lang="es-ES_tradnl" sz="2200" dirty="0" smtClean="0">
                <a:solidFill>
                  <a:schemeClr val="bg1"/>
                </a:solidFill>
              </a:rPr>
              <a:t>Preguntas </a:t>
            </a:r>
            <a:r>
              <a:rPr lang="es-ES_tradnl" sz="2200" dirty="0">
                <a:solidFill>
                  <a:schemeClr val="bg1"/>
                </a:solidFill>
              </a:rPr>
              <a:t>cerradas y abiertas: ventajas, desventajas y ejemplos. </a:t>
            </a:r>
            <a:endParaRPr lang="es-ES_tradnl" sz="2200" dirty="0" smtClean="0">
              <a:solidFill>
                <a:schemeClr val="bg1"/>
              </a:solidFill>
            </a:endParaRPr>
          </a:p>
          <a:p>
            <a:pPr marL="582613" indent="-492125">
              <a:buFont typeface="STHeitiSC-Light" charset="-122"/>
              <a:buChar char="★"/>
            </a:pPr>
            <a:r>
              <a:rPr lang="es-ES_tradnl" sz="2200" dirty="0" smtClean="0">
                <a:solidFill>
                  <a:schemeClr val="bg1"/>
                </a:solidFill>
              </a:rPr>
              <a:t>Problemas </a:t>
            </a:r>
            <a:r>
              <a:rPr lang="es-ES_tradnl" sz="2200" dirty="0">
                <a:solidFill>
                  <a:schemeClr val="bg1"/>
                </a:solidFill>
              </a:rPr>
              <a:t>frecuentes sobre la redacción de </a:t>
            </a:r>
            <a:r>
              <a:rPr lang="es-ES_tradnl" sz="2200" dirty="0" smtClean="0">
                <a:solidFill>
                  <a:schemeClr val="bg1"/>
                </a:solidFill>
              </a:rPr>
              <a:t>preguntas</a:t>
            </a:r>
          </a:p>
          <a:p>
            <a:pPr marL="582613" indent="-492125">
              <a:buFont typeface="STHeitiSC-Light" charset="-122"/>
              <a:buChar char="★"/>
            </a:pPr>
            <a:r>
              <a:rPr lang="es-ES_tradnl" sz="2200" dirty="0" smtClean="0">
                <a:solidFill>
                  <a:schemeClr val="bg1"/>
                </a:solidFill>
              </a:rPr>
              <a:t>Escalas </a:t>
            </a:r>
            <a:r>
              <a:rPr lang="es-ES_tradnl" sz="2200" dirty="0">
                <a:solidFill>
                  <a:schemeClr val="bg1"/>
                </a:solidFill>
              </a:rPr>
              <a:t>para medir actitudes: Likert, Diferencia </a:t>
            </a:r>
            <a:r>
              <a:rPr lang="es-ES_tradnl" sz="2200" dirty="0" smtClean="0">
                <a:solidFill>
                  <a:schemeClr val="bg1"/>
                </a:solidFill>
              </a:rPr>
              <a:t>Semántica</a:t>
            </a:r>
          </a:p>
          <a:p>
            <a:pPr marL="582613" indent="-492125">
              <a:buFont typeface="STHeitiSC-Light" charset="-122"/>
              <a:buChar char="★"/>
            </a:pPr>
            <a:r>
              <a:rPr lang="es-ES_tradnl" sz="2200" dirty="0" smtClean="0">
                <a:solidFill>
                  <a:schemeClr val="bg1"/>
                </a:solidFill>
              </a:rPr>
              <a:t>Otros </a:t>
            </a:r>
            <a:r>
              <a:rPr lang="es-ES_tradnl" sz="2200" dirty="0">
                <a:solidFill>
                  <a:schemeClr val="bg1"/>
                </a:solidFill>
              </a:rPr>
              <a:t>métodos cuantitativos de recolección de </a:t>
            </a:r>
            <a:r>
              <a:rPr lang="es-ES_tradnl" sz="2200" dirty="0" smtClean="0">
                <a:solidFill>
                  <a:schemeClr val="bg1"/>
                </a:solidFill>
              </a:rPr>
              <a:t>datos</a:t>
            </a:r>
          </a:p>
          <a:p>
            <a:pPr marL="582613" indent="-492125">
              <a:buFont typeface="STHeitiSC-Light" charset="-122"/>
              <a:buChar char="★"/>
            </a:pPr>
            <a:r>
              <a:rPr lang="es-ES_tradnl" sz="2200" dirty="0" smtClean="0">
                <a:solidFill>
                  <a:schemeClr val="bg1"/>
                </a:solidFill>
              </a:rPr>
              <a:t>Aspectos </a:t>
            </a:r>
            <a:r>
              <a:rPr lang="es-ES_tradnl" sz="2200" dirty="0">
                <a:solidFill>
                  <a:schemeClr val="bg1"/>
                </a:solidFill>
              </a:rPr>
              <a:t>sobre la recolección de </a:t>
            </a:r>
            <a:r>
              <a:rPr lang="es-ES_tradnl" sz="2200" dirty="0" smtClean="0">
                <a:solidFill>
                  <a:schemeClr val="bg1"/>
                </a:solidFill>
              </a:rPr>
              <a:t>datos</a:t>
            </a:r>
          </a:p>
          <a:p>
            <a:pPr marL="582613" indent="-492125">
              <a:buFont typeface="STHeitiSC-Light" charset="-122"/>
              <a:buChar char="★"/>
            </a:pPr>
            <a:r>
              <a:rPr lang="es-ES_tradnl" sz="2200" dirty="0" smtClean="0">
                <a:solidFill>
                  <a:schemeClr val="bg1"/>
                </a:solidFill>
              </a:rPr>
              <a:t>Procesamiento </a:t>
            </a:r>
            <a:r>
              <a:rPr lang="es-ES_tradnl" sz="2200" dirty="0">
                <a:solidFill>
                  <a:schemeClr val="bg1"/>
                </a:solidFill>
              </a:rPr>
              <a:t>de datos: </a:t>
            </a:r>
            <a:r>
              <a:rPr lang="es-ES_tradnl" sz="2200" dirty="0" smtClean="0">
                <a:solidFill>
                  <a:schemeClr val="bg1"/>
                </a:solidFill>
              </a:rPr>
              <a:t>Codificación</a:t>
            </a:r>
          </a:p>
          <a:p>
            <a:pPr marL="582613" indent="-492125">
              <a:buFont typeface="STHeitiSC-Light" charset="-122"/>
              <a:buChar char="★"/>
            </a:pPr>
            <a:r>
              <a:rPr lang="es-ES_tradnl" sz="2200" dirty="0" smtClean="0">
                <a:solidFill>
                  <a:schemeClr val="bg1"/>
                </a:solidFill>
              </a:rPr>
              <a:t>Recolección </a:t>
            </a:r>
            <a:r>
              <a:rPr lang="es-ES_tradnl" sz="2200" dirty="0">
                <a:solidFill>
                  <a:schemeClr val="bg1"/>
                </a:solidFill>
              </a:rPr>
              <a:t>de datos desde enfoque </a:t>
            </a:r>
            <a:r>
              <a:rPr lang="es-ES_tradnl" sz="2200" dirty="0" smtClean="0">
                <a:solidFill>
                  <a:schemeClr val="bg1"/>
                </a:solidFill>
              </a:rPr>
              <a:t>cualitativo</a:t>
            </a:r>
          </a:p>
          <a:p>
            <a:pPr marL="582613" indent="-492125">
              <a:buFont typeface="STHeitiSC-Light" charset="-122"/>
              <a:buChar char="★"/>
            </a:pPr>
            <a:r>
              <a:rPr lang="es-ES_tradnl" sz="2200" dirty="0" smtClean="0">
                <a:solidFill>
                  <a:schemeClr val="bg1"/>
                </a:solidFill>
              </a:rPr>
              <a:t>6 </a:t>
            </a:r>
            <a:r>
              <a:rPr lang="es-ES_tradnl" sz="2200" dirty="0">
                <a:solidFill>
                  <a:schemeClr val="bg1"/>
                </a:solidFill>
              </a:rPr>
              <a:t>tipos de preguntas en las entrevistas</a:t>
            </a:r>
          </a:p>
          <a:p>
            <a:pPr marL="582613" indent="-492125">
              <a:buFont typeface="STHeitiSC-Light" charset="-122"/>
              <a:buChar char="★"/>
            </a:pPr>
            <a:endParaRPr lang="es-ES_tradnl" sz="2200" b="0" dirty="0" smtClean="0">
              <a:solidFill>
                <a:schemeClr val="bg1"/>
              </a:solidFill>
            </a:endParaRPr>
          </a:p>
          <a:p>
            <a:endParaRPr lang="es-ES_tradnl" sz="2200" b="0" dirty="0">
              <a:solidFill>
                <a:schemeClr val="bg1"/>
              </a:solidFill>
            </a:endParaRPr>
          </a:p>
          <a:p>
            <a:pPr marL="582613" indent="-492125">
              <a:buFont typeface="STHeitiSC-Light" charset="-122"/>
              <a:buChar char="★"/>
            </a:pPr>
            <a:endParaRPr lang="es-ES" sz="2200" b="0" dirty="0">
              <a:solidFill>
                <a:schemeClr val="bg1"/>
              </a:solidFill>
            </a:endParaRPr>
          </a:p>
        </p:txBody>
      </p:sp>
    </p:spTree>
    <p:extLst>
      <p:ext uri="{BB962C8B-B14F-4D97-AF65-F5344CB8AC3E}">
        <p14:creationId xmlns:p14="http://schemas.microsoft.com/office/powerpoint/2010/main" val="196859520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p:tgtEl>
                                          <p:spTgt spid="4505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50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10">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10">
                                            <p:txEl>
                                              <p:pRg st="7" end="7"/>
                                            </p:txEl>
                                          </p:spTgt>
                                        </p:tgtEl>
                                        <p:attrNameLst>
                                          <p:attrName>style.visibility</p:attrName>
                                        </p:attrNameLst>
                                      </p:cBhvr>
                                      <p:to>
                                        <p:strVal val="visible"/>
                                      </p:to>
                                    </p:set>
                                    <p:anim calcmode="lin" valueType="num">
                                      <p:cBhvr additive="base">
                                        <p:cTn id="55" dur="500"/>
                                        <p:tgtEl>
                                          <p:spTgt spid="10">
                                            <p:txEl>
                                              <p:pRg st="7" end="7"/>
                                            </p:txEl>
                                          </p:spTgt>
                                        </p:tgtEl>
                                        <p:attrNameLst>
                                          <p:attrName>ppt_y</p:attrName>
                                        </p:attrNameLst>
                                      </p:cBhvr>
                                      <p:tavLst>
                                        <p:tav tm="0">
                                          <p:val>
                                            <p:strVal val="#ppt_y-#ppt_h*1.125000"/>
                                          </p:val>
                                        </p:tav>
                                        <p:tav tm="100000">
                                          <p:val>
                                            <p:strVal val="#ppt_y"/>
                                          </p:val>
                                        </p:tav>
                                      </p:tavLst>
                                    </p:anim>
                                    <p:animEffect transition="in" filter="wipe(down)">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p:tgtEl>
                                          <p:spTgt spid="10">
                                            <p:txEl>
                                              <p:pRg st="8" end="8"/>
                                            </p:txEl>
                                          </p:spTgt>
                                        </p:tgtEl>
                                        <p:attrNameLst>
                                          <p:attrName>ppt_y</p:attrName>
                                        </p:attrNameLst>
                                      </p:cBhvr>
                                      <p:tavLst>
                                        <p:tav tm="0">
                                          <p:val>
                                            <p:strVal val="#ppt_y-#ppt_h*1.125000"/>
                                          </p:val>
                                        </p:tav>
                                        <p:tav tm="100000">
                                          <p:val>
                                            <p:strVal val="#ppt_y"/>
                                          </p:val>
                                        </p:tav>
                                      </p:tavLst>
                                    </p:anim>
                                    <p:animEffect transition="in" filter="wipe(down)">
                                      <p:cBhvr>
                                        <p:cTn id="62" dur="500"/>
                                        <p:tgtEl>
                                          <p:spTgt spid="10">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nodeType="click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 calcmode="lin" valueType="num">
                                      <p:cBhvr additive="base">
                                        <p:cTn id="67" dur="500"/>
                                        <p:tgtEl>
                                          <p:spTgt spid="10">
                                            <p:txEl>
                                              <p:pRg st="9" end="9"/>
                                            </p:txEl>
                                          </p:spTgt>
                                        </p:tgtEl>
                                        <p:attrNameLst>
                                          <p:attrName>ppt_y</p:attrName>
                                        </p:attrNameLst>
                                      </p:cBhvr>
                                      <p:tavLst>
                                        <p:tav tm="0">
                                          <p:val>
                                            <p:strVal val="#ppt_y-#ppt_h*1.125000"/>
                                          </p:val>
                                        </p:tav>
                                        <p:tav tm="100000">
                                          <p:val>
                                            <p:strVal val="#ppt_y"/>
                                          </p:val>
                                        </p:tav>
                                      </p:tavLst>
                                    </p:anim>
                                    <p:animEffect transition="in" filter="wipe(down)">
                                      <p:cBhvr>
                                        <p:cTn id="68" dur="500"/>
                                        <p:tgtEl>
                                          <p:spTgt spid="10">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nodeType="clickEffect">
                                  <p:stCondLst>
                                    <p:cond delay="0"/>
                                  </p:stCondLst>
                                  <p:childTnLst>
                                    <p:set>
                                      <p:cBhvr>
                                        <p:cTn id="72" dur="1" fill="hold">
                                          <p:stCondLst>
                                            <p:cond delay="0"/>
                                          </p:stCondLst>
                                        </p:cTn>
                                        <p:tgtEl>
                                          <p:spTgt spid="10">
                                            <p:txEl>
                                              <p:pRg st="10" end="10"/>
                                            </p:txEl>
                                          </p:spTgt>
                                        </p:tgtEl>
                                        <p:attrNameLst>
                                          <p:attrName>style.visibility</p:attrName>
                                        </p:attrNameLst>
                                      </p:cBhvr>
                                      <p:to>
                                        <p:strVal val="visible"/>
                                      </p:to>
                                    </p:set>
                                    <p:anim calcmode="lin" valueType="num">
                                      <p:cBhvr additive="base">
                                        <p:cTn id="73" dur="500"/>
                                        <p:tgtEl>
                                          <p:spTgt spid="10">
                                            <p:txEl>
                                              <p:pRg st="10" end="10"/>
                                            </p:txEl>
                                          </p:spTgt>
                                        </p:tgtEl>
                                        <p:attrNameLst>
                                          <p:attrName>ppt_y</p:attrName>
                                        </p:attrNameLst>
                                      </p:cBhvr>
                                      <p:tavLst>
                                        <p:tav tm="0">
                                          <p:val>
                                            <p:strVal val="#ppt_y-#ppt_h*1.125000"/>
                                          </p:val>
                                        </p:tav>
                                        <p:tav tm="100000">
                                          <p:val>
                                            <p:strVal val="#ppt_y"/>
                                          </p:val>
                                        </p:tav>
                                      </p:tavLst>
                                    </p:anim>
                                    <p:animEffect transition="in" filter="wipe(down)">
                                      <p:cBhvr>
                                        <p:cTn id="74" dur="500"/>
                                        <p:tgtEl>
                                          <p:spTgt spid="10">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1" fill="hold" nodeType="clickEffect">
                                  <p:stCondLst>
                                    <p:cond delay="0"/>
                                  </p:stCondLst>
                                  <p:childTnLst>
                                    <p:set>
                                      <p:cBhvr>
                                        <p:cTn id="78" dur="1" fill="hold">
                                          <p:stCondLst>
                                            <p:cond delay="0"/>
                                          </p:stCondLst>
                                        </p:cTn>
                                        <p:tgtEl>
                                          <p:spTgt spid="10">
                                            <p:txEl>
                                              <p:pRg st="11" end="11"/>
                                            </p:txEl>
                                          </p:spTgt>
                                        </p:tgtEl>
                                        <p:attrNameLst>
                                          <p:attrName>style.visibility</p:attrName>
                                        </p:attrNameLst>
                                      </p:cBhvr>
                                      <p:to>
                                        <p:strVal val="visible"/>
                                      </p:to>
                                    </p:set>
                                    <p:anim calcmode="lin" valueType="num">
                                      <p:cBhvr additive="base">
                                        <p:cTn id="79" dur="500"/>
                                        <p:tgtEl>
                                          <p:spTgt spid="10">
                                            <p:txEl>
                                              <p:pRg st="11" end="11"/>
                                            </p:txEl>
                                          </p:spTgt>
                                        </p:tgtEl>
                                        <p:attrNameLst>
                                          <p:attrName>ppt_y</p:attrName>
                                        </p:attrNameLst>
                                      </p:cBhvr>
                                      <p:tavLst>
                                        <p:tav tm="0">
                                          <p:val>
                                            <p:strVal val="#ppt_y-#ppt_h*1.125000"/>
                                          </p:val>
                                        </p:tav>
                                        <p:tav tm="100000">
                                          <p:val>
                                            <p:strVal val="#ppt_y"/>
                                          </p:val>
                                        </p:tav>
                                      </p:tavLst>
                                    </p:anim>
                                    <p:animEffect transition="in" filter="wipe(down)">
                                      <p:cBhvr>
                                        <p:cTn id="80"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5780" y="2636912"/>
            <a:ext cx="3960440" cy="1102125"/>
          </a:xfrm>
          <a:prstGeom prst="rect">
            <a:avLst/>
          </a:prstGeom>
        </p:spPr>
      </p:pic>
    </p:spTree>
    <p:extLst>
      <p:ext uri="{BB962C8B-B14F-4D97-AF65-F5344CB8AC3E}">
        <p14:creationId xmlns:p14="http://schemas.microsoft.com/office/powerpoint/2010/main" val="185267544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57201"/>
            <a:ext cx="12192000" cy="1143000"/>
          </a:xfrm>
        </p:spPr>
        <p:txBody>
          <a:bodyPr/>
          <a:lstStyle/>
          <a:p>
            <a:r>
              <a:rPr lang="es-CR" sz="3600" b="1" kern="1200" dirty="0" smtClean="0">
                <a:solidFill>
                  <a:srgbClr val="02467C"/>
                </a:solidFill>
                <a:effectLst/>
                <a:latin typeface="+mn-lt"/>
                <a:cs typeface="Arial" charset="0"/>
              </a:rPr>
              <a:t>MEDICIÓN</a:t>
            </a:r>
            <a:endParaRPr lang="es-CR" sz="3600" b="1" kern="1200" dirty="0">
              <a:solidFill>
                <a:srgbClr val="02467C"/>
              </a:solidFill>
              <a:effectLst/>
              <a:latin typeface="+mn-lt"/>
              <a:cs typeface="Arial" charset="0"/>
            </a:endParaRPr>
          </a:p>
        </p:txBody>
      </p:sp>
      <p:sp>
        <p:nvSpPr>
          <p:cNvPr id="3" name="2 Marcador de contenido"/>
          <p:cNvSpPr>
            <a:spLocks noGrp="1"/>
          </p:cNvSpPr>
          <p:nvPr>
            <p:ph idx="1"/>
          </p:nvPr>
        </p:nvSpPr>
        <p:spPr>
          <a:xfrm>
            <a:off x="911424" y="1628800"/>
            <a:ext cx="10297144" cy="4680520"/>
          </a:xfrm>
        </p:spPr>
        <p:txBody>
          <a:bodyPr/>
          <a:lstStyle/>
          <a:p>
            <a:pPr algn="just">
              <a:spcAft>
                <a:spcPts val="1200"/>
              </a:spcAft>
              <a:buClr>
                <a:srgbClr val="C00000"/>
              </a:buClr>
              <a:buFont typeface="Wingdings" charset="2"/>
              <a:buChar char="§"/>
            </a:pPr>
            <a:r>
              <a:rPr lang="es-CR" b="1" u="sng" dirty="0" smtClean="0">
                <a:solidFill>
                  <a:srgbClr val="FF0000"/>
                </a:solidFill>
                <a:effectLst/>
              </a:rPr>
              <a:t>Medir</a:t>
            </a:r>
            <a:r>
              <a:rPr lang="es-CR" b="1" dirty="0" smtClean="0">
                <a:solidFill>
                  <a:srgbClr val="FF0000"/>
                </a:solidFill>
                <a:effectLst/>
              </a:rPr>
              <a:t>:</a:t>
            </a:r>
            <a:r>
              <a:rPr lang="es-CR" dirty="0" smtClean="0">
                <a:solidFill>
                  <a:srgbClr val="FF0000"/>
                </a:solidFill>
                <a:effectLst/>
              </a:rPr>
              <a:t> </a:t>
            </a:r>
            <a:r>
              <a:rPr lang="es-CR" dirty="0" smtClean="0">
                <a:solidFill>
                  <a:schemeClr val="tx1">
                    <a:lumMod val="75000"/>
                    <a:lumOff val="25000"/>
                  </a:schemeClr>
                </a:solidFill>
                <a:effectLst/>
              </a:rPr>
              <a:t>«Asignar números, símbolos o valores a las propiedades de objetos o eventos de acuerdo con reglas», «proceso de vincular conceptos abstractos con indicadores empíricos».</a:t>
            </a:r>
          </a:p>
          <a:p>
            <a:pPr algn="just">
              <a:spcAft>
                <a:spcPts val="1200"/>
              </a:spcAft>
              <a:buClr>
                <a:srgbClr val="C00000"/>
              </a:buClr>
              <a:buFont typeface="Wingdings" charset="2"/>
              <a:buChar char="§"/>
            </a:pPr>
            <a:r>
              <a:rPr lang="es-CR" b="1" u="sng" dirty="0" smtClean="0">
                <a:solidFill>
                  <a:srgbClr val="FF0000"/>
                </a:solidFill>
                <a:effectLst/>
              </a:rPr>
              <a:t>Instrumentos de medición</a:t>
            </a:r>
            <a:r>
              <a:rPr lang="es-CR" b="1" dirty="0" smtClean="0">
                <a:solidFill>
                  <a:srgbClr val="FF0000"/>
                </a:solidFill>
                <a:effectLst/>
              </a:rPr>
              <a:t>: </a:t>
            </a:r>
            <a:r>
              <a:rPr lang="es-CR" dirty="0" smtClean="0">
                <a:solidFill>
                  <a:schemeClr val="tx1">
                    <a:lumMod val="75000"/>
                    <a:lumOff val="25000"/>
                  </a:schemeClr>
                </a:solidFill>
                <a:effectLst/>
              </a:rPr>
              <a:t>Recurso que utiliza el investigador para registrar información o datos sobre las variables que tiene en mente.</a:t>
            </a:r>
          </a:p>
          <a:p>
            <a:pPr marL="0" indent="0" algn="ctr">
              <a:spcAft>
                <a:spcPts val="1200"/>
              </a:spcAft>
              <a:buClr>
                <a:srgbClr val="C00000"/>
              </a:buClr>
              <a:buNone/>
            </a:pPr>
            <a:r>
              <a:rPr lang="es-CR" b="1" i="1" dirty="0" smtClean="0">
                <a:solidFill>
                  <a:srgbClr val="FF0000"/>
                </a:solidFill>
                <a:effectLst/>
              </a:rPr>
              <a:t>NO HAY MEDICIÓN PERFECTA</a:t>
            </a:r>
            <a:endParaRPr lang="es-CR" b="1" i="1" dirty="0">
              <a:solidFill>
                <a:srgbClr val="FF0000"/>
              </a:solidFill>
              <a:effectLst/>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88205284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49164449"/>
              </p:ext>
            </p:extLst>
          </p:nvPr>
        </p:nvGraphicFramePr>
        <p:xfrm>
          <a:off x="1199456" y="836712"/>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393995685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103" y="787058"/>
            <a:ext cx="12192000" cy="774923"/>
          </a:xfrm>
        </p:spPr>
        <p:txBody>
          <a:bodyPr/>
          <a:lstStyle/>
          <a:p>
            <a:r>
              <a:rPr lang="es-CR" sz="3600" b="1" kern="1200" dirty="0" smtClean="0">
                <a:solidFill>
                  <a:srgbClr val="02467C"/>
                </a:solidFill>
                <a:effectLst/>
                <a:latin typeface="+mn-lt"/>
                <a:cs typeface="Arial" charset="0"/>
              </a:rPr>
              <a:t>REQUISITOS DE LA MEDICIÓN</a:t>
            </a:r>
            <a:endParaRPr lang="es-CR" sz="3600" b="1" kern="1200" dirty="0">
              <a:solidFill>
                <a:srgbClr val="02467C"/>
              </a:solidFill>
              <a:effectLst/>
              <a:latin typeface="+mn-lt"/>
              <a:cs typeface="Arial" charset="0"/>
            </a:endParaRPr>
          </a:p>
        </p:txBody>
      </p:sp>
      <p:sp>
        <p:nvSpPr>
          <p:cNvPr id="3" name="2 Marcador de contenido"/>
          <p:cNvSpPr>
            <a:spLocks noGrp="1"/>
          </p:cNvSpPr>
          <p:nvPr>
            <p:ph idx="1"/>
          </p:nvPr>
        </p:nvSpPr>
        <p:spPr>
          <a:xfrm>
            <a:off x="594491" y="1772816"/>
            <a:ext cx="11017224" cy="4530725"/>
          </a:xfrm>
        </p:spPr>
        <p:txBody>
          <a:bodyPr/>
          <a:lstStyle/>
          <a:p>
            <a:pPr marL="587375" indent="-541338" algn="just">
              <a:spcAft>
                <a:spcPts val="1800"/>
              </a:spcAft>
              <a:buClr>
                <a:srgbClr val="FF0000"/>
              </a:buClr>
              <a:buFont typeface="LucidaGrande" charset="0"/>
              <a:buChar char="→"/>
            </a:pPr>
            <a:r>
              <a:rPr lang="es-CR" b="1" u="sng" dirty="0" smtClean="0">
                <a:solidFill>
                  <a:srgbClr val="FF0000"/>
                </a:solidFill>
                <a:effectLst/>
              </a:rPr>
              <a:t>Confiabilidad:</a:t>
            </a:r>
            <a:r>
              <a:rPr lang="es-CR" b="1" dirty="0" smtClean="0">
                <a:solidFill>
                  <a:schemeClr val="tx1">
                    <a:lumMod val="75000"/>
                    <a:lumOff val="25000"/>
                  </a:schemeClr>
                </a:solidFill>
                <a:effectLst/>
              </a:rPr>
              <a:t> </a:t>
            </a:r>
            <a:r>
              <a:rPr lang="es-CR" dirty="0" smtClean="0">
                <a:solidFill>
                  <a:schemeClr val="tx1">
                    <a:lumMod val="75000"/>
                    <a:lumOff val="25000"/>
                  </a:schemeClr>
                </a:solidFill>
                <a:effectLst/>
              </a:rPr>
              <a:t>Grado en que un instrumento produce resultados consistentes y coherentes.</a:t>
            </a:r>
          </a:p>
          <a:p>
            <a:pPr marL="587375" indent="-541338" algn="just">
              <a:spcAft>
                <a:spcPts val="1800"/>
              </a:spcAft>
              <a:buClr>
                <a:srgbClr val="FF0000"/>
              </a:buClr>
              <a:buFont typeface="LucidaGrande" charset="0"/>
              <a:buChar char="→"/>
            </a:pPr>
            <a:r>
              <a:rPr lang="es-CR" b="1" u="sng" dirty="0" smtClean="0">
                <a:solidFill>
                  <a:srgbClr val="FF0000"/>
                </a:solidFill>
                <a:effectLst/>
              </a:rPr>
              <a:t>Validez:</a:t>
            </a:r>
            <a:r>
              <a:rPr lang="es-CR" b="1" dirty="0" smtClean="0">
                <a:solidFill>
                  <a:srgbClr val="FF0000"/>
                </a:solidFill>
                <a:effectLst/>
              </a:rPr>
              <a:t> </a:t>
            </a:r>
            <a:r>
              <a:rPr lang="es-CR" dirty="0" smtClean="0">
                <a:solidFill>
                  <a:schemeClr val="tx1">
                    <a:lumMod val="75000"/>
                    <a:lumOff val="25000"/>
                  </a:schemeClr>
                </a:solidFill>
                <a:effectLst/>
              </a:rPr>
              <a:t>Grado en que un instrumento en verdad mide la variable que se busca medir.</a:t>
            </a:r>
          </a:p>
          <a:p>
            <a:pPr marL="587375" indent="-541338" algn="just">
              <a:spcAft>
                <a:spcPts val="1800"/>
              </a:spcAft>
              <a:buClr>
                <a:srgbClr val="FF0000"/>
              </a:buClr>
              <a:buFont typeface="LucidaGrande" charset="0"/>
              <a:buChar char="→"/>
            </a:pPr>
            <a:r>
              <a:rPr lang="es-CR" b="1" u="sng" dirty="0" smtClean="0">
                <a:solidFill>
                  <a:srgbClr val="FF0000"/>
                </a:solidFill>
                <a:effectLst/>
              </a:rPr>
              <a:t>Objetividad:</a:t>
            </a:r>
            <a:r>
              <a:rPr lang="es-CR" dirty="0" smtClean="0">
                <a:solidFill>
                  <a:schemeClr val="tx1">
                    <a:lumMod val="75000"/>
                    <a:lumOff val="25000"/>
                  </a:schemeClr>
                </a:solidFill>
                <a:effectLst/>
              </a:rPr>
              <a:t> Grado en que el instrumento es permeable a la influencia de los sesgos y tendencias de los investigadores.</a:t>
            </a: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472" y="116632"/>
            <a:ext cx="1656184" cy="459591"/>
          </a:xfrm>
          <a:prstGeom prst="rect">
            <a:avLst/>
          </a:prstGeom>
        </p:spPr>
      </p:pic>
      <p:sp>
        <p:nvSpPr>
          <p:cNvPr id="5" name="Rectangle 4"/>
          <p:cNvSpPr>
            <a:spLocks noChangeArrowheads="1"/>
          </p:cNvSpPr>
          <p:nvPr/>
        </p:nvSpPr>
        <p:spPr bwMode="auto">
          <a:xfrm>
            <a:off x="8904312" y="6525344"/>
            <a:ext cx="3186245" cy="215444"/>
          </a:xfrm>
          <a:prstGeom prst="rect">
            <a:avLst/>
          </a:prstGeom>
          <a:noFill/>
          <a:ln w="9525">
            <a:noFill/>
            <a:miter lim="800000"/>
            <a:headEnd/>
            <a:tailEnd/>
          </a:ln>
          <a:effectLst/>
        </p:spPr>
        <p:txBody>
          <a:bodyPr wrap="square">
            <a:spAutoFit/>
          </a:bodyPr>
          <a:lstStyle/>
          <a:p>
            <a:pPr algn="r"/>
            <a:r>
              <a:rPr lang="es-ES" sz="800" b="0" dirty="0" smtClean="0">
                <a:solidFill>
                  <a:schemeClr val="bg1">
                    <a:lumMod val="50000"/>
                  </a:schemeClr>
                </a:solidFill>
                <a:latin typeface="+mn-lt"/>
              </a:rPr>
              <a:t>Curso: Metodología de la Investigación</a:t>
            </a:r>
          </a:p>
        </p:txBody>
      </p:sp>
    </p:spTree>
    <p:extLst>
      <p:ext uri="{BB962C8B-B14F-4D97-AF65-F5344CB8AC3E}">
        <p14:creationId xmlns:p14="http://schemas.microsoft.com/office/powerpoint/2010/main" val="287621252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Haz de luz">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Haz de luz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az de luz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az de luz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az de luz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az de luz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az de luz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az de luz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az de luz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16975</TotalTime>
  <Words>3882</Words>
  <Application>Microsoft Macintosh PowerPoint</Application>
  <PresentationFormat>Panorámica</PresentationFormat>
  <Paragraphs>560</Paragraphs>
  <Slides>62</Slides>
  <Notes>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62</vt:i4>
      </vt:variant>
    </vt:vector>
  </HeadingPairs>
  <TitlesOfParts>
    <vt:vector size="75" baseType="lpstr">
      <vt:lpstr>Calibri</vt:lpstr>
      <vt:lpstr>Helvetica</vt:lpstr>
      <vt:lpstr>HiraginoSans-W3</vt:lpstr>
      <vt:lpstr>LucidaGrande</vt:lpstr>
      <vt:lpstr>ＭＳ Ｐゴシック</vt:lpstr>
      <vt:lpstr>PingFangSC-Regular</vt:lpstr>
      <vt:lpstr>STHeitiSC-Light</vt:lpstr>
      <vt:lpstr>STIXGeneral-Regular</vt:lpstr>
      <vt:lpstr>Times New Roman</vt:lpstr>
      <vt:lpstr>Wingdings</vt:lpstr>
      <vt:lpstr>ZapfDingbatsITC</vt:lpstr>
      <vt:lpstr>Arial</vt:lpstr>
      <vt:lpstr>Haz de luz</vt:lpstr>
      <vt:lpstr>Presentación de PowerPoint</vt:lpstr>
      <vt:lpstr>Presentación de PowerPoint</vt:lpstr>
      <vt:lpstr>Presentación de PowerPoint</vt:lpstr>
      <vt:lpstr>Presentación de PowerPoint</vt:lpstr>
      <vt:lpstr>Presentación de PowerPoint</vt:lpstr>
      <vt:lpstr>PLAN DE RECOLECCIÓN DE DATOS</vt:lpstr>
      <vt:lpstr>MEDICIÓN</vt:lpstr>
      <vt:lpstr>Presentación de PowerPoint</vt:lpstr>
      <vt:lpstr>REQUISITOS DE LA MEDICIÓN</vt:lpstr>
      <vt:lpstr>FACTORES QUE PUEDEN AFECTAR LA CONFIABILIDAD Y LA VALIDEZ</vt:lpstr>
      <vt:lpstr>PASOS PARA LA MEDICIÓN 1/2</vt:lpstr>
      <vt:lpstr>PASOS PARA LA MEDICIÓN 2/2</vt:lpstr>
      <vt:lpstr>CODIFICACIÓN</vt:lpstr>
      <vt:lpstr>NIVELES DE MEDICIÓN</vt:lpstr>
      <vt:lpstr>¿DE QUÉ TIPOS DE INSTRUMENTOS DE RECOLECCIÓN  DE DATOS CUANTITATIVOS DISPONEMOS  EN LA INVESTIGACIÓN? </vt:lpstr>
      <vt:lpstr>Presentación de PowerPoint</vt:lpstr>
      <vt:lpstr>Presentación de PowerPoint</vt:lpstr>
      <vt:lpstr>CUESTIONARIOS</vt:lpstr>
      <vt:lpstr>CUESTIONARIOS</vt:lpstr>
      <vt:lpstr>Presentación de PowerPoint</vt:lpstr>
      <vt:lpstr>Presentación de PowerPoint</vt:lpstr>
      <vt:lpstr>¿EN QUÉ CONTEXTOS  PUEDE ADMINISTRARSE O APLICARSE UN CUESTIONARIO? 1/2</vt:lpstr>
      <vt:lpstr>¿EN QUÉ CONTEXTOS  PUEDE ADMINISTRARSE O APLICARSE UN CUESTIONARIO? 2/2</vt:lpstr>
      <vt:lpstr>¿EN QUÉ CONTEXTOS PUEDE ADMINISTRARSE  O APLICARSE UN CUESTIONARIO?</vt:lpstr>
      <vt:lpstr>Presentación de PowerPoint</vt:lpstr>
      <vt:lpstr>PREGUNTAS CERRADAS</vt:lpstr>
      <vt:lpstr>PREGUNTAS CERRADAS</vt:lpstr>
      <vt:lpstr>PREGUNTAS CERRADAS</vt:lpstr>
      <vt:lpstr>Presentación de PowerPoint</vt:lpstr>
      <vt:lpstr>PREGUNTAS ABIERTAS</vt:lpstr>
      <vt:lpstr>      Para usted, hoy por hoy,  ¿cuál es su cantante masculino de pop favorito?   </vt:lpstr>
      <vt:lpstr>¿Qué tan orgulloso se siente usted  de trabajar en esta empresa?   </vt:lpstr>
      <vt:lpstr>Preguntas abiertas en cuestionarios, solamente para respuestas no complejas.     </vt:lpstr>
      <vt:lpstr>Preguntas abiertas complejas no se usan en cuestionarios.    </vt:lpstr>
      <vt:lpstr>Presentación de PowerPoint</vt:lpstr>
      <vt:lpstr>Presentación de PowerPoint</vt:lpstr>
      <vt:lpstr>Presentación de PowerPoint</vt:lpstr>
      <vt:lpstr>Presentación de PowerPoint</vt:lpstr>
      <vt:lpstr>Presentación de PowerPoint</vt:lpstr>
      <vt:lpstr>Presentación de PowerPoint</vt:lpstr>
      <vt:lpstr>ESCALAS PARA MEDIR LAS ACTITUDES</vt:lpstr>
      <vt:lpstr>ESCALA LIKERT</vt:lpstr>
      <vt:lpstr>Ejemplos de codificación para las frases o afirmaciones:</vt:lpstr>
      <vt:lpstr>DIFERENCIAL SEMÁNTICO</vt:lpstr>
      <vt:lpstr>OBJETO DE ACTITUD: MATRIMONIO</vt:lpstr>
      <vt:lpstr>Calificación de positivos: </vt:lpstr>
      <vt:lpstr>OTROS MÉTODOS CUANTITATIVOS DE  RECOLECCIÓN DE LOS DATOS</vt:lpstr>
      <vt:lpstr>¿Puede utilizarse más de un tipo de instrumento de recolección de datos?</vt:lpstr>
      <vt:lpstr>Presentación de PowerPoint</vt:lpstr>
      <vt:lpstr>Presentación de PowerPoint</vt:lpstr>
      <vt:lpstr>CODIFICACIÓN (PASOS)   </vt:lpstr>
      <vt:lpstr>Presentación de PowerPoint</vt:lpstr>
      <vt:lpstr>Presentación de PowerPoint</vt:lpstr>
      <vt:lpstr>LA RECOLECCIÓN DE DATOS  DESDE EL ENFOQUE CUALITATIVO</vt:lpstr>
      <vt:lpstr>TIPOS DE PREGUNTAS EN LAS ENTREVISTAS (GRINNELL. WILLIAMS Y UNRAU)</vt:lpstr>
      <vt:lpstr>TIPOS DE PREGUNTAS EN LAS ENTREVISTAS (MERTENS)</vt:lpstr>
      <vt:lpstr>TIPOS DE PREGUNTAS EN LAS ENTREVISTAS (MERTENS)</vt:lpstr>
      <vt:lpstr>PRÁCTICA</vt:lpstr>
      <vt:lpstr>EJERCICIO</vt:lpstr>
      <vt:lpstr>Presentación de PowerPoint</vt:lpstr>
      <vt:lpstr>Presentación de PowerPoint</vt:lpstr>
      <vt:lpstr>Presentación de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Enfoque de procesos</dc:title>
  <dc:subject>Curso Rediseño de Procesos</dc:subject>
  <dc:creator>Alan Henderson</dc:creator>
  <cp:lastModifiedBy>Del Rosario Nunez Alvarez Catalina</cp:lastModifiedBy>
  <cp:revision>393</cp:revision>
  <dcterms:created xsi:type="dcterms:W3CDTF">2001-10-27T11:21:57Z</dcterms:created>
  <dcterms:modified xsi:type="dcterms:W3CDTF">2018-05-29T06:25:03Z</dcterms:modified>
</cp:coreProperties>
</file>