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64" r:id="rId6"/>
    <p:sldId id="267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1C53F-67D9-45DE-A1BF-CA16403002B5}" v="4" dt="2018-05-21T15:23:07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46" autoAdjust="0"/>
    <p:restoredTop sz="94560" autoAdjust="0"/>
  </p:normalViewPr>
  <p:slideViewPr>
    <p:cSldViewPr snapToGrid="0">
      <p:cViewPr varScale="1">
        <p:scale>
          <a:sx n="73" d="100"/>
          <a:sy n="73" d="100"/>
        </p:scale>
        <p:origin x="84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CC79B3A3-C997-49AA-89D0-DF18F6E69D29}"/>
  </pc:docChgLst>
  <pc:docChgLst>
    <pc:chgData name="Norberto Oviedo Ugalde" userId="f6dd41cc-30ac-40c0-95f2-225f08fe1ba3" providerId="ADAL" clId="{ED8191A0-F873-46C6-AFDB-B85AD65754F4}"/>
    <pc:docChg chg="undo custSel modSld">
      <pc:chgData name="Norberto Oviedo Ugalde" userId="f6dd41cc-30ac-40c0-95f2-225f08fe1ba3" providerId="ADAL" clId="{ED8191A0-F873-46C6-AFDB-B85AD65754F4}" dt="2018-03-06T19:03:33.255" v="215" actId="255"/>
      <pc:docMkLst>
        <pc:docMk/>
      </pc:docMkLst>
      <pc:sldChg chg="modSp">
        <pc:chgData name="Norberto Oviedo Ugalde" userId="f6dd41cc-30ac-40c0-95f2-225f08fe1ba3" providerId="ADAL" clId="{ED8191A0-F873-46C6-AFDB-B85AD65754F4}" dt="2018-03-06T19:03:33.255" v="215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ED8191A0-F873-46C6-AFDB-B85AD65754F4}" dt="2018-03-06T19:03:33.255" v="215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ED8191A0-F873-46C6-AFDB-B85AD65754F4}" dt="2018-03-03T12:34:32.288" v="210" actId="255"/>
        <pc:sldMkLst>
          <pc:docMk/>
          <pc:sldMk cId="83991214" sldId="264"/>
        </pc:sldMkLst>
        <pc:spChg chg="mod">
          <ac:chgData name="Norberto Oviedo Ugalde" userId="f6dd41cc-30ac-40c0-95f2-225f08fe1ba3" providerId="ADAL" clId="{ED8191A0-F873-46C6-AFDB-B85AD65754F4}" dt="2018-03-03T12:33:09.993" v="202" actId="20577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ED8191A0-F873-46C6-AFDB-B85AD65754F4}" dt="2018-03-03T12:30:55.590" v="188" actId="20577"/>
          <ac:spMkLst>
            <pc:docMk/>
            <pc:sldMk cId="83991214" sldId="264"/>
            <ac:spMk id="3" creationId="{C1045798-8B8D-4444-9D41-8E34D08351D5}"/>
          </ac:spMkLst>
        </pc:spChg>
        <pc:spChg chg="mod">
          <ac:chgData name="Norberto Oviedo Ugalde" userId="f6dd41cc-30ac-40c0-95f2-225f08fe1ba3" providerId="ADAL" clId="{ED8191A0-F873-46C6-AFDB-B85AD65754F4}" dt="2018-02-23T17:04:35.689" v="17" actId="1076"/>
          <ac:spMkLst>
            <pc:docMk/>
            <pc:sldMk cId="83991214" sldId="264"/>
            <ac:spMk id="4" creationId="{E87668B5-0FFA-4D1C-9358-D0D1FD27FD85}"/>
          </ac:spMkLst>
        </pc:spChg>
        <pc:spChg chg="add del mod">
          <ac:chgData name="Norberto Oviedo Ugalde" userId="f6dd41cc-30ac-40c0-95f2-225f08fe1ba3" providerId="ADAL" clId="{ED8191A0-F873-46C6-AFDB-B85AD65754F4}" dt="2018-02-23T17:00:14.869" v="6" actId="11529"/>
          <ac:spMkLst>
            <pc:docMk/>
            <pc:sldMk cId="83991214" sldId="264"/>
            <ac:spMk id="5" creationId="{26117688-04A3-43DE-8056-BA7A9824B09B}"/>
          </ac:spMkLst>
        </pc:spChg>
        <pc:spChg chg="add del mod">
          <ac:chgData name="Norberto Oviedo Ugalde" userId="f6dd41cc-30ac-40c0-95f2-225f08fe1ba3" providerId="ADAL" clId="{ED8191A0-F873-46C6-AFDB-B85AD65754F4}" dt="2018-02-23T17:01:25.901" v="8" actId="11529"/>
          <ac:spMkLst>
            <pc:docMk/>
            <pc:sldMk cId="83991214" sldId="264"/>
            <ac:spMk id="6" creationId="{4840B236-1384-4530-ACC3-751A102BFD0F}"/>
          </ac:spMkLst>
        </pc:spChg>
        <pc:spChg chg="add del mod">
          <ac:chgData name="Norberto Oviedo Ugalde" userId="f6dd41cc-30ac-40c0-95f2-225f08fe1ba3" providerId="ADAL" clId="{ED8191A0-F873-46C6-AFDB-B85AD65754F4}" dt="2018-02-23T17:03:19.693" v="14" actId="767"/>
          <ac:spMkLst>
            <pc:docMk/>
            <pc:sldMk cId="83991214" sldId="264"/>
            <ac:spMk id="7" creationId="{A6E4AF28-E353-49ED-BF16-FF43449F5259}"/>
          </ac:spMkLst>
        </pc:spChg>
        <pc:spChg chg="mod">
          <ac:chgData name="Norberto Oviedo Ugalde" userId="f6dd41cc-30ac-40c0-95f2-225f08fe1ba3" providerId="ADAL" clId="{ED8191A0-F873-46C6-AFDB-B85AD65754F4}" dt="2018-03-03T12:30:49.944" v="186" actId="14100"/>
          <ac:spMkLst>
            <pc:docMk/>
            <pc:sldMk cId="83991214" sldId="264"/>
            <ac:spMk id="14" creationId="{42FF54AF-E65B-4572-839B-42725C822DD5}"/>
          </ac:spMkLst>
        </pc:spChg>
        <pc:spChg chg="add mod">
          <ac:chgData name="Norberto Oviedo Ugalde" userId="f6dd41cc-30ac-40c0-95f2-225f08fe1ba3" providerId="ADAL" clId="{ED8191A0-F873-46C6-AFDB-B85AD65754F4}" dt="2018-03-03T12:27:07.187" v="83" actId="14100"/>
          <ac:spMkLst>
            <pc:docMk/>
            <pc:sldMk cId="83991214" sldId="264"/>
            <ac:spMk id="17" creationId="{7C977574-8B50-4CD4-B724-6DD44A81C5C5}"/>
          </ac:spMkLst>
        </pc:spChg>
        <pc:spChg chg="add mod">
          <ac:chgData name="Norberto Oviedo Ugalde" userId="f6dd41cc-30ac-40c0-95f2-225f08fe1ba3" providerId="ADAL" clId="{ED8191A0-F873-46C6-AFDB-B85AD65754F4}" dt="2018-02-23T17:06:49.677" v="26" actId="14100"/>
          <ac:spMkLst>
            <pc:docMk/>
            <pc:sldMk cId="83991214" sldId="264"/>
            <ac:spMk id="18" creationId="{5C60188A-5590-4B97-82E0-62A6476818AC}"/>
          </ac:spMkLst>
        </pc:spChg>
      </pc:sldChg>
    </pc:docChg>
  </pc:docChgLst>
  <pc:docChgLst>
    <pc:chgData name="Norberto Oviedo Ugalde" userId="f6dd41cc-30ac-40c0-95f2-225f08fe1ba3" providerId="ADAL" clId="{04C1C53F-67D9-45DE-A1BF-CA16403002B5}"/>
    <pc:docChg chg="modSld">
      <pc:chgData name="Norberto Oviedo Ugalde" userId="f6dd41cc-30ac-40c0-95f2-225f08fe1ba3" providerId="ADAL" clId="{04C1C53F-67D9-45DE-A1BF-CA16403002B5}" dt="2018-05-21T15:23:07.286" v="3" actId="113"/>
      <pc:docMkLst>
        <pc:docMk/>
      </pc:docMkLst>
      <pc:sldChg chg="modSp">
        <pc:chgData name="Norberto Oviedo Ugalde" userId="f6dd41cc-30ac-40c0-95f2-225f08fe1ba3" providerId="ADAL" clId="{04C1C53F-67D9-45DE-A1BF-CA16403002B5}" dt="2018-05-21T15:22:58.327" v="1" actId="207"/>
        <pc:sldMkLst>
          <pc:docMk/>
          <pc:sldMk cId="173496091" sldId="260"/>
        </pc:sldMkLst>
        <pc:spChg chg="mod">
          <ac:chgData name="Norberto Oviedo Ugalde" userId="f6dd41cc-30ac-40c0-95f2-225f08fe1ba3" providerId="ADAL" clId="{04C1C53F-67D9-45DE-A1BF-CA16403002B5}" dt="2018-05-21T15:22:58.327" v="1" actId="20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04C1C53F-67D9-45DE-A1BF-CA16403002B5}" dt="2018-05-21T15:23:07.286" v="3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04C1C53F-67D9-45DE-A1BF-CA16403002B5}" dt="2018-05-21T15:23:07.286" v="3" actId="113"/>
          <ac:spMkLst>
            <pc:docMk/>
            <pc:sldMk cId="946608536" sldId="261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Solución implícita de una ecuación diferencial 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000" dirty="0" err="1">
                <a:solidFill>
                  <a:schemeClr val="tx1"/>
                </a:solidFill>
              </a:rPr>
              <a:t>M.Sc</a:t>
            </a:r>
            <a:r>
              <a:rPr lang="es-ES_tradnl" sz="4000" dirty="0">
                <a:solidFill>
                  <a:schemeClr val="tx1"/>
                </a:solidFill>
              </a:rPr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84910" y="4523299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5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10" y="4523299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396153" y="689640"/>
            <a:ext cx="11310937" cy="5706002"/>
          </a:xfrm>
        </p:spPr>
        <p:txBody>
          <a:bodyPr>
            <a:normAutofit/>
          </a:bodyPr>
          <a:lstStyle/>
          <a:p>
            <a:pPr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Compruebe si la curva definida implícitamente por</a:t>
            </a:r>
          </a:p>
          <a:p>
            <a:pPr algn="just"/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es solución de la siguiente ecuación diferencial: </a:t>
            </a:r>
          </a:p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23EDABA0-190F-4DB2-A5C4-CBC652C88738}"/>
                  </a:ext>
                </a:extLst>
              </p:cNvPr>
              <p:cNvSpPr/>
              <p:nvPr/>
            </p:nvSpPr>
            <p:spPr>
              <a:xfrm>
                <a:off x="396153" y="1556657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x-none" sz="25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23EDABA0-190F-4DB2-A5C4-CBC652C887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53" y="1556657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86ACEF55-1463-4D07-BDFF-3C9F4BA22C58}"/>
              </a:ext>
            </a:extLst>
          </p:cNvPr>
          <p:cNvSpPr/>
          <p:nvPr/>
        </p:nvSpPr>
        <p:spPr>
          <a:xfrm>
            <a:off x="985649" y="21553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D486FF5-A3F0-49A0-82D4-9B17078F03EE}"/>
              </a:ext>
            </a:extLst>
          </p:cNvPr>
          <p:cNvSpPr/>
          <p:nvPr/>
        </p:nvSpPr>
        <p:spPr>
          <a:xfrm>
            <a:off x="985649" y="512201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152902" y="674914"/>
                <a:ext cx="7514842" cy="2754086"/>
              </a:xfrm>
            </p:spPr>
            <p:txBody>
              <a:bodyPr numCol="1">
                <a:normAutofit fontScale="92500" lnSpcReduction="20000"/>
              </a:bodyPr>
              <a:lstStyle/>
              <a:p>
                <a:endParaRPr lang="es-CR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charset="0"/>
                    <a:ea typeface="Arial" charset="0"/>
                    <a:cs typeface="Arial" charset="0"/>
                  </a:rPr>
                  <a:t>Derivando implícitamente   </a:t>
                </a:r>
                <a:r>
                  <a:rPr lang="es-CR" sz="2200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s-CR" sz="2400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[1]</a:t>
                </a:r>
                <a:r>
                  <a:rPr lang="es-CR" sz="24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 </a:t>
                </a:r>
                <a:r>
                  <a:rPr lang="es-CR" sz="2200" dirty="0">
                    <a:latin typeface="Arial" charset="0"/>
                    <a:ea typeface="Arial" charset="0"/>
                    <a:cs typeface="Arial" charset="0"/>
                  </a:rPr>
                  <a:t>obtenemos:</a:t>
                </a:r>
              </a:p>
              <a:p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</m:e>
                      <m:sup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</m:sup>
                    </m:sSup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+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𝟐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𝒙𝒚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𝒚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′−</m:t>
                    </m:r>
                    <m:sSup>
                      <m:sSupPr>
                        <m:ctrlP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𝒆</m:t>
                        </m:r>
                      </m:e>
                      <m:sup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sup>
                    </m:sSup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𝑪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             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     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CR" sz="24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[3]</a:t>
                </a:r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charset="0"/>
                    <a:ea typeface="Arial" charset="0"/>
                    <a:cs typeface="Arial" charset="0"/>
                  </a:rPr>
                  <a:t>Multiplicando la ecuación </a:t>
                </a:r>
                <a:r>
                  <a:rPr lang="es-CR" sz="24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[3]</a:t>
                </a:r>
                <a:r>
                  <a:rPr lang="es-CR" sz="2200" dirty="0">
                    <a:latin typeface="Arial" charset="0"/>
                    <a:ea typeface="Arial" charset="0"/>
                    <a:cs typeface="Arial" charset="0"/>
                  </a:rPr>
                  <a:t> por</a:t>
                </a:r>
                <a:r>
                  <a:rPr lang="es-CR" sz="2200" b="1" dirty="0">
                    <a:latin typeface="Arial" charset="0"/>
                    <a:ea typeface="Arial" charset="0"/>
                    <a:cs typeface="Arial" charset="0"/>
                  </a:rPr>
                  <a:t> 𝑥 </a:t>
                </a:r>
                <a:r>
                  <a:rPr lang="es-CR" sz="2200" dirty="0">
                    <a:latin typeface="Arial" charset="0"/>
                    <a:ea typeface="Arial" charset="0"/>
                    <a:cs typeface="Arial" charset="0"/>
                  </a:rPr>
                  <a:t>se obtiene:</a:t>
                </a:r>
                <a:br>
                  <a:rPr lang="es-CR" sz="2200" dirty="0">
                    <a:latin typeface="Arial" charset="0"/>
                    <a:ea typeface="Arial" charset="0"/>
                    <a:cs typeface="Arial" charset="0"/>
                  </a:rPr>
                </a:br>
                <a:endParaRPr lang="es-CR" sz="2200" dirty="0">
                  <a:latin typeface="Arial" charset="0"/>
                  <a:ea typeface="Arial" charset="0"/>
                  <a:cs typeface="Arial" charset="0"/>
                </a:endParaRPr>
              </a:p>
              <a:p>
                <a14:m>
                  <m:oMath xmlns:m="http://schemas.openxmlformats.org/officeDocument/2006/math">
                    <m:r>
                      <a:rPr lang="es-CR" sz="2400" b="1" i="1">
                        <a:latin typeface="Cambria Math" panose="02040503050406030204" pitchFamily="18" charset="0"/>
                      </a:rPr>
                      <m:t>𝒙</m:t>
                    </m:r>
                    <m:sSup>
                      <m:sSupPr>
                        <m:ctrlPr>
                          <a:rPr lang="es-CR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CR" sz="2400" b="1" i="1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s-CR" sz="2400" b="1" i="1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s-CR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CR" sz="24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R" sz="24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CR" sz="2400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CR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CR" sz="2400" b="1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s-CR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R" sz="2400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CR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s-CR" sz="2400" b="1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𝑪</m:t>
                    </m:r>
                    <m:r>
                      <a:rPr lang="es-CR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s-CR" sz="2400" b="1" dirty="0">
                    <a:latin typeface="LM Roman 10" panose="00000500000000000000" pitchFamily="50" charset="0"/>
                  </a:rPr>
                  <a:t>         </a:t>
                </a:r>
                <a:r>
                  <a:rPr lang="es-CR" sz="24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[4]</a:t>
                </a:r>
                <a:br>
                  <a:rPr lang="es-CR" sz="2400" b="1" dirty="0">
                    <a:latin typeface="LM Roman 10" panose="00000500000000000000" pitchFamily="50" charset="0"/>
                  </a:rPr>
                </a:br>
                <a:endParaRPr lang="es-CR" sz="2400" b="1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152902" y="674914"/>
                <a:ext cx="7514842" cy="2754086"/>
              </a:xfrm>
              <a:blipFill>
                <a:blip r:embed="rId2"/>
                <a:stretch>
                  <a:fillRect l="-73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255819" y="685800"/>
                <a:ext cx="3570513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8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CR" sz="2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s-CR" sz="28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s-CR" sz="28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x-none" sz="2500" b="1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19" y="685800"/>
                <a:ext cx="3570513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9EEEACE-448F-4516-9074-7C3EEAA54FEA}"/>
              </a:ext>
            </a:extLst>
          </p:cNvPr>
          <p:cNvSpPr/>
          <p:nvPr/>
        </p:nvSpPr>
        <p:spPr>
          <a:xfrm>
            <a:off x="8592577" y="3779526"/>
            <a:ext cx="1373375" cy="405619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2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2FF54AF-E65B-4572-839B-42725C822DD5}"/>
              </a:ext>
            </a:extLst>
          </p:cNvPr>
          <p:cNvSpPr/>
          <p:nvPr/>
        </p:nvSpPr>
        <p:spPr>
          <a:xfrm>
            <a:off x="8900160" y="2706624"/>
            <a:ext cx="409690" cy="33049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2"/>
              </a:solidFill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F6F4369-3F31-4254-99B4-5C29EC47BF68}"/>
              </a:ext>
            </a:extLst>
          </p:cNvPr>
          <p:cNvCxnSpPr/>
          <p:nvPr/>
        </p:nvCxnSpPr>
        <p:spPr>
          <a:xfrm>
            <a:off x="8475451" y="3895810"/>
            <a:ext cx="590843" cy="2893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1CA2146-D312-4AF8-B8BA-B351F31B4424}"/>
              </a:ext>
            </a:extLst>
          </p:cNvPr>
          <p:cNvCxnSpPr/>
          <p:nvPr/>
        </p:nvCxnSpPr>
        <p:spPr>
          <a:xfrm>
            <a:off x="5228061" y="3895810"/>
            <a:ext cx="590843" cy="2893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C1045798-8B8D-4444-9D41-8E34D08351D5}"/>
                  </a:ext>
                </a:extLst>
              </p:cNvPr>
              <p:cNvSpPr/>
              <p:nvPr/>
            </p:nvSpPr>
            <p:spPr>
              <a:xfrm>
                <a:off x="410813" y="3488089"/>
                <a:ext cx="10154333" cy="21390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s-CR" sz="20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CR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Utilizando ahora </a:t>
                </a:r>
                <a:r>
                  <a:rPr lang="es-CR" sz="2000" b="1" dirty="0">
                    <a:solidFill>
                      <a:srgbClr val="3268FF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[1]</a:t>
                </a:r>
                <a:r>
                  <a:rPr lang="es-CR" sz="20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s-CR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en </a:t>
                </a:r>
                <a:r>
                  <a:rPr lang="es-CR" sz="20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[4]</a:t>
                </a:r>
                <a:r>
                  <a:rPr lang="es-CR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:</a:t>
                </a:r>
                <a:r>
                  <a:rPr lang="es-CR" sz="2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</m:e>
                      <m:sup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sup>
                    </m:sSup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+ </m:t>
                    </m:r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𝟐</m:t>
                    </m:r>
                    <m:sSup>
                      <m:sSupPr>
                        <m:ctrlP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e>
                      <m:sup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sup>
                    </m:sSup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</m:e>
                      <m:sup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′</m:t>
                        </m:r>
                      </m:sup>
                    </m:sSup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 </m:t>
                    </m:r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𝒆</m:t>
                        </m:r>
                      </m:e>
                      <m:sup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sup>
                    </m:sSup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 </m:t>
                    </m:r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sSup>
                      <m:sSupPr>
                        <m:ctrlP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</m:e>
                      <m:sup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sup>
                    </m:sSup>
                    <m:r>
                      <a:rPr lang="es-CR" sz="2200" b="1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− </m:t>
                    </m:r>
                    <m:sSup>
                      <m:sSupPr>
                        <m:ctrlP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𝒆</m:t>
                        </m:r>
                      </m:e>
                      <m:sup>
                        <m:r>
                          <a:rPr lang="es-CR" sz="2200" b="1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sup>
                    </m:sSup>
                  </m:oMath>
                </a14:m>
                <a:endParaRPr lang="es-CR" sz="2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/>
                <a:br>
                  <a:rPr lang="es-CR" sz="2200" b="1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                                        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⇒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  <m:sSup>
                        <m:sSupPr>
                          <m:ctrlP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p>
                      </m:sSup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′ − 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sSup>
                        <m:sSupPr>
                          <m:ctrlP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𝒆</m:t>
                          </m:r>
                        </m:e>
                        <m:sup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sup>
                      </m:sSup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− </m:t>
                      </m:r>
                      <m:sSup>
                        <m:sSupPr>
                          <m:ctrlP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𝒆</m:t>
                          </m:r>
                        </m:e>
                        <m:sup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s-419" sz="2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endParaRPr lang="es-419" sz="2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                                    </m:t>
                      </m:r>
                      <m:r>
                        <a:rPr lang="en-US" sz="22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</m:t>
                      </m:r>
                      <m:r>
                        <a:rPr lang="en-US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⇒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  <m:sSup>
                        <m:sSupPr>
                          <m:ctrlP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p>
                      </m:sSup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  <m:sup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</m:sup>
                      </m:sSup>
                      <m:r>
                        <a:rPr lang="en-US" sz="22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𝒆</m:t>
                          </m:r>
                        </m:e>
                        <m:sup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sup>
                      </m:sSup>
                      <m:r>
                        <a:rPr lang="es-CR" sz="22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22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lang="es-CR" sz="22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lang="en-US" sz="22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lang="en-US" sz="22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lang="en-US" sz="22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𝟎</m:t>
                      </m:r>
                    </m:oMath>
                  </m:oMathPara>
                </a14:m>
                <a:endParaRPr lang="es-CR" sz="22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C1045798-8B8D-4444-9D41-8E34D08351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13" y="3488089"/>
                <a:ext cx="10154333" cy="2139047"/>
              </a:xfrm>
              <a:prstGeom prst="rect">
                <a:avLst/>
              </a:prstGeom>
              <a:blipFill>
                <a:blip r:embed="rId4"/>
                <a:stretch>
                  <a:fillRect l="-540" b="-170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ángulo 16">
            <a:extLst>
              <a:ext uri="{FF2B5EF4-FFF2-40B4-BE49-F238E27FC236}">
                <a16:creationId xmlns:a16="http://schemas.microsoft.com/office/drawing/2014/main" id="{7C977574-8B50-4CD4-B724-6DD44A81C5C5}"/>
              </a:ext>
            </a:extLst>
          </p:cNvPr>
          <p:cNvSpPr/>
          <p:nvPr/>
        </p:nvSpPr>
        <p:spPr>
          <a:xfrm>
            <a:off x="7729727" y="1230864"/>
            <a:ext cx="365761" cy="317520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2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C60188A-5590-4B97-82E0-62A6476818AC}"/>
              </a:ext>
            </a:extLst>
          </p:cNvPr>
          <p:cNvSpPr/>
          <p:nvPr/>
        </p:nvSpPr>
        <p:spPr>
          <a:xfrm>
            <a:off x="701364" y="1658647"/>
            <a:ext cx="2587936" cy="436853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3" grpId="0" animBg="1"/>
      <p:bldP spid="14" grpId="0" animBg="1"/>
      <p:bldP spid="3" grpId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765964" y="674914"/>
                <a:ext cx="6968836" cy="5736772"/>
              </a:xfrm>
            </p:spPr>
            <p:txBody>
              <a:bodyPr numCol="1">
                <a:norm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b="1" i="1" dirty="0">
                  <a:latin typeface="Cambria Math" panose="02040503050406030204" pitchFamily="18" charset="0"/>
                </a:endParaRPr>
              </a:p>
              <a:p>
                <a:pPr algn="l"/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es-CR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s-CR" sz="2400" b="1" i="1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s-CR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</a:rPr>
                      <m:t>𝒚</m:t>
                    </m:r>
                    <m:f>
                      <m:fPr>
                        <m:ctrlPr>
                          <a:rPr lang="es-419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s-419" sz="2400" b="1" i="1"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  <m:r>
                      <a:rPr lang="en-US" sz="2400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R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d>
                      <m:dPr>
                        <m:ctrlPr>
                          <a:rPr lang="es-CR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CR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Por</m:t>
                    </m:r>
                    <m:r>
                      <a:rPr lang="en-US" sz="240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lo</m:t>
                    </m:r>
                    <m:r>
                      <a:rPr lang="en-US" sz="240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tanto</m:t>
                    </m:r>
                    <m:r>
                      <a:rPr lang="en-US" sz="240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419" sz="2400" b="1" dirty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[1]</a:t>
                </a:r>
                <a:r>
                  <a:rPr lang="es-419" sz="2400" dirty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419" sz="2400" dirty="0">
                    <a:effectLst/>
                    <a:latin typeface="Arial" charset="0"/>
                    <a:ea typeface="Arial" charset="0"/>
                    <a:cs typeface="Arial" charset="0"/>
                  </a:rPr>
                  <a:t>es solución</a:t>
                </a:r>
                <a:r>
                  <a:rPr lang="es-CR" sz="2400" dirty="0">
                    <a:effectLst/>
                    <a:latin typeface="Arial" charset="0"/>
                    <a:ea typeface="Arial" charset="0"/>
                    <a:cs typeface="Arial" charset="0"/>
                  </a:rPr>
                  <a:t> implícita de </a:t>
                </a:r>
                <a:r>
                  <a:rPr lang="en-US" sz="2400" b="1" dirty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[2]</a:t>
                </a:r>
                <a:endParaRPr lang="es-419" sz="2400" b="1" dirty="0">
                  <a:solidFill>
                    <a:schemeClr val="tx2">
                      <a:lumMod val="5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765964" y="674914"/>
                <a:ext cx="6968836" cy="5736772"/>
              </a:xfrm>
              <a:blipFill>
                <a:blip r:embed="rId2"/>
                <a:stretch>
                  <a:fillRect l="-26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0"/>
                <a:ext cx="3897083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𝒄𝒙</m:t>
                      </m:r>
                    </m:oMath>
                  </m:oMathPara>
                </a14:m>
                <a:endParaRPr lang="x-none" sz="25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0"/>
                <a:ext cx="3897083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3276600"/>
                <a:ext cx="3897083" cy="246017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CR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CR" sz="2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3276600"/>
                <a:ext cx="3897083" cy="246017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904013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Elipse 5"/>
          <p:cNvSpPr/>
          <p:nvPr/>
        </p:nvSpPr>
        <p:spPr>
          <a:xfrm>
            <a:off x="3904013" y="309154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156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189</TotalTime>
  <Words>231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 Math</vt:lpstr>
      <vt:lpstr>Franklin Gothic Book</vt:lpstr>
      <vt:lpstr>Franklin Gothic Medium</vt:lpstr>
      <vt:lpstr>LM Roman 10</vt:lpstr>
      <vt:lpstr>MA-2105 Plantilla Portada</vt:lpstr>
      <vt:lpstr>MA-2105 Plantilla Contenido</vt:lpstr>
      <vt:lpstr>MA-2105 Plantilla Créditos</vt:lpstr>
      <vt:lpstr>Solución implícita de una ecuación diferencial 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17</cp:revision>
  <dcterms:created xsi:type="dcterms:W3CDTF">2017-12-17T14:58:24Z</dcterms:created>
  <dcterms:modified xsi:type="dcterms:W3CDTF">2018-05-21T15:23:13Z</dcterms:modified>
</cp:coreProperties>
</file>