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4" r:id="rId1"/>
    <p:sldMasterId id="2147483672" r:id="rId2"/>
    <p:sldMasterId id="2147483688" r:id="rId3"/>
  </p:sldMasterIdLst>
  <p:notesMasterIdLst>
    <p:notesMasterId r:id="rId10"/>
  </p:notesMasterIdLst>
  <p:handoutMasterIdLst>
    <p:handoutMasterId r:id="rId11"/>
  </p:handoutMasterIdLst>
  <p:sldIdLst>
    <p:sldId id="260" r:id="rId4"/>
    <p:sldId id="263" r:id="rId5"/>
    <p:sldId id="275" r:id="rId6"/>
    <p:sldId id="276" r:id="rId7"/>
    <p:sldId id="277" r:id="rId8"/>
    <p:sldId id="261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68FF"/>
    <a:srgbClr val="150D39"/>
    <a:srgbClr val="CDDAFF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48774A-423D-4DDE-B476-7B9B77D8FAEC}" v="505" dt="2019-05-01T15:02:18.6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62" autoAdjust="0"/>
    <p:restoredTop sz="94607"/>
  </p:normalViewPr>
  <p:slideViewPr>
    <p:cSldViewPr snapToGrid="0">
      <p:cViewPr varScale="1">
        <p:scale>
          <a:sx n="68" d="100"/>
          <a:sy n="68" d="100"/>
        </p:scale>
        <p:origin x="120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18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7D36-A37E-C04A-BDEF-32FA869F084B}" type="datetimeFigureOut">
              <a:rPr lang="es-ES_tradnl" smtClean="0"/>
              <a:t>01/05/2019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11D69-43E9-C04C-8657-0C491594E0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823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99715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Portada (solo 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1122362"/>
            <a:ext cx="11277600" cy="5295371"/>
          </a:xfrm>
        </p:spPr>
        <p:txBody>
          <a:bodyPr anchor="ctr" anchorCtr="1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029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MA-2105 Portada (titulo y sub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 anchor="t" anchorCtr="1"/>
          <a:lstStyle>
            <a:lvl1pPr marL="0" indent="0">
              <a:buNone/>
              <a:defRPr sz="2400">
                <a:solidFill>
                  <a:srgbClr val="66666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2062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Bloque centrad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10"/>
          </p:nvPr>
        </p:nvSpPr>
        <p:spPr>
          <a:xfrm>
            <a:off x="423863" y="677334"/>
            <a:ext cx="11310937" cy="5739870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>
                <a:ln>
                  <a:noFill/>
                </a:ln>
              </a:defRPr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dos bloqu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5511800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6249409" y="674157"/>
            <a:ext cx="5485391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izq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3623733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4354287" y="674157"/>
            <a:ext cx="7380514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d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7401076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8142513" y="674157"/>
            <a:ext cx="3592287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réd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778001"/>
            <a:ext cx="9144000" cy="4436530"/>
          </a:xfrm>
          <a:prstGeom prst="rect">
            <a:avLst/>
          </a:prstGeom>
        </p:spPr>
        <p:txBody>
          <a:bodyPr anchor="ctr" anchorCtr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dirty="0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683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1439333"/>
            <a:ext cx="10515600" cy="4927600"/>
          </a:xfrm>
          <a:prstGeom prst="rect">
            <a:avLst/>
          </a:prstGeom>
        </p:spPr>
        <p:txBody>
          <a:bodyPr vert="horz" wrap="square" lIns="91440" tIns="45720" rIns="91440" bIns="45720" rtlCol="0" anchor="ctr" anchorCtr="1">
            <a:normAutofit/>
          </a:bodyPr>
          <a:lstStyle/>
          <a:p>
            <a:r>
              <a:rPr lang="es-ES_tradnl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8885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50D3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912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92" r:id="rId3"/>
    <p:sldLayoutId id="2147483693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06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3" Type="http://schemas.openxmlformats.org/officeDocument/2006/relationships/image" Target="../media/image8.png"/><Relationship Id="rId21" Type="http://schemas.openxmlformats.org/officeDocument/2006/relationships/image" Target="../media/image25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10.png"/><Relationship Id="rId15" Type="http://schemas.openxmlformats.org/officeDocument/2006/relationships/image" Target="../media/image19.png"/><Relationship Id="rId23" Type="http://schemas.openxmlformats.org/officeDocument/2006/relationships/image" Target="../media/image27.png"/><Relationship Id="rId10" Type="http://schemas.openxmlformats.org/officeDocument/2006/relationships/image" Target="../media/image15.png"/><Relationship Id="rId19" Type="http://schemas.openxmlformats.org/officeDocument/2006/relationships/image" Target="../media/image23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8.png"/><Relationship Id="rId22" Type="http://schemas.openxmlformats.org/officeDocument/2006/relationships/image" Target="../media/image2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10" Type="http://schemas.openxmlformats.org/officeDocument/2006/relationships/image" Target="../media/image45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199" y="903997"/>
            <a:ext cx="11387797" cy="5295371"/>
          </a:xfrm>
        </p:spPr>
        <p:txBody>
          <a:bodyPr/>
          <a:lstStyle/>
          <a:p>
            <a:r>
              <a:rPr lang="es-ES_tradnl" sz="4800" dirty="0"/>
              <a:t>Ejercicio1: Transformada de Laplace</a:t>
            </a:r>
            <a:br>
              <a:rPr lang="es-ES_tradnl" dirty="0"/>
            </a:br>
            <a:br>
              <a:rPr lang="es-ES_tradnl" dirty="0"/>
            </a:br>
            <a:br>
              <a:rPr lang="es-ES_tradnl" dirty="0"/>
            </a:br>
            <a:r>
              <a:rPr lang="es-ES_tradnl" sz="5400" dirty="0" err="1"/>
              <a:t>M.Sc</a:t>
            </a:r>
            <a:r>
              <a:rPr lang="es-ES_tradnl" sz="5400" dirty="0"/>
              <a:t>. Norberto Oviedo Ugalde</a:t>
            </a:r>
          </a:p>
        </p:txBody>
      </p:sp>
    </p:spTree>
    <p:extLst>
      <p:ext uri="{BB962C8B-B14F-4D97-AF65-F5344CB8AC3E}">
        <p14:creationId xmlns:p14="http://schemas.microsoft.com/office/powerpoint/2010/main" val="173496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: esquinas diagonales redondeadas 8">
                <a:extLst>
                  <a:ext uri="{FF2B5EF4-FFF2-40B4-BE49-F238E27FC236}">
                    <a16:creationId xmlns:a16="http://schemas.microsoft.com/office/drawing/2014/main" id="{094B7BB8-C08E-484B-AB7A-1BF078D5EEFD}"/>
                  </a:ext>
                </a:extLst>
              </p:cNvPr>
              <p:cNvSpPr/>
              <p:nvPr/>
            </p:nvSpPr>
            <p:spPr>
              <a:xfrm>
                <a:off x="3850691" y="2490909"/>
                <a:ext cx="4576690" cy="1251672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800" b="1" i="1" dirty="0">
                  <a:latin typeface="Cambria Math" panose="02040503050406030204" pitchFamily="18" charset="0"/>
                  <a:ea typeface="Arial" charset="0"/>
                  <a:cs typeface="Arial" charset="0"/>
                </a:endParaRPr>
              </a:p>
              <a:p>
                <a:pPr algn="ctr"/>
                <a:endParaRPr lang="en-US" sz="2800" b="1" i="1" dirty="0">
                  <a:latin typeface="Cambria Math" panose="02040503050406030204" pitchFamily="18" charset="0"/>
                  <a:cs typeface="Arial" charset="0"/>
                </a:endParaRPr>
              </a:p>
              <a:p>
                <a:pPr algn="ctr"/>
                <a:endParaRPr lang="en-US" sz="2800" b="1" i="1" dirty="0">
                  <a:latin typeface="Cambria Math" panose="02040503050406030204" pitchFamily="18" charset="0"/>
                  <a:cs typeface="Arial" charset="0"/>
                </a:endParaRPr>
              </a:p>
              <a:p>
                <a:pPr algn="ctr"/>
                <a:endParaRPr lang="en-US" sz="2800" b="1" i="1" dirty="0">
                  <a:latin typeface="Cambria Math" panose="02040503050406030204" pitchFamily="18" charset="0"/>
                  <a:cs typeface="Arial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latin typeface="Cambria Math" panose="02040503050406030204" pitchFamily="18" charset="0"/>
                          <a:cs typeface="Arial" charset="0"/>
                        </a:rPr>
                        <m:t> </m:t>
                      </m:r>
                    </m:oMath>
                  </m:oMathPara>
                </a14:m>
                <a:endParaRPr lang="en-US" sz="2800" b="1" i="0" dirty="0">
                  <a:latin typeface="Cambria Math" panose="02040503050406030204" pitchFamily="18" charset="0"/>
                  <a:cs typeface="Arial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latin typeface="Cambria Math" panose="02040503050406030204" pitchFamily="18" charset="0"/>
                          <a:cs typeface="Arial" charset="0"/>
                        </a:rPr>
                        <m:t>   </m:t>
                      </m:r>
                    </m:oMath>
                  </m:oMathPara>
                </a14:m>
                <a:endParaRPr lang="en-US" sz="2800" b="1" dirty="0">
                  <a:latin typeface="Arial" charset="0"/>
                  <a:cs typeface="Arial" charset="0"/>
                </a:endParaRPr>
              </a:p>
              <a:p>
                <a:pPr algn="ctr"/>
                <a:endParaRPr lang="x-none" sz="28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5" name="Rectángulo: esquinas diagonales redondeadas 8">
                <a:extLst>
                  <a:ext uri="{FF2B5EF4-FFF2-40B4-BE49-F238E27FC236}">
                    <a16:creationId xmlns:a16="http://schemas.microsoft.com/office/drawing/2014/main" id="{094B7BB8-C08E-484B-AB7A-1BF078D5EE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0691" y="2490909"/>
                <a:ext cx="4576690" cy="1251672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blipFill>
                <a:blip r:embed="rId2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>
          <a:xfrm>
            <a:off x="480088" y="562746"/>
            <a:ext cx="11055420" cy="5788733"/>
          </a:xfrm>
        </p:spPr>
        <p:txBody>
          <a:bodyPr numCol="1">
            <a:normAutofit/>
          </a:bodyPr>
          <a:lstStyle/>
          <a:p>
            <a:pPr algn="l"/>
            <a:r>
              <a:rPr lang="es-CR" dirty="0"/>
              <a:t>C</a:t>
            </a:r>
            <a:r>
              <a:rPr lang="es-ES" dirty="0" err="1"/>
              <a:t>onsidere</a:t>
            </a:r>
            <a:r>
              <a:rPr lang="es-ES" dirty="0"/>
              <a:t> que la transformada de Laplace de </a:t>
            </a:r>
            <a:r>
              <a:rPr lang="es-ES" b="1" dirty="0"/>
              <a:t>f(t)</a:t>
            </a:r>
            <a:r>
              <a:rPr lang="es-ES" dirty="0"/>
              <a:t> es </a:t>
            </a:r>
            <a:r>
              <a:rPr lang="es-ES" b="1" dirty="0"/>
              <a:t>F(s)</a:t>
            </a:r>
            <a:r>
              <a:rPr lang="es-ES" dirty="0"/>
              <a:t>. De acuerdo a ello</a:t>
            </a:r>
          </a:p>
          <a:p>
            <a:pPr algn="l"/>
            <a:r>
              <a:rPr lang="es-ES" dirty="0">
                <a:latin typeface="Arial" charset="0"/>
                <a:ea typeface="Arial" charset="0"/>
                <a:cs typeface="Arial" charset="0"/>
              </a:rPr>
              <a:t>a. Verifique que </a:t>
            </a:r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pPr algn="just">
              <a:lnSpc>
                <a:spcPct val="100000"/>
              </a:lnSpc>
            </a:pPr>
            <a:r>
              <a:rPr lang="es-ES" dirty="0"/>
              <a:t>b. Usando resultado anterior :</a:t>
            </a:r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s-CR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07A27592-5C14-43FC-BB49-1C63F2C4BF32}"/>
              </a:ext>
            </a:extLst>
          </p:cNvPr>
          <p:cNvSpPr/>
          <p:nvPr/>
        </p:nvSpPr>
        <p:spPr>
          <a:xfrm>
            <a:off x="3840816" y="284942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: esquinas diagonales redondeadas 8">
                <a:extLst>
                  <a:ext uri="{FF2B5EF4-FFF2-40B4-BE49-F238E27FC236}">
                    <a16:creationId xmlns:a16="http://schemas.microsoft.com/office/drawing/2014/main" id="{9D04A1E7-F3B1-44AA-805D-DF665DECA00C}"/>
                  </a:ext>
                </a:extLst>
              </p:cNvPr>
              <p:cNvSpPr/>
              <p:nvPr/>
            </p:nvSpPr>
            <p:spPr>
              <a:xfrm>
                <a:off x="4011849" y="5099808"/>
                <a:ext cx="4415532" cy="1251671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s-CR" sz="2800" b="1" i="1" dirty="0" smtClean="0">
                          <a:latin typeface="Blackadder ITC" panose="04020505051007020D02" pitchFamily="82" charset="0"/>
                        </a:rPr>
                        <m:t>L</m:t>
                      </m:r>
                      <m:d>
                        <m:dPr>
                          <m:begChr m:val="{"/>
                          <m:endChr m:val="}"/>
                          <m:ctrlPr>
                            <a:rPr lang="es-CR" sz="28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CR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  <m:t>𝑺𝒆𝒏</m:t>
                                  </m:r>
                                </m:e>
                                <m:sup>
                                  <m: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x-none" sz="28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6" name="Rectángulo: esquinas diagonales redondeadas 8">
                <a:extLst>
                  <a:ext uri="{FF2B5EF4-FFF2-40B4-BE49-F238E27FC236}">
                    <a16:creationId xmlns:a16="http://schemas.microsoft.com/office/drawing/2014/main" id="{9D04A1E7-F3B1-44AA-805D-DF665DECA0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1849" y="5099808"/>
                <a:ext cx="4415532" cy="1251671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Elipse 6">
            <a:extLst>
              <a:ext uri="{FF2B5EF4-FFF2-40B4-BE49-F238E27FC236}">
                <a16:creationId xmlns:a16="http://schemas.microsoft.com/office/drawing/2014/main" id="{4BF4B638-A374-49E9-ACC4-00F66AAB8856}"/>
              </a:ext>
            </a:extLst>
          </p:cNvPr>
          <p:cNvSpPr/>
          <p:nvPr/>
        </p:nvSpPr>
        <p:spPr>
          <a:xfrm>
            <a:off x="4011849" y="5388186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F64E9DA7-D67F-43F0-94C7-2E1BEF3379FD}"/>
                  </a:ext>
                </a:extLst>
              </p:cNvPr>
              <p:cNvSpPr txBox="1"/>
              <p:nvPr/>
            </p:nvSpPr>
            <p:spPr>
              <a:xfrm>
                <a:off x="4515730" y="2801616"/>
                <a:ext cx="3587261" cy="7705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i="1" dirty="0">
                    <a:latin typeface="Cambria Math" panose="02040503050406030204" pitchFamily="18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CR" sz="2800" b="1" i="1" dirty="0">
                        <a:latin typeface="Blackadder ITC" panose="04020505051007020D02" pitchFamily="82" charset="0"/>
                      </a:rPr>
                      <m:t>L</m:t>
                    </m:r>
                    <m:d>
                      <m:dPr>
                        <m:begChr m:val="{"/>
                        <m:endChr m:val="}"/>
                        <m:ctrlPr>
                          <a:rPr lang="es-CR" sz="2800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dirty="0" smtClean="0">
                                <a:latin typeface="Cambria Math" panose="02040503050406030204" pitchFamily="18" charset="0"/>
                              </a:rPr>
                              <m:t>𝑺𝒆𝒏</m:t>
                            </m:r>
                          </m:e>
                          <m:sup>
                            <m:r>
                              <a:rPr lang="en-US" sz="2800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en-US" sz="2800" b="1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𝒔</m:t>
                        </m:r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2800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dirty="0" smtClean="0">
                                <a:latin typeface="Cambria Math" panose="02040503050406030204" pitchFamily="18" charset="0"/>
                              </a:rPr>
                              <m:t>𝒔</m:t>
                            </m:r>
                          </m:e>
                          <m:sup>
                            <m:r>
                              <a:rPr lang="en-US" sz="2800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F64E9DA7-D67F-43F0-94C7-2E1BEF3379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5730" y="2801616"/>
                <a:ext cx="3587261" cy="7705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0782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ángulo: esquinas diagonales redondeadas 8">
                <a:extLst>
                  <a:ext uri="{FF2B5EF4-FFF2-40B4-BE49-F238E27FC236}">
                    <a16:creationId xmlns:a16="http://schemas.microsoft.com/office/drawing/2014/main" id="{DFD45C54-AA29-48B3-8FA6-046E94B8EBBF}"/>
                  </a:ext>
                </a:extLst>
              </p:cNvPr>
              <p:cNvSpPr/>
              <p:nvPr/>
            </p:nvSpPr>
            <p:spPr>
              <a:xfrm>
                <a:off x="328498" y="611211"/>
                <a:ext cx="4254374" cy="1251672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800" b="1" i="1" dirty="0">
                  <a:latin typeface="Cambria Math" panose="02040503050406030204" pitchFamily="18" charset="0"/>
                  <a:ea typeface="Arial" charset="0"/>
                  <a:cs typeface="Arial" charset="0"/>
                </a:endParaRPr>
              </a:p>
              <a:p>
                <a:pPr algn="ctr"/>
                <a:endParaRPr lang="en-US" sz="2800" b="1" i="1" dirty="0">
                  <a:latin typeface="Cambria Math" panose="02040503050406030204" pitchFamily="18" charset="0"/>
                  <a:cs typeface="Arial" charset="0"/>
                </a:endParaRPr>
              </a:p>
              <a:p>
                <a:pPr algn="ctr"/>
                <a:endParaRPr lang="en-US" sz="2800" b="1" i="1" dirty="0">
                  <a:latin typeface="Cambria Math" panose="02040503050406030204" pitchFamily="18" charset="0"/>
                  <a:cs typeface="Arial" charset="0"/>
                </a:endParaRPr>
              </a:p>
              <a:p>
                <a:pPr algn="ctr"/>
                <a:endParaRPr lang="en-US" sz="2800" b="1" i="1" dirty="0">
                  <a:latin typeface="Cambria Math" panose="02040503050406030204" pitchFamily="18" charset="0"/>
                  <a:cs typeface="Arial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latin typeface="Cambria Math" panose="02040503050406030204" pitchFamily="18" charset="0"/>
                          <a:cs typeface="Arial" charset="0"/>
                        </a:rPr>
                        <m:t> </m:t>
                      </m:r>
                    </m:oMath>
                  </m:oMathPara>
                </a14:m>
                <a:endParaRPr lang="en-US" sz="2800" b="1" i="0" dirty="0">
                  <a:latin typeface="Cambria Math" panose="02040503050406030204" pitchFamily="18" charset="0"/>
                  <a:cs typeface="Arial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latin typeface="Cambria Math" panose="02040503050406030204" pitchFamily="18" charset="0"/>
                          <a:cs typeface="Arial" charset="0"/>
                        </a:rPr>
                        <m:t>   </m:t>
                      </m:r>
                    </m:oMath>
                  </m:oMathPara>
                </a14:m>
                <a:endParaRPr lang="en-US" sz="2800" b="1" dirty="0">
                  <a:latin typeface="Arial" charset="0"/>
                  <a:cs typeface="Arial" charset="0"/>
                </a:endParaRPr>
              </a:p>
              <a:p>
                <a:pPr algn="ctr"/>
                <a:endParaRPr lang="x-none" sz="28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2" name="Rectángulo: esquinas diagonales redondeadas 8">
                <a:extLst>
                  <a:ext uri="{FF2B5EF4-FFF2-40B4-BE49-F238E27FC236}">
                    <a16:creationId xmlns:a16="http://schemas.microsoft.com/office/drawing/2014/main" id="{DFD45C54-AA29-48B3-8FA6-046E94B8EB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98" y="611211"/>
                <a:ext cx="4254374" cy="1251672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Elipse 22">
            <a:extLst>
              <a:ext uri="{FF2B5EF4-FFF2-40B4-BE49-F238E27FC236}">
                <a16:creationId xmlns:a16="http://schemas.microsoft.com/office/drawing/2014/main" id="{B64EF23A-4DB8-4892-A6F1-165FD338730D}"/>
              </a:ext>
            </a:extLst>
          </p:cNvPr>
          <p:cNvSpPr/>
          <p:nvPr/>
        </p:nvSpPr>
        <p:spPr>
          <a:xfrm>
            <a:off x="328498" y="899590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E24B198C-A584-4699-AF6E-D6E60F6FC2A2}"/>
                  </a:ext>
                </a:extLst>
              </p:cNvPr>
              <p:cNvSpPr txBox="1"/>
              <p:nvPr/>
            </p:nvSpPr>
            <p:spPr>
              <a:xfrm>
                <a:off x="964826" y="809627"/>
                <a:ext cx="3587261" cy="7705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i="1" dirty="0">
                    <a:latin typeface="Cambria Math" panose="02040503050406030204" pitchFamily="18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CR" sz="2800" b="1" i="1" dirty="0">
                        <a:latin typeface="Blackadder ITC" panose="04020505051007020D02" pitchFamily="82" charset="0"/>
                      </a:rPr>
                      <m:t>L</m:t>
                    </m:r>
                    <m:d>
                      <m:dPr>
                        <m:begChr m:val="{"/>
                        <m:endChr m:val="}"/>
                        <m:ctrlPr>
                          <a:rPr lang="es-CR" sz="2800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dirty="0" smtClean="0">
                                <a:latin typeface="Cambria Math" panose="02040503050406030204" pitchFamily="18" charset="0"/>
                              </a:rPr>
                              <m:t>𝑺𝒆𝒏</m:t>
                            </m:r>
                          </m:e>
                          <m:sup>
                            <m:r>
                              <a:rPr lang="en-US" sz="2800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en-US" sz="2800" b="1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𝒔</m:t>
                        </m:r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2800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dirty="0" smtClean="0">
                                <a:latin typeface="Cambria Math" panose="02040503050406030204" pitchFamily="18" charset="0"/>
                              </a:rPr>
                              <m:t>𝒔</m:t>
                            </m:r>
                          </m:e>
                          <m:sup>
                            <m:r>
                              <a:rPr lang="en-US" sz="2800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E24B198C-A584-4699-AF6E-D6E60F6FC2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826" y="809627"/>
                <a:ext cx="3587261" cy="7705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42E1615B-C03F-48ED-BAE1-B6045D3BBD6E}"/>
                  </a:ext>
                </a:extLst>
              </p:cNvPr>
              <p:cNvSpPr txBox="1"/>
              <p:nvPr/>
            </p:nvSpPr>
            <p:spPr>
              <a:xfrm>
                <a:off x="4367196" y="1197027"/>
                <a:ext cx="457668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𝑺𝒆𝒏</m:t>
                      </m:r>
                      <m:d>
                        <m:d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𝑺𝒆𝒏</m:t>
                      </m:r>
                      <m:d>
                        <m:d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𝑪𝒐𝒔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42E1615B-C03F-48ED-BAE1-B6045D3BBD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7196" y="1197027"/>
                <a:ext cx="4576688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D0F4BC0F-AA74-47A5-AF76-DA7E0DB7C636}"/>
                  </a:ext>
                </a:extLst>
              </p:cNvPr>
              <p:cNvSpPr txBox="1"/>
              <p:nvPr/>
            </p:nvSpPr>
            <p:spPr>
              <a:xfrm>
                <a:off x="5183894" y="1744010"/>
                <a:ext cx="457668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i="1" dirty="0">
                    <a:latin typeface="Cambria Math" panose="02040503050406030204" pitchFamily="18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CR" sz="2800" b="1" i="1" dirty="0">
                        <a:latin typeface="Blackadder ITC" panose="04020505051007020D02" pitchFamily="82" charset="0"/>
                      </a:rPr>
                      <m:t>L</m:t>
                    </m:r>
                    <m:d>
                      <m:dPr>
                        <m:begChr m:val="{"/>
                        <m:endChr m:val="}"/>
                        <m:ctrlPr>
                          <a:rPr lang="es-CR" sz="2800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𝒇</m:t>
                        </m:r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′(</m:t>
                        </m:r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en-US" sz="28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m:rPr>
                        <m:nor/>
                      </m:rPr>
                      <a:rPr lang="es-CR" sz="2800" b="1" i="1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Blackadder ITC" panose="04020505051007020D02" pitchFamily="82" charset="0"/>
                      </a:rPr>
                      <m:t>L</m:t>
                    </m:r>
                    <m:d>
                      <m:dPr>
                        <m:begChr m:val="{"/>
                        <m:endChr m:val="}"/>
                        <m:ctrlPr>
                          <a:rPr lang="es-CR" sz="2800" b="1" i="1" dirty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dirty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  <m:r>
                          <a:rPr lang="en-US" sz="2800" b="1" i="1" dirty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1" i="1" dirty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sz="2800" b="1" i="1" dirty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(0)</m:t>
                    </m:r>
                  </m:oMath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D0F4BC0F-AA74-47A5-AF76-DA7E0DB7C6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3894" y="1744010"/>
                <a:ext cx="4576689" cy="523220"/>
              </a:xfrm>
              <a:prstGeom prst="rect">
                <a:avLst/>
              </a:prstGeom>
              <a:blipFill>
                <a:blip r:embed="rId6"/>
                <a:stretch>
                  <a:fillRect b="-22093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DFDC8C21-0B88-4C80-8FCC-ECF8FF972877}"/>
                  </a:ext>
                </a:extLst>
              </p:cNvPr>
              <p:cNvSpPr txBox="1"/>
              <p:nvPr/>
            </p:nvSpPr>
            <p:spPr>
              <a:xfrm>
                <a:off x="6914468" y="2820883"/>
                <a:ext cx="216394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s-CR" sz="2800" b="1" i="1" dirty="0" smtClean="0">
                          <a:latin typeface="Blackadder ITC" panose="04020505051007020D02" pitchFamily="82" charset="0"/>
                        </a:rPr>
                        <m:t>L</m:t>
                      </m:r>
                      <m:r>
                        <a:rPr lang="es-CR" sz="2800" b="1" i="1" dirty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𝑺𝒆𝒏</m:t>
                          </m:r>
                          <m:d>
                            <m:dPr>
                              <m:ctrlP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DFDC8C21-0B88-4C80-8FCC-ECF8FF9728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468" y="2820883"/>
                <a:ext cx="2163945" cy="523220"/>
              </a:xfrm>
              <a:prstGeom prst="rect">
                <a:avLst/>
              </a:prstGeom>
              <a:blipFill>
                <a:blip r:embed="rId7"/>
                <a:stretch>
                  <a:fillRect b="-6977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0680A4DF-1F7C-4FA8-A6D5-593D3607211F}"/>
                  </a:ext>
                </a:extLst>
              </p:cNvPr>
              <p:cNvSpPr txBox="1"/>
              <p:nvPr/>
            </p:nvSpPr>
            <p:spPr>
              <a:xfrm>
                <a:off x="4550433" y="587788"/>
                <a:ext cx="2833501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𝑺𝒆𝒏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d>
                        <m:d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0680A4DF-1F7C-4FA8-A6D5-593D360721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0433" y="587788"/>
                <a:ext cx="2833501" cy="53296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ED5BBCFB-7A74-46D3-AEE7-3A43EE8A1139}"/>
                  </a:ext>
                </a:extLst>
              </p:cNvPr>
              <p:cNvSpPr txBox="1"/>
              <p:nvPr/>
            </p:nvSpPr>
            <p:spPr>
              <a:xfrm>
                <a:off x="8740635" y="1225445"/>
                <a:ext cx="3209173" cy="6694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pos m:val="top"/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  <m:sSup>
                        <m:sSup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𝑺𝒆𝒏</m:t>
                      </m:r>
                      <m:d>
                        <m:d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ED5BBCFB-7A74-46D3-AEE7-3A43EE8A11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0635" y="1225445"/>
                <a:ext cx="3209173" cy="66941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E6046C5F-FC07-473D-B040-3A876C82740E}"/>
                  </a:ext>
                </a:extLst>
              </p:cNvPr>
              <p:cNvSpPr txBox="1"/>
              <p:nvPr/>
            </p:nvSpPr>
            <p:spPr>
              <a:xfrm>
                <a:off x="7105002" y="587426"/>
                <a:ext cx="4392670" cy="6694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pos m:val="top"/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  <m:sSup>
                        <m:sSup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𝑺𝒆𝒏</m:t>
                      </m:r>
                      <m:d>
                        <m:d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𝑪𝒐𝒔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E6046C5F-FC07-473D-B040-3A876C827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5002" y="587426"/>
                <a:ext cx="4392670" cy="66941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F6AF7B19-C13F-4017-A91D-085C0C34F4A8}"/>
                  </a:ext>
                </a:extLst>
              </p:cNvPr>
              <p:cNvSpPr txBox="1"/>
              <p:nvPr/>
            </p:nvSpPr>
            <p:spPr>
              <a:xfrm>
                <a:off x="375838" y="2765085"/>
                <a:ext cx="176742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i="1" dirty="0">
                    <a:latin typeface="Cambria Math" panose="02040503050406030204" pitchFamily="18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CR" sz="2800" b="1" i="1" dirty="0">
                        <a:latin typeface="Blackadder ITC" panose="04020505051007020D02" pitchFamily="82" charset="0"/>
                      </a:rPr>
                      <m:t>L</m:t>
                    </m:r>
                    <m:d>
                      <m:dPr>
                        <m:begChr m:val="{"/>
                        <m:endChr m:val="}"/>
                        <m:ctrlPr>
                          <a:rPr lang="es-CR" sz="2800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𝒇</m:t>
                        </m:r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′(</m:t>
                        </m:r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es-419" sz="2800" b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F6AF7B19-C13F-4017-A91D-085C0C34F4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838" y="2765085"/>
                <a:ext cx="1767422" cy="523220"/>
              </a:xfrm>
              <a:prstGeom prst="rect">
                <a:avLst/>
              </a:prstGeom>
              <a:blipFill>
                <a:blip r:embed="rId11"/>
                <a:stretch>
                  <a:fillRect b="-23529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CuadroTexto 34">
            <a:extLst>
              <a:ext uri="{FF2B5EF4-FFF2-40B4-BE49-F238E27FC236}">
                <a16:creationId xmlns:a16="http://schemas.microsoft.com/office/drawing/2014/main" id="{E5A8E1C7-CF51-4738-A082-581B0155B0B2}"/>
              </a:ext>
            </a:extLst>
          </p:cNvPr>
          <p:cNvSpPr txBox="1"/>
          <p:nvPr/>
        </p:nvSpPr>
        <p:spPr>
          <a:xfrm>
            <a:off x="4465258" y="2849866"/>
            <a:ext cx="821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[*]</a:t>
            </a:r>
            <a:endParaRPr lang="es-419" sz="2800" i="1" kern="12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6B604FF6-5AC0-4DBE-90D7-AF565653EA39}"/>
              </a:ext>
            </a:extLst>
          </p:cNvPr>
          <p:cNvSpPr txBox="1"/>
          <p:nvPr/>
        </p:nvSpPr>
        <p:spPr>
          <a:xfrm>
            <a:off x="10546029" y="2852797"/>
            <a:ext cx="821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[**]</a:t>
            </a:r>
            <a:endParaRPr lang="es-419" sz="2800" i="1" kern="12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charset="0"/>
            </a:endParaRP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1DA8EC6E-A25A-4818-8077-8F78BB2A23D2}"/>
              </a:ext>
            </a:extLst>
          </p:cNvPr>
          <p:cNvSpPr/>
          <p:nvPr/>
        </p:nvSpPr>
        <p:spPr>
          <a:xfrm>
            <a:off x="439432" y="3966788"/>
            <a:ext cx="83510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Luego, igualando lo obtenido en [*] con [**] se tiene:</a:t>
            </a:r>
            <a:endParaRPr lang="es-C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0C7DEA6E-0303-4092-854C-C00D3D58DA87}"/>
                  </a:ext>
                </a:extLst>
              </p:cNvPr>
              <p:cNvSpPr txBox="1"/>
              <p:nvPr/>
            </p:nvSpPr>
            <p:spPr>
              <a:xfrm>
                <a:off x="6451423" y="4934232"/>
                <a:ext cx="1692461" cy="908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0C7DEA6E-0303-4092-854C-C00D3D58DA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423" y="4934232"/>
                <a:ext cx="1692461" cy="90896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ángulo: esquinas diagonales redondeadas 8">
                <a:extLst>
                  <a:ext uri="{FF2B5EF4-FFF2-40B4-BE49-F238E27FC236}">
                    <a16:creationId xmlns:a16="http://schemas.microsoft.com/office/drawing/2014/main" id="{48ABD560-F2B6-44A9-AB82-0A0CD8E3A627}"/>
                  </a:ext>
                </a:extLst>
              </p:cNvPr>
              <p:cNvSpPr/>
              <p:nvPr/>
            </p:nvSpPr>
            <p:spPr>
              <a:xfrm>
                <a:off x="4115147" y="4818442"/>
                <a:ext cx="4254374" cy="1251672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800" b="1" i="1" dirty="0">
                  <a:latin typeface="Cambria Math" panose="02040503050406030204" pitchFamily="18" charset="0"/>
                  <a:ea typeface="Arial" charset="0"/>
                  <a:cs typeface="Arial" charset="0"/>
                </a:endParaRPr>
              </a:p>
              <a:p>
                <a:pPr algn="ctr"/>
                <a:endParaRPr lang="en-US" sz="2800" b="1" i="1" dirty="0">
                  <a:latin typeface="Cambria Math" panose="02040503050406030204" pitchFamily="18" charset="0"/>
                  <a:cs typeface="Arial" charset="0"/>
                </a:endParaRPr>
              </a:p>
              <a:p>
                <a:pPr algn="ctr"/>
                <a:endParaRPr lang="en-US" sz="2800" b="1" i="1" dirty="0">
                  <a:latin typeface="Cambria Math" panose="02040503050406030204" pitchFamily="18" charset="0"/>
                  <a:cs typeface="Arial" charset="0"/>
                </a:endParaRPr>
              </a:p>
              <a:p>
                <a:pPr algn="ctr"/>
                <a:endParaRPr lang="en-US" sz="2800" b="1" i="1" dirty="0">
                  <a:latin typeface="Cambria Math" panose="02040503050406030204" pitchFamily="18" charset="0"/>
                  <a:cs typeface="Arial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latin typeface="Cambria Math" panose="02040503050406030204" pitchFamily="18" charset="0"/>
                          <a:cs typeface="Arial" charset="0"/>
                        </a:rPr>
                        <m:t> </m:t>
                      </m:r>
                    </m:oMath>
                  </m:oMathPara>
                </a14:m>
                <a:endParaRPr lang="en-US" sz="2800" b="1" i="0" dirty="0">
                  <a:latin typeface="Cambria Math" panose="02040503050406030204" pitchFamily="18" charset="0"/>
                  <a:cs typeface="Arial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latin typeface="Cambria Math" panose="02040503050406030204" pitchFamily="18" charset="0"/>
                          <a:cs typeface="Arial" charset="0"/>
                        </a:rPr>
                        <m:t>   </m:t>
                      </m:r>
                    </m:oMath>
                  </m:oMathPara>
                </a14:m>
                <a:endParaRPr lang="en-US" sz="2800" b="1" dirty="0">
                  <a:latin typeface="Arial" charset="0"/>
                  <a:cs typeface="Arial" charset="0"/>
                </a:endParaRPr>
              </a:p>
              <a:p>
                <a:pPr algn="ctr"/>
                <a:endParaRPr lang="x-none" sz="28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0" name="Rectángulo: esquinas diagonales redondeadas 8">
                <a:extLst>
                  <a:ext uri="{FF2B5EF4-FFF2-40B4-BE49-F238E27FC236}">
                    <a16:creationId xmlns:a16="http://schemas.microsoft.com/office/drawing/2014/main" id="{48ABD560-F2B6-44A9-AB82-0A0CD8E3A6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5147" y="4818442"/>
                <a:ext cx="4254374" cy="1251672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blipFill>
                <a:blip r:embed="rId1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CuadroTexto 40">
                <a:extLst>
                  <a:ext uri="{FF2B5EF4-FFF2-40B4-BE49-F238E27FC236}">
                    <a16:creationId xmlns:a16="http://schemas.microsoft.com/office/drawing/2014/main" id="{FA25B2DC-BA3F-4D34-8A7C-E61BA4469349}"/>
                  </a:ext>
                </a:extLst>
              </p:cNvPr>
              <p:cNvSpPr txBox="1"/>
              <p:nvPr/>
            </p:nvSpPr>
            <p:spPr>
              <a:xfrm>
                <a:off x="4427798" y="5097407"/>
                <a:ext cx="2227742" cy="576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i="1" dirty="0">
                    <a:latin typeface="Cambria Math" panose="02040503050406030204" pitchFamily="18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CR" sz="2800" b="1" i="1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Blackadder ITC" panose="04020505051007020D02" pitchFamily="82" charset="0"/>
                      </a:rPr>
                      <m:t>L</m:t>
                    </m:r>
                    <m:d>
                      <m:dPr>
                        <m:begChr m:val="{"/>
                        <m:endChr m:val="}"/>
                        <m:ctrlPr>
                          <a:rPr lang="es-CR" sz="2800" b="1" i="1" dirty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b="1" i="1" dirty="0" smtClean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dirty="0" smtClean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𝑺𝒆𝒏</m:t>
                            </m:r>
                          </m:e>
                          <m:sup>
                            <m:r>
                              <a:rPr lang="en-US" sz="2800" b="1" i="1" dirty="0" smtClean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800" b="1" i="1" dirty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1" i="1" dirty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sz="2800" b="1" i="1" dirty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1" name="CuadroTexto 40">
                <a:extLst>
                  <a:ext uri="{FF2B5EF4-FFF2-40B4-BE49-F238E27FC236}">
                    <a16:creationId xmlns:a16="http://schemas.microsoft.com/office/drawing/2014/main" id="{FA25B2DC-BA3F-4D34-8A7C-E61BA44693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798" y="5097407"/>
                <a:ext cx="2227742" cy="57656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CuadroTexto 97">
                <a:extLst>
                  <a:ext uri="{FF2B5EF4-FFF2-40B4-BE49-F238E27FC236}">
                    <a16:creationId xmlns:a16="http://schemas.microsoft.com/office/drawing/2014/main" id="{03A05EF5-2D7E-4576-93C9-924D20B8F274}"/>
                  </a:ext>
                </a:extLst>
              </p:cNvPr>
              <p:cNvSpPr txBox="1"/>
              <p:nvPr/>
            </p:nvSpPr>
            <p:spPr>
              <a:xfrm>
                <a:off x="5578963" y="2707058"/>
                <a:ext cx="2281947" cy="6998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𝑠</m:t>
                      </m:r>
                      <m:sSup>
                        <m:sSupPr>
                          <m:ctrlPr>
                            <a:rPr lang="en-US" sz="28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m:rPr>
                              <m:nor/>
                            </m:rPr>
                            <a:rPr lang="es-CR" sz="28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Blackadder ITC" panose="04020505051007020D02" pitchFamily="82" charset="0"/>
                            </a:rPr>
                            <m:t>L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s-CR" sz="2800" b="1" i="1" dirty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CR" sz="2800" b="1" i="1" dirty="0" smtClean="0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dirty="0" smtClean="0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𝑺𝒆𝒏</m:t>
                                  </m:r>
                                </m:e>
                                <m:sup>
                                  <m:r>
                                    <a:rPr lang="en-US" sz="2800" b="1" i="1" dirty="0" smtClean="0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n-US" sz="2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/>
                      </m:sSup>
                    </m:oMath>
                  </m:oMathPara>
                </a14:m>
                <a:endParaRPr lang="es-419" sz="2800" b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98" name="CuadroTexto 97">
                <a:extLst>
                  <a:ext uri="{FF2B5EF4-FFF2-40B4-BE49-F238E27FC236}">
                    <a16:creationId xmlns:a16="http://schemas.microsoft.com/office/drawing/2014/main" id="{03A05EF5-2D7E-4576-93C9-924D20B8F2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8963" y="2707058"/>
                <a:ext cx="2281947" cy="699807"/>
              </a:xfrm>
              <a:prstGeom prst="rect">
                <a:avLst/>
              </a:prstGeom>
              <a:blipFill>
                <a:blip r:embed="rId15"/>
                <a:stretch>
                  <a:fillRect r="-9867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uadroTexto 1">
            <a:extLst>
              <a:ext uri="{FF2B5EF4-FFF2-40B4-BE49-F238E27FC236}">
                <a16:creationId xmlns:a16="http://schemas.microsoft.com/office/drawing/2014/main" id="{694ACF3E-BA57-4F49-8E2E-1AE9DD33299E}"/>
              </a:ext>
            </a:extLst>
          </p:cNvPr>
          <p:cNvSpPr txBox="1"/>
          <p:nvPr/>
        </p:nvSpPr>
        <p:spPr>
          <a:xfrm>
            <a:off x="527538" y="2613597"/>
            <a:ext cx="4455483" cy="908967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endParaRPr lang="es-CR" dirty="0"/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1D7342CD-2380-43B3-A18D-D1B45F0DA20C}"/>
              </a:ext>
            </a:extLst>
          </p:cNvPr>
          <p:cNvSpPr txBox="1"/>
          <p:nvPr/>
        </p:nvSpPr>
        <p:spPr>
          <a:xfrm>
            <a:off x="7010400" y="2604246"/>
            <a:ext cx="4161687" cy="932730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endParaRPr lang="es-C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uadroTexto 49">
                <a:extLst>
                  <a:ext uri="{FF2B5EF4-FFF2-40B4-BE49-F238E27FC236}">
                    <a16:creationId xmlns:a16="http://schemas.microsoft.com/office/drawing/2014/main" id="{DA60A7D9-4A2D-4DD9-9198-D95644825356}"/>
                  </a:ext>
                </a:extLst>
              </p:cNvPr>
              <p:cNvSpPr txBox="1"/>
              <p:nvPr/>
            </p:nvSpPr>
            <p:spPr>
              <a:xfrm>
                <a:off x="6594186" y="587426"/>
                <a:ext cx="4392670" cy="6694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pos m:val="top"/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  <m:sSup>
                        <m:sSup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𝑺𝒆𝒏</m:t>
                      </m:r>
                      <m:d>
                        <m:d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50" name="CuadroTexto 49">
                <a:extLst>
                  <a:ext uri="{FF2B5EF4-FFF2-40B4-BE49-F238E27FC236}">
                    <a16:creationId xmlns:a16="http://schemas.microsoft.com/office/drawing/2014/main" id="{DA60A7D9-4A2D-4DD9-9198-D956448253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4186" y="587426"/>
                <a:ext cx="4392670" cy="66941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CuadroTexto 56">
                <a:extLst>
                  <a:ext uri="{FF2B5EF4-FFF2-40B4-BE49-F238E27FC236}">
                    <a16:creationId xmlns:a16="http://schemas.microsoft.com/office/drawing/2014/main" id="{825F75BD-ED7D-4D1C-945B-A03F84731356}"/>
                  </a:ext>
                </a:extLst>
              </p:cNvPr>
              <p:cNvSpPr txBox="1"/>
              <p:nvPr/>
            </p:nvSpPr>
            <p:spPr>
              <a:xfrm>
                <a:off x="2119378" y="2788952"/>
                <a:ext cx="49769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i="1" dirty="0">
                    <a:latin typeface="Cambria Math" panose="02040503050406030204" pitchFamily="18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s-419" sz="2800" b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57" name="CuadroTexto 56">
                <a:extLst>
                  <a:ext uri="{FF2B5EF4-FFF2-40B4-BE49-F238E27FC236}">
                    <a16:creationId xmlns:a16="http://schemas.microsoft.com/office/drawing/2014/main" id="{825F75BD-ED7D-4D1C-945B-A03F847313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9378" y="2788952"/>
                <a:ext cx="497693" cy="5232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CuadroTexto 57">
                <a:extLst>
                  <a:ext uri="{FF2B5EF4-FFF2-40B4-BE49-F238E27FC236}">
                    <a16:creationId xmlns:a16="http://schemas.microsoft.com/office/drawing/2014/main" id="{D4D2FB61-4A06-4150-B85B-E9D0BA4FD6F3}"/>
                  </a:ext>
                </a:extLst>
              </p:cNvPr>
              <p:cNvSpPr txBox="1"/>
              <p:nvPr/>
            </p:nvSpPr>
            <p:spPr>
              <a:xfrm>
                <a:off x="1731881" y="2795352"/>
                <a:ext cx="59012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419" sz="2800" b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58" name="CuadroTexto 57">
                <a:extLst>
                  <a:ext uri="{FF2B5EF4-FFF2-40B4-BE49-F238E27FC236}">
                    <a16:creationId xmlns:a16="http://schemas.microsoft.com/office/drawing/2014/main" id="{D4D2FB61-4A06-4150-B85B-E9D0BA4FD6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1881" y="2795352"/>
                <a:ext cx="590127" cy="5232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CuadroTexto 59">
                <a:extLst>
                  <a:ext uri="{FF2B5EF4-FFF2-40B4-BE49-F238E27FC236}">
                    <a16:creationId xmlns:a16="http://schemas.microsoft.com/office/drawing/2014/main" id="{737E35DD-DACC-4E91-BE6F-2A9E8E717388}"/>
                  </a:ext>
                </a:extLst>
              </p:cNvPr>
              <p:cNvSpPr txBox="1"/>
              <p:nvPr/>
            </p:nvSpPr>
            <p:spPr>
              <a:xfrm>
                <a:off x="2346485" y="2673279"/>
                <a:ext cx="3438125" cy="6998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Blackadder ITC" panose="04020505051007020D02" pitchFamily="82" charset="0"/>
                            </a:rPr>
                            <m:t>L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s-CR" sz="2800" b="1" i="1" dirty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CR" sz="2800" b="1" i="1" dirty="0" smtClean="0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dirty="0" smtClean="0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𝑺𝒆𝒏</m:t>
                                  </m:r>
                                </m:e>
                                <m:sup>
                                  <m:r>
                                    <a:rPr lang="en-US" sz="2800" b="1" i="1" dirty="0" smtClean="0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n-US" sz="2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/>
                      </m:sSup>
                      <m:r>
                        <a:rPr lang="en-US" sz="2800" b="0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lang="es-419" sz="2800" b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60" name="CuadroTexto 59">
                <a:extLst>
                  <a:ext uri="{FF2B5EF4-FFF2-40B4-BE49-F238E27FC236}">
                    <a16:creationId xmlns:a16="http://schemas.microsoft.com/office/drawing/2014/main" id="{737E35DD-DACC-4E91-BE6F-2A9E8E7173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6485" y="2673279"/>
                <a:ext cx="3438125" cy="69980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CuadroTexto 60">
                <a:extLst>
                  <a:ext uri="{FF2B5EF4-FFF2-40B4-BE49-F238E27FC236}">
                    <a16:creationId xmlns:a16="http://schemas.microsoft.com/office/drawing/2014/main" id="{0C2DAB76-502F-44CE-B1F7-E9179A2D52F8}"/>
                  </a:ext>
                </a:extLst>
              </p:cNvPr>
              <p:cNvSpPr txBox="1"/>
              <p:nvPr/>
            </p:nvSpPr>
            <p:spPr>
              <a:xfrm>
                <a:off x="8882892" y="2628009"/>
                <a:ext cx="1534203" cy="908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61" name="CuadroTexto 60">
                <a:extLst>
                  <a:ext uri="{FF2B5EF4-FFF2-40B4-BE49-F238E27FC236}">
                    <a16:creationId xmlns:a16="http://schemas.microsoft.com/office/drawing/2014/main" id="{0C2DAB76-502F-44CE-B1F7-E9179A2D52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2892" y="2628009"/>
                <a:ext cx="1534203" cy="90896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CuadroTexto 61">
                <a:extLst>
                  <a:ext uri="{FF2B5EF4-FFF2-40B4-BE49-F238E27FC236}">
                    <a16:creationId xmlns:a16="http://schemas.microsoft.com/office/drawing/2014/main" id="{D1DB415D-6C15-4EF4-B512-68921D8BEE20}"/>
                  </a:ext>
                </a:extLst>
              </p:cNvPr>
              <p:cNvSpPr txBox="1"/>
              <p:nvPr/>
            </p:nvSpPr>
            <p:spPr>
              <a:xfrm>
                <a:off x="1821477" y="2655924"/>
                <a:ext cx="2281947" cy="6998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𝑠</m:t>
                      </m:r>
                      <m:sSup>
                        <m:sSupPr>
                          <m:ctrlPr>
                            <a:rPr lang="en-US" sz="28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m:rPr>
                              <m:nor/>
                            </m:rPr>
                            <a:rPr lang="es-CR" sz="28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Blackadder ITC" panose="04020505051007020D02" pitchFamily="82" charset="0"/>
                            </a:rPr>
                            <m:t>L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s-CR" sz="2800" b="1" i="1" dirty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CR" sz="2800" b="1" i="1" dirty="0" smtClean="0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dirty="0" smtClean="0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𝑺𝒆𝒏</m:t>
                                  </m:r>
                                </m:e>
                                <m:sup>
                                  <m:r>
                                    <a:rPr lang="en-US" sz="2800" b="1" i="1" dirty="0" smtClean="0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n-US" sz="2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/>
                      </m:sSup>
                    </m:oMath>
                  </m:oMathPara>
                </a14:m>
                <a:endParaRPr lang="es-419" sz="2800" b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62" name="CuadroTexto 61">
                <a:extLst>
                  <a:ext uri="{FF2B5EF4-FFF2-40B4-BE49-F238E27FC236}">
                    <a16:creationId xmlns:a16="http://schemas.microsoft.com/office/drawing/2014/main" id="{D1DB415D-6C15-4EF4-B512-68921D8BEE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1477" y="2655924"/>
                <a:ext cx="2281947" cy="699807"/>
              </a:xfrm>
              <a:prstGeom prst="rect">
                <a:avLst/>
              </a:prstGeom>
              <a:blipFill>
                <a:blip r:embed="rId21"/>
                <a:stretch>
                  <a:fillRect r="-10160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CuadroTexto 62">
                <a:extLst>
                  <a:ext uri="{FF2B5EF4-FFF2-40B4-BE49-F238E27FC236}">
                    <a16:creationId xmlns:a16="http://schemas.microsoft.com/office/drawing/2014/main" id="{1C5F4AF6-3663-48A3-B4BF-B4151E12F39B}"/>
                  </a:ext>
                </a:extLst>
              </p:cNvPr>
              <p:cNvSpPr txBox="1"/>
              <p:nvPr/>
            </p:nvSpPr>
            <p:spPr>
              <a:xfrm>
                <a:off x="4137661" y="4979598"/>
                <a:ext cx="2661013" cy="6998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𝑠</m:t>
                      </m:r>
                      <m:sSup>
                        <m:sSupPr>
                          <m:ctrlPr>
                            <a:rPr lang="en-US" sz="28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m:rPr>
                              <m:nor/>
                            </m:rPr>
                            <a:rPr lang="es-CR" sz="28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Blackadder ITC" panose="04020505051007020D02" pitchFamily="82" charset="0"/>
                            </a:rPr>
                            <m:t>L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s-CR" sz="2800" b="1" i="1" dirty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CR" sz="2800" b="1" i="1" dirty="0" smtClean="0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dirty="0" smtClean="0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𝑺𝒆𝒏</m:t>
                                  </m:r>
                                </m:e>
                                <m:sup>
                                  <m:r>
                                    <a:rPr lang="en-US" sz="2800" b="1" i="1" dirty="0" smtClean="0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n-US" sz="2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/>
                      </m:sSup>
                    </m:oMath>
                  </m:oMathPara>
                </a14:m>
                <a:endParaRPr lang="es-419" sz="2800" b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63" name="CuadroTexto 62">
                <a:extLst>
                  <a:ext uri="{FF2B5EF4-FFF2-40B4-BE49-F238E27FC236}">
                    <a16:creationId xmlns:a16="http://schemas.microsoft.com/office/drawing/2014/main" id="{1C5F4AF6-3663-48A3-B4BF-B4151E12F3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7661" y="4979598"/>
                <a:ext cx="2661013" cy="69980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CuadroTexto 63">
                <a:extLst>
                  <a:ext uri="{FF2B5EF4-FFF2-40B4-BE49-F238E27FC236}">
                    <a16:creationId xmlns:a16="http://schemas.microsoft.com/office/drawing/2014/main" id="{29EACE23-11C6-4814-8D6F-613BD04A449D}"/>
                  </a:ext>
                </a:extLst>
              </p:cNvPr>
              <p:cNvSpPr txBox="1"/>
              <p:nvPr/>
            </p:nvSpPr>
            <p:spPr>
              <a:xfrm>
                <a:off x="6258771" y="4919820"/>
                <a:ext cx="1692461" cy="9782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64" name="CuadroTexto 63">
                <a:extLst>
                  <a:ext uri="{FF2B5EF4-FFF2-40B4-BE49-F238E27FC236}">
                    <a16:creationId xmlns:a16="http://schemas.microsoft.com/office/drawing/2014/main" id="{29EACE23-11C6-4814-8D6F-613BD04A44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8771" y="4919820"/>
                <a:ext cx="1692461" cy="978217"/>
              </a:xfrm>
              <a:prstGeom prst="rect">
                <a:avLst/>
              </a:prstGeom>
              <a:blipFill>
                <a:blip r:embed="rId23"/>
                <a:stretch>
                  <a:fillRect r="-13357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77C520C0-49D3-46B0-B96A-54742C627F3D}"/>
              </a:ext>
            </a:extLst>
          </p:cNvPr>
          <p:cNvCxnSpPr>
            <a:cxnSpLocks/>
          </p:cNvCxnSpPr>
          <p:nvPr/>
        </p:nvCxnSpPr>
        <p:spPr>
          <a:xfrm flipV="1">
            <a:off x="4912850" y="2945713"/>
            <a:ext cx="699606" cy="33669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422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7" grpId="1"/>
      <p:bldP spid="28" grpId="0"/>
      <p:bldP spid="30" grpId="0"/>
      <p:bldP spid="31" grpId="0"/>
      <p:bldP spid="32" grpId="0"/>
      <p:bldP spid="32" grpId="1"/>
      <p:bldP spid="33" grpId="0"/>
      <p:bldP spid="33" grpId="1"/>
      <p:bldP spid="34" grpId="0"/>
      <p:bldP spid="35" grpId="0"/>
      <p:bldP spid="36" grpId="0"/>
      <p:bldP spid="37" grpId="0"/>
      <p:bldP spid="38" grpId="0"/>
      <p:bldP spid="38" grpId="1"/>
      <p:bldP spid="40" grpId="0" animBg="1"/>
      <p:bldP spid="41" grpId="0"/>
      <p:bldP spid="98" grpId="0"/>
      <p:bldP spid="98" grpId="1"/>
      <p:bldP spid="2" grpId="0" animBg="1"/>
      <p:bldP spid="49" grpId="0" animBg="1"/>
      <p:bldP spid="50" grpId="0"/>
      <p:bldP spid="57" grpId="0"/>
      <p:bldP spid="57" grpId="1"/>
      <p:bldP spid="58" grpId="0"/>
      <p:bldP spid="60" grpId="0"/>
      <p:bldP spid="60" grpId="1"/>
      <p:bldP spid="61" grpId="0"/>
      <p:bldP spid="62" grpId="0"/>
      <p:bldP spid="63" grpId="0"/>
      <p:bldP spid="63" grpId="1"/>
      <p:bldP spid="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708A22B7-E6C1-4820-B25B-216945A86359}"/>
                  </a:ext>
                </a:extLst>
              </p:cNvPr>
              <p:cNvSpPr/>
              <p:nvPr/>
            </p:nvSpPr>
            <p:spPr>
              <a:xfrm>
                <a:off x="422282" y="681549"/>
                <a:ext cx="4111642" cy="1251672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800" b="1" i="1" dirty="0">
                  <a:latin typeface="Cambria Math" panose="02040503050406030204" pitchFamily="18" charset="0"/>
                  <a:ea typeface="Arial" charset="0"/>
                  <a:cs typeface="Arial" charset="0"/>
                </a:endParaRPr>
              </a:p>
              <a:p>
                <a:pPr algn="ctr"/>
                <a:endParaRPr lang="en-US" sz="2800" b="1" i="1" dirty="0">
                  <a:latin typeface="Cambria Math" panose="02040503050406030204" pitchFamily="18" charset="0"/>
                  <a:cs typeface="Arial" charset="0"/>
                </a:endParaRPr>
              </a:p>
              <a:p>
                <a:pPr algn="ctr"/>
                <a:endParaRPr lang="en-US" sz="2800" b="1" i="1" dirty="0">
                  <a:latin typeface="Cambria Math" panose="02040503050406030204" pitchFamily="18" charset="0"/>
                  <a:cs typeface="Arial" charset="0"/>
                </a:endParaRPr>
              </a:p>
              <a:p>
                <a:pPr algn="ctr"/>
                <a:endParaRPr lang="en-US" sz="2800" b="1" i="1" dirty="0">
                  <a:latin typeface="Cambria Math" panose="02040503050406030204" pitchFamily="18" charset="0"/>
                  <a:cs typeface="Arial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latin typeface="Cambria Math" panose="02040503050406030204" pitchFamily="18" charset="0"/>
                          <a:cs typeface="Arial" charset="0"/>
                        </a:rPr>
                        <m:t> </m:t>
                      </m:r>
                    </m:oMath>
                  </m:oMathPara>
                </a14:m>
                <a:endParaRPr lang="en-US" sz="2800" b="1" i="0" dirty="0">
                  <a:latin typeface="Cambria Math" panose="02040503050406030204" pitchFamily="18" charset="0"/>
                  <a:cs typeface="Arial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latin typeface="Cambria Math" panose="02040503050406030204" pitchFamily="18" charset="0"/>
                          <a:cs typeface="Arial" charset="0"/>
                        </a:rPr>
                        <m:t>   </m:t>
                      </m:r>
                    </m:oMath>
                  </m:oMathPara>
                </a14:m>
                <a:endParaRPr lang="en-US" sz="2800" b="1" dirty="0">
                  <a:latin typeface="Arial" charset="0"/>
                  <a:cs typeface="Arial" charset="0"/>
                </a:endParaRPr>
              </a:p>
              <a:p>
                <a:pPr algn="ctr"/>
                <a:endParaRPr lang="x-none" sz="28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708A22B7-E6C1-4820-B25B-216945A863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282" y="681549"/>
                <a:ext cx="4111642" cy="1251672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blipFill>
                <a:blip r:embed="rId2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lipse 4">
            <a:extLst>
              <a:ext uri="{FF2B5EF4-FFF2-40B4-BE49-F238E27FC236}">
                <a16:creationId xmlns:a16="http://schemas.microsoft.com/office/drawing/2014/main" id="{7B9E81F3-9CDD-45A3-9DE7-00DF510ABC7A}"/>
              </a:ext>
            </a:extLst>
          </p:cNvPr>
          <p:cNvSpPr/>
          <p:nvPr/>
        </p:nvSpPr>
        <p:spPr>
          <a:xfrm>
            <a:off x="239096" y="90524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231F5948-42C6-4454-AA4D-89A2C404FF06}"/>
                  </a:ext>
                </a:extLst>
              </p:cNvPr>
              <p:cNvSpPr txBox="1"/>
              <p:nvPr/>
            </p:nvSpPr>
            <p:spPr>
              <a:xfrm>
                <a:off x="964826" y="809627"/>
                <a:ext cx="3587261" cy="7705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i="1" dirty="0">
                    <a:latin typeface="Cambria Math" panose="02040503050406030204" pitchFamily="18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CR" sz="2800" b="1" i="1" dirty="0">
                        <a:latin typeface="Blackadder ITC" panose="04020505051007020D02" pitchFamily="82" charset="0"/>
                      </a:rPr>
                      <m:t>L</m:t>
                    </m:r>
                    <m:d>
                      <m:dPr>
                        <m:begChr m:val="{"/>
                        <m:endChr m:val="}"/>
                        <m:ctrlPr>
                          <a:rPr lang="es-CR" sz="2800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dirty="0" smtClean="0">
                                <a:latin typeface="Cambria Math" panose="02040503050406030204" pitchFamily="18" charset="0"/>
                              </a:rPr>
                              <m:t>𝑺𝒆𝒏</m:t>
                            </m:r>
                          </m:e>
                          <m:sup>
                            <m:r>
                              <a:rPr lang="en-US" sz="2800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en-US" sz="2800" b="1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𝒔</m:t>
                        </m:r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2800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dirty="0" smtClean="0">
                                <a:latin typeface="Cambria Math" panose="02040503050406030204" pitchFamily="18" charset="0"/>
                              </a:rPr>
                              <m:t>𝒔</m:t>
                            </m:r>
                          </m:e>
                          <m:sup>
                            <m:r>
                              <a:rPr lang="en-US" sz="2800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231F5948-42C6-4454-AA4D-89A2C404FF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826" y="809627"/>
                <a:ext cx="3587261" cy="7705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: esquinas diagonales redondeadas 8">
                <a:extLst>
                  <a:ext uri="{FF2B5EF4-FFF2-40B4-BE49-F238E27FC236}">
                    <a16:creationId xmlns:a16="http://schemas.microsoft.com/office/drawing/2014/main" id="{6695EAE0-B816-47B0-B4FC-25B83AFFA3EA}"/>
                  </a:ext>
                </a:extLst>
              </p:cNvPr>
              <p:cNvSpPr/>
              <p:nvPr/>
            </p:nvSpPr>
            <p:spPr>
              <a:xfrm>
                <a:off x="328498" y="2151262"/>
                <a:ext cx="4205426" cy="1251671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s-CR" sz="2800" b="1" i="1" dirty="0" smtClean="0">
                          <a:latin typeface="Blackadder ITC" panose="04020505051007020D02" pitchFamily="82" charset="0"/>
                        </a:rPr>
                        <m:t>L</m:t>
                      </m:r>
                      <m:d>
                        <m:dPr>
                          <m:begChr m:val="{"/>
                          <m:endChr m:val="}"/>
                          <m:ctrlPr>
                            <a:rPr lang="es-CR" sz="28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CR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  <m:t>𝑺𝒆𝒏</m:t>
                                  </m:r>
                                </m:e>
                                <m:sup>
                                  <m: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x-none" sz="28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7" name="Rectángulo: esquinas diagonales redondeadas 8">
                <a:extLst>
                  <a:ext uri="{FF2B5EF4-FFF2-40B4-BE49-F238E27FC236}">
                    <a16:creationId xmlns:a16="http://schemas.microsoft.com/office/drawing/2014/main" id="{6695EAE0-B816-47B0-B4FC-25B83AFFA3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98" y="2151262"/>
                <a:ext cx="4205426" cy="1251671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Elipse 7">
            <a:extLst>
              <a:ext uri="{FF2B5EF4-FFF2-40B4-BE49-F238E27FC236}">
                <a16:creationId xmlns:a16="http://schemas.microsoft.com/office/drawing/2014/main" id="{F88A8F15-CBF6-49F3-92A8-0C71C8CA49E3}"/>
              </a:ext>
            </a:extLst>
          </p:cNvPr>
          <p:cNvSpPr/>
          <p:nvPr/>
        </p:nvSpPr>
        <p:spPr>
          <a:xfrm>
            <a:off x="188496" y="2378571"/>
            <a:ext cx="650281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ángulo: esquinas diagonales redondeadas 8">
                <a:extLst>
                  <a:ext uri="{FF2B5EF4-FFF2-40B4-BE49-F238E27FC236}">
                    <a16:creationId xmlns:a16="http://schemas.microsoft.com/office/drawing/2014/main" id="{92C07836-21B4-4C88-B493-377EFC12BE76}"/>
                  </a:ext>
                </a:extLst>
              </p:cNvPr>
              <p:cNvSpPr/>
              <p:nvPr/>
            </p:nvSpPr>
            <p:spPr>
              <a:xfrm>
                <a:off x="279550" y="3650472"/>
                <a:ext cx="4205426" cy="1722110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800" b="1" i="1" dirty="0">
                  <a:latin typeface="Cambria Math" panose="02040503050406030204" pitchFamily="18" charset="0"/>
                  <a:ea typeface="Arial" charset="0"/>
                  <a:cs typeface="Arial" charset="0"/>
                </a:endParaRPr>
              </a:p>
              <a:p>
                <a:pPr algn="ctr"/>
                <a:endParaRPr lang="en-US" sz="2800" b="1" i="1" dirty="0">
                  <a:latin typeface="Cambria Math" panose="02040503050406030204" pitchFamily="18" charset="0"/>
                  <a:cs typeface="Arial" charset="0"/>
                </a:endParaRPr>
              </a:p>
              <a:p>
                <a:pPr algn="ctr"/>
                <a:endParaRPr lang="en-US" sz="2800" b="1" i="1" dirty="0">
                  <a:latin typeface="Cambria Math" panose="02040503050406030204" pitchFamily="18" charset="0"/>
                  <a:cs typeface="Arial" charset="0"/>
                </a:endParaRPr>
              </a:p>
              <a:p>
                <a:pPr algn="ctr"/>
                <a:endParaRPr lang="en-US" sz="2800" b="1" i="1" dirty="0">
                  <a:latin typeface="Cambria Math" panose="02040503050406030204" pitchFamily="18" charset="0"/>
                  <a:cs typeface="Arial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latin typeface="Cambria Math" panose="02040503050406030204" pitchFamily="18" charset="0"/>
                          <a:cs typeface="Arial" charset="0"/>
                        </a:rPr>
                        <m:t> </m:t>
                      </m:r>
                    </m:oMath>
                  </m:oMathPara>
                </a14:m>
                <a:endParaRPr lang="en-US" sz="2800" b="1" i="0" dirty="0">
                  <a:latin typeface="Cambria Math" panose="02040503050406030204" pitchFamily="18" charset="0"/>
                  <a:cs typeface="Arial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latin typeface="Cambria Math" panose="02040503050406030204" pitchFamily="18" charset="0"/>
                          <a:cs typeface="Arial" charset="0"/>
                        </a:rPr>
                        <m:t>   </m:t>
                      </m:r>
                    </m:oMath>
                  </m:oMathPara>
                </a14:m>
                <a:endParaRPr lang="en-US" sz="2800" b="1" dirty="0">
                  <a:latin typeface="Arial" charset="0"/>
                  <a:cs typeface="Arial" charset="0"/>
                </a:endParaRPr>
              </a:p>
              <a:p>
                <a:pPr algn="ctr"/>
                <a:endParaRPr lang="x-none" sz="28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0" name="Rectángulo: esquinas diagonales redondeadas 8">
                <a:extLst>
                  <a:ext uri="{FF2B5EF4-FFF2-40B4-BE49-F238E27FC236}">
                    <a16:creationId xmlns:a16="http://schemas.microsoft.com/office/drawing/2014/main" id="{92C07836-21B4-4C88-B493-377EFC12BE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550" y="3650472"/>
                <a:ext cx="4205426" cy="1722110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blipFill>
                <a:blip r:embed="rId5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9821B532-A765-4BCC-AC51-03DA415949CF}"/>
                  </a:ext>
                </a:extLst>
              </p:cNvPr>
              <p:cNvSpPr txBox="1"/>
              <p:nvPr/>
            </p:nvSpPr>
            <p:spPr>
              <a:xfrm>
                <a:off x="674325" y="3650472"/>
                <a:ext cx="3294487" cy="1506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eqArr>
                            <m:eqArrPr>
                              <m:ctrlPr>
                                <a:rPr lang="es-CR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nor/>
                                </m:rPr>
                                <a:rPr lang="es-CR" sz="2800" b="1" i="1" dirty="0" smtClean="0">
                                  <a:solidFill>
                                    <a:schemeClr val="tx1"/>
                                  </a:solidFill>
                                  <a:latin typeface="Blackadder ITC" panose="04020505051007020D02" pitchFamily="82" charset="0"/>
                                </a:rPr>
                                <m:t>L</m:t>
                              </m:r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s-CR" sz="2800" b="1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CR" sz="2800" b="1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b="1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  <m:sup>
                                      <m:r>
                                        <a:rPr lang="en-US" sz="2800" b="1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sup>
                                  </m:sSup>
                                  <m:r>
                                    <a:rPr lang="en-US" sz="28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𝒇</m:t>
                                  </m:r>
                                  <m:r>
                                    <a:rPr lang="en-US" sz="28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8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  <m:r>
                                    <a:rPr lang="en-US" sz="28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d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sz="28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800" b="1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800" b="1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800" b="1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28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sup>
                              </m:sSup>
                              <m:f>
                                <m:fPr>
                                  <m:ctrlPr>
                                    <a:rPr lang="en-US" sz="28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800" b="1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b="1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𝒅</m:t>
                                      </m:r>
                                    </m:e>
                                    <m:sup>
                                      <m:r>
                                        <a:rPr lang="en-US" sz="2800" b="1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28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𝒅</m:t>
                                  </m:r>
                                  <m:sSup>
                                    <m:sSupPr>
                                      <m:ctrlPr>
                                        <a:rPr lang="en-US" sz="2800" b="1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b="1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𝒔</m:t>
                                      </m:r>
                                    </m:e>
                                    <m:sup>
                                      <m:r>
                                        <a:rPr lang="en-US" sz="2800" b="1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es-CR" sz="2800" b="1" i="1" dirty="0">
                                  <a:solidFill>
                                    <a:schemeClr val="tx1"/>
                                  </a:solidFill>
                                  <a:latin typeface="Blackadder ITC" panose="04020505051007020D02" pitchFamily="82" charset="0"/>
                                </a:rPr>
                                <m:t>L</m:t>
                              </m:r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s-CR" sz="2800" b="1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1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𝒇</m:t>
                                  </m:r>
                                  <m:d>
                                    <m:dPr>
                                      <m:ctrlPr>
                                        <a:rPr lang="en-US" sz="2800" b="1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800" b="1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</m:d>
                                </m:e>
                              </m:d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eqArr>
                        </m:e>
                        <m:sup/>
                      </m:sSup>
                    </m:oMath>
                  </m:oMathPara>
                </a14:m>
                <a:endParaRPr lang="es-419" sz="2800" b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9821B532-A765-4BCC-AC51-03DA415949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325" y="3650472"/>
                <a:ext cx="3294487" cy="1506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lipse 11">
            <a:extLst>
              <a:ext uri="{FF2B5EF4-FFF2-40B4-BE49-F238E27FC236}">
                <a16:creationId xmlns:a16="http://schemas.microsoft.com/office/drawing/2014/main" id="{493BE571-772F-4C81-A0E1-CADE85B6C6AD}"/>
              </a:ext>
            </a:extLst>
          </p:cNvPr>
          <p:cNvSpPr/>
          <p:nvPr/>
        </p:nvSpPr>
        <p:spPr>
          <a:xfrm>
            <a:off x="188496" y="4174070"/>
            <a:ext cx="650281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ángulo 12">
                <a:extLst>
                  <a:ext uri="{FF2B5EF4-FFF2-40B4-BE49-F238E27FC236}">
                    <a16:creationId xmlns:a16="http://schemas.microsoft.com/office/drawing/2014/main" id="{1FC9F250-C490-4160-809F-25F04F768678}"/>
                  </a:ext>
                </a:extLst>
              </p:cNvPr>
              <p:cNvSpPr/>
              <p:nvPr/>
            </p:nvSpPr>
            <p:spPr>
              <a:xfrm>
                <a:off x="5094631" y="681549"/>
                <a:ext cx="2655855" cy="9679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R" sz="28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𝑺𝒆𝒏</m:t>
                              </m:r>
                            </m:e>
                            <m:sup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</m:num>
                        <m:den>
                          <m:r>
                            <a:rPr lang="en-US" sz="2800" b="1" i="1" dirty="0">
                              <a:latin typeface="Cambria Math" panose="02040503050406030204" pitchFamily="18" charset="0"/>
                            </a:rPr>
                            <m:t>𝒕</m:t>
                          </m:r>
                        </m:den>
                      </m:f>
                    </m:oMath>
                  </m:oMathPara>
                </a14:m>
                <a:endParaRPr lang="es-CR" sz="2800" dirty="0"/>
              </a:p>
            </p:txBody>
          </p:sp>
        </mc:Choice>
        <mc:Fallback xmlns="">
          <p:sp>
            <p:nvSpPr>
              <p:cNvPr id="13" name="Rectángulo 12">
                <a:extLst>
                  <a:ext uri="{FF2B5EF4-FFF2-40B4-BE49-F238E27FC236}">
                    <a16:creationId xmlns:a16="http://schemas.microsoft.com/office/drawing/2014/main" id="{1FC9F250-C490-4160-809F-25F04F7686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4631" y="681549"/>
                <a:ext cx="2655855" cy="96795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F78CC0C0-18A6-430C-B473-1437EFE21CE4}"/>
                  </a:ext>
                </a:extLst>
              </p:cNvPr>
              <p:cNvSpPr/>
              <p:nvPr/>
            </p:nvSpPr>
            <p:spPr>
              <a:xfrm>
                <a:off x="7750486" y="905245"/>
                <a:ext cx="3177344" cy="6694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pos m:val="top"/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𝒕𝒇</m:t>
                      </m:r>
                      <m:d>
                        <m:d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𝑺𝒆𝒏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CR" sz="2800" dirty="0"/>
              </a:p>
            </p:txBody>
          </p:sp>
        </mc:Choice>
        <mc:Fallback xmlns=""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F78CC0C0-18A6-430C-B473-1437EFE21C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0486" y="905245"/>
                <a:ext cx="3177344" cy="66941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CuadroTexto 14">
            <a:extLst>
              <a:ext uri="{FF2B5EF4-FFF2-40B4-BE49-F238E27FC236}">
                <a16:creationId xmlns:a16="http://schemas.microsoft.com/office/drawing/2014/main" id="{69035E6D-1CCD-4A22-AAE4-D747F192D37A}"/>
              </a:ext>
            </a:extLst>
          </p:cNvPr>
          <p:cNvSpPr txBox="1"/>
          <p:nvPr/>
        </p:nvSpPr>
        <p:spPr>
          <a:xfrm>
            <a:off x="8232619" y="780080"/>
            <a:ext cx="876553" cy="770894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s-CR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D749CB04-6E2F-48BA-AB42-8117E6D38497}"/>
              </a:ext>
            </a:extLst>
          </p:cNvPr>
          <p:cNvSpPr txBox="1"/>
          <p:nvPr/>
        </p:nvSpPr>
        <p:spPr>
          <a:xfrm>
            <a:off x="9514929" y="780080"/>
            <a:ext cx="1305471" cy="770894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endParaRPr lang="es-CR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F15C56A7-8E6F-41D1-B81E-D37C32CDB5EA}"/>
              </a:ext>
            </a:extLst>
          </p:cNvPr>
          <p:cNvSpPr txBox="1"/>
          <p:nvPr/>
        </p:nvSpPr>
        <p:spPr>
          <a:xfrm>
            <a:off x="8482785" y="1515158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[</a:t>
            </a:r>
            <a:r>
              <a:rPr lang="en-US" sz="1800" b="1" dirty="0" err="1"/>
              <a:t>i</a:t>
            </a:r>
            <a:r>
              <a:rPr lang="en-US" sz="1800" b="1" dirty="0"/>
              <a:t>]</a:t>
            </a:r>
            <a:endParaRPr lang="es-CR" sz="1800" b="1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C77BCF84-CCE5-43EE-8CB8-3E756453CD0B}"/>
              </a:ext>
            </a:extLst>
          </p:cNvPr>
          <p:cNvSpPr txBox="1"/>
          <p:nvPr/>
        </p:nvSpPr>
        <p:spPr>
          <a:xfrm>
            <a:off x="9939547" y="151515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[ii]</a:t>
            </a:r>
            <a:endParaRPr lang="es-CR" sz="1800" b="1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93F01F1-E548-4F73-8905-A5F46C61734C}"/>
              </a:ext>
            </a:extLst>
          </p:cNvPr>
          <p:cNvSpPr txBox="1"/>
          <p:nvPr/>
        </p:nvSpPr>
        <p:spPr>
          <a:xfrm>
            <a:off x="5094631" y="2147738"/>
            <a:ext cx="2582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De [</a:t>
            </a:r>
            <a:r>
              <a:rPr lang="en-US" sz="2400" dirty="0" err="1"/>
              <a:t>i</a:t>
            </a:r>
            <a:r>
              <a:rPr lang="en-US" sz="2400" dirty="0"/>
              <a:t>] se </a:t>
            </a:r>
            <a:r>
              <a:rPr lang="en-US" sz="2400" dirty="0" err="1"/>
              <a:t>tiene</a:t>
            </a:r>
            <a:r>
              <a:rPr lang="en-US" sz="2400" dirty="0"/>
              <a:t>: </a:t>
            </a:r>
            <a:endParaRPr lang="es-C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ángulo 19">
                <a:extLst>
                  <a:ext uri="{FF2B5EF4-FFF2-40B4-BE49-F238E27FC236}">
                    <a16:creationId xmlns:a16="http://schemas.microsoft.com/office/drawing/2014/main" id="{09DA69EB-EA5A-4BA3-BD53-61DBA1D62DB2}"/>
                  </a:ext>
                </a:extLst>
              </p:cNvPr>
              <p:cNvSpPr/>
              <p:nvPr/>
            </p:nvSpPr>
            <p:spPr>
              <a:xfrm>
                <a:off x="7653569" y="2116960"/>
                <a:ext cx="315169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s-CR" sz="2800" b="1" i="1" dirty="0" smtClean="0">
                          <a:solidFill>
                            <a:schemeClr val="tx1"/>
                          </a:solidFill>
                          <a:latin typeface="Blackadder ITC" panose="04020505051007020D02" pitchFamily="82" charset="0"/>
                        </a:rPr>
                        <m:t>L</m:t>
                      </m:r>
                      <m:d>
                        <m:dPr>
                          <m:begChr m:val="{"/>
                          <m:endChr m:val="}"/>
                          <m:ctrlPr>
                            <a:rPr lang="es-CR" sz="28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28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  <m:r>
                            <a:rPr lang="en-US" sz="28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28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CR" sz="2800" dirty="0"/>
              </a:p>
            </p:txBody>
          </p:sp>
        </mc:Choice>
        <mc:Fallback xmlns="">
          <p:sp>
            <p:nvSpPr>
              <p:cNvPr id="20" name="Rectángulo 19">
                <a:extLst>
                  <a:ext uri="{FF2B5EF4-FFF2-40B4-BE49-F238E27FC236}">
                    <a16:creationId xmlns:a16="http://schemas.microsoft.com/office/drawing/2014/main" id="{09DA69EB-EA5A-4BA3-BD53-61DBA1D62D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3569" y="2116960"/>
                <a:ext cx="3151697" cy="523220"/>
              </a:xfrm>
              <a:prstGeom prst="rect">
                <a:avLst/>
              </a:prstGeom>
              <a:blipFill>
                <a:blip r:embed="rId9"/>
                <a:stretch>
                  <a:fillRect r="-193" b="-22093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CuadroTexto 20">
            <a:extLst>
              <a:ext uri="{FF2B5EF4-FFF2-40B4-BE49-F238E27FC236}">
                <a16:creationId xmlns:a16="http://schemas.microsoft.com/office/drawing/2014/main" id="{3657610F-29D5-41FF-9695-CF774FCF044C}"/>
              </a:ext>
            </a:extLst>
          </p:cNvPr>
          <p:cNvSpPr txBox="1"/>
          <p:nvPr/>
        </p:nvSpPr>
        <p:spPr>
          <a:xfrm>
            <a:off x="5094631" y="2951648"/>
            <a:ext cx="67425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Al </a:t>
            </a:r>
            <a:r>
              <a:rPr lang="en-US" sz="2400" dirty="0" err="1"/>
              <a:t>aplicar</a:t>
            </a:r>
            <a:r>
              <a:rPr lang="en-US" sz="2400" dirty="0"/>
              <a:t> </a:t>
            </a:r>
            <a:r>
              <a:rPr lang="en-US" sz="2400" dirty="0" err="1"/>
              <a:t>transfromada</a:t>
            </a:r>
            <a:r>
              <a:rPr lang="en-US" sz="2400" dirty="0"/>
              <a:t> a lo dado </a:t>
            </a:r>
            <a:r>
              <a:rPr lang="en-US" sz="2400" dirty="0" err="1"/>
              <a:t>en</a:t>
            </a:r>
            <a:r>
              <a:rPr lang="en-US" sz="2400" dirty="0"/>
              <a:t>  [ii], por  </a:t>
            </a:r>
          </a:p>
          <a:p>
            <a:r>
              <a:rPr lang="en-US" sz="2400" dirty="0"/>
              <a:t> lo anterior y lo dado </a:t>
            </a:r>
            <a:r>
              <a:rPr lang="en-US" sz="2400" dirty="0" err="1"/>
              <a:t>en</a:t>
            </a:r>
            <a:r>
              <a:rPr lang="en-US" sz="2400" dirty="0"/>
              <a:t> 1: </a:t>
            </a:r>
            <a:endParaRPr lang="es-C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ángulo 21">
                <a:extLst>
                  <a:ext uri="{FF2B5EF4-FFF2-40B4-BE49-F238E27FC236}">
                    <a16:creationId xmlns:a16="http://schemas.microsoft.com/office/drawing/2014/main" id="{A07A3877-0CBC-4552-B541-2366FB4C3E7A}"/>
                  </a:ext>
                </a:extLst>
              </p:cNvPr>
              <p:cNvSpPr/>
              <p:nvPr/>
            </p:nvSpPr>
            <p:spPr>
              <a:xfrm>
                <a:off x="6853224" y="4094113"/>
                <a:ext cx="3011850" cy="9782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p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</m:d>
                      <m:r>
                        <a:rPr lang="en-US" sz="28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2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+4)</m:t>
                          </m:r>
                        </m:den>
                      </m:f>
                    </m:oMath>
                  </m:oMathPara>
                </a14:m>
                <a:endParaRPr lang="es-CR" sz="2800" dirty="0"/>
              </a:p>
            </p:txBody>
          </p:sp>
        </mc:Choice>
        <mc:Fallback xmlns="">
          <p:sp>
            <p:nvSpPr>
              <p:cNvPr id="22" name="Rectángulo 21">
                <a:extLst>
                  <a:ext uri="{FF2B5EF4-FFF2-40B4-BE49-F238E27FC236}">
                    <a16:creationId xmlns:a16="http://schemas.microsoft.com/office/drawing/2014/main" id="{A07A3877-0CBC-4552-B541-2366FB4C3E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3224" y="4094113"/>
                <a:ext cx="3011850" cy="97821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CuadroTexto 22">
            <a:extLst>
              <a:ext uri="{FF2B5EF4-FFF2-40B4-BE49-F238E27FC236}">
                <a16:creationId xmlns:a16="http://schemas.microsoft.com/office/drawing/2014/main" id="{000C29F1-283D-4B93-92AE-0D71F17672D5}"/>
              </a:ext>
            </a:extLst>
          </p:cNvPr>
          <p:cNvSpPr txBox="1"/>
          <p:nvPr/>
        </p:nvSpPr>
        <p:spPr>
          <a:xfrm>
            <a:off x="6711470" y="4017169"/>
            <a:ext cx="3295357" cy="1242646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s-CR" dirty="0"/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D5BA9AAA-8740-4929-AD7D-5C55796CCBBD}"/>
              </a:ext>
            </a:extLst>
          </p:cNvPr>
          <p:cNvSpPr/>
          <p:nvPr/>
        </p:nvSpPr>
        <p:spPr>
          <a:xfrm>
            <a:off x="9651643" y="3808797"/>
            <a:ext cx="650281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71490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B8B14664-143D-4CEC-87A6-84F19023C156}"/>
              </a:ext>
            </a:extLst>
          </p:cNvPr>
          <p:cNvSpPr txBox="1"/>
          <p:nvPr/>
        </p:nvSpPr>
        <p:spPr>
          <a:xfrm>
            <a:off x="301733" y="655466"/>
            <a:ext cx="3295357" cy="1242646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s-C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2AE3E71D-EB8F-49A4-9C85-8EB7462BF0F9}"/>
                  </a:ext>
                </a:extLst>
              </p:cNvPr>
              <p:cNvSpPr/>
              <p:nvPr/>
            </p:nvSpPr>
            <p:spPr>
              <a:xfrm>
                <a:off x="443486" y="787680"/>
                <a:ext cx="3011850" cy="9782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p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</m:d>
                      <m:r>
                        <a:rPr lang="en-US" sz="28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2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+4)</m:t>
                          </m:r>
                        </m:den>
                      </m:f>
                    </m:oMath>
                  </m:oMathPara>
                </a14:m>
                <a:endParaRPr lang="es-CR" sz="2800" dirty="0"/>
              </a:p>
            </p:txBody>
          </p:sp>
        </mc:Choice>
        <mc:Fallback xmlns="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2AE3E71D-EB8F-49A4-9C85-8EB7462BF0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486" y="787680"/>
                <a:ext cx="3011850" cy="97821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Elipse 5">
            <a:extLst>
              <a:ext uri="{FF2B5EF4-FFF2-40B4-BE49-F238E27FC236}">
                <a16:creationId xmlns:a16="http://schemas.microsoft.com/office/drawing/2014/main" id="{47D79126-32BD-482C-844F-03330B9C1D65}"/>
              </a:ext>
            </a:extLst>
          </p:cNvPr>
          <p:cNvSpPr/>
          <p:nvPr/>
        </p:nvSpPr>
        <p:spPr>
          <a:xfrm>
            <a:off x="3201073" y="450223"/>
            <a:ext cx="650281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2689E87-63A3-4616-9568-5AC39C0981E0}"/>
              </a:ext>
            </a:extLst>
          </p:cNvPr>
          <p:cNvSpPr txBox="1"/>
          <p:nvPr/>
        </p:nvSpPr>
        <p:spPr>
          <a:xfrm>
            <a:off x="4081607" y="815123"/>
            <a:ext cx="7239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Integrando</a:t>
            </a:r>
            <a:r>
              <a:rPr lang="en-US" sz="2400" dirty="0"/>
              <a:t> 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4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ambos </a:t>
            </a:r>
            <a:r>
              <a:rPr lang="en-US" sz="2400" dirty="0" err="1"/>
              <a:t>miembros</a:t>
            </a:r>
            <a:r>
              <a:rPr lang="en-US" sz="2400" dirty="0"/>
              <a:t> con </a:t>
            </a:r>
            <a:r>
              <a:rPr lang="en-US" sz="2400" dirty="0" err="1"/>
              <a:t>respecto</a:t>
            </a:r>
            <a:r>
              <a:rPr lang="en-US" sz="2400" dirty="0"/>
              <a:t> a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s:</a:t>
            </a:r>
            <a:endParaRPr lang="es-CR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C7F94B20-D55A-4565-AED7-9BE7D38E54C4}"/>
                  </a:ext>
                </a:extLst>
              </p:cNvPr>
              <p:cNvSpPr/>
              <p:nvPr/>
            </p:nvSpPr>
            <p:spPr>
              <a:xfrm>
                <a:off x="3856142" y="1353571"/>
                <a:ext cx="8107604" cy="12225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𝑭</m:t>
                      </m:r>
                      <m:d>
                        <m:dPr>
                          <m:ctrlP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</m:d>
                      <m:r>
                        <a:rPr lang="en-US" sz="28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8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num>
                            <m:den>
                              <m:r>
                                <a:rPr lang="en-US" sz="28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8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28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sz="28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8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+4)</m:t>
                              </m:r>
                            </m:den>
                          </m:f>
                          <m:r>
                            <a:rPr lang="en-US" sz="2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𝑑𝑠</m:t>
                          </m:r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2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en-US" sz="28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r>
                                    <a:rPr lang="en-US" sz="28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8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den>
                              </m:f>
                            </m:e>
                          </m:nary>
                        </m:e>
                      </m:nary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𝑑𝑠</m:t>
                      </m:r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num>
                            <m:den>
                              <m:r>
                                <a:rPr lang="en-US" sz="2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2(</m:t>
                              </m:r>
                              <m:sSup>
                                <m:sSupPr>
                                  <m:ctrlPr>
                                    <a:rPr lang="en-US" sz="28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sz="28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+4)</m:t>
                              </m:r>
                            </m:den>
                          </m:f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𝑑𝑠</m:t>
                          </m:r>
                        </m:e>
                      </m:nary>
                    </m:oMath>
                  </m:oMathPara>
                </a14:m>
                <a:endParaRPr lang="es-CR" sz="2800" dirty="0"/>
              </a:p>
            </p:txBody>
          </p:sp>
        </mc:Choice>
        <mc:Fallback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C7F94B20-D55A-4565-AED7-9BE7D38E54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6142" y="1353571"/>
                <a:ext cx="8107604" cy="12225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B5FD98EA-F8CE-4728-9796-75140965053B}"/>
                  </a:ext>
                </a:extLst>
              </p:cNvPr>
              <p:cNvSpPr/>
              <p:nvPr/>
            </p:nvSpPr>
            <p:spPr>
              <a:xfrm>
                <a:off x="127925" y="2592156"/>
                <a:ext cx="5151218" cy="954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𝑭</m:t>
                      </m:r>
                      <m:d>
                        <m:dPr>
                          <m:ctrlP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</m:d>
                      <m:r>
                        <a:rPr lang="en-US" sz="28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28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8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8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⁡(</m:t>
                          </m:r>
                          <m:sSup>
                            <m:sSupPr>
                              <m:ctrlPr>
                                <a:rPr lang="en-US" sz="2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+4)</m:t>
                          </m:r>
                        </m:num>
                        <m:den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s-CR" sz="2800" dirty="0"/>
              </a:p>
            </p:txBody>
          </p:sp>
        </mc:Choice>
        <mc:Fallback xmlns=""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B5FD98EA-F8CE-4728-9796-7514096505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925" y="2592156"/>
                <a:ext cx="5151218" cy="9541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 10">
                <a:extLst>
                  <a:ext uri="{FF2B5EF4-FFF2-40B4-BE49-F238E27FC236}">
                    <a16:creationId xmlns:a16="http://schemas.microsoft.com/office/drawing/2014/main" id="{94361BBC-A4E8-4980-8956-FA75A213D349}"/>
                  </a:ext>
                </a:extLst>
              </p:cNvPr>
              <p:cNvSpPr/>
              <p:nvPr/>
            </p:nvSpPr>
            <p:spPr>
              <a:xfrm>
                <a:off x="127925" y="2580223"/>
                <a:ext cx="5151218" cy="954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𝑭</m:t>
                      </m:r>
                      <m:d>
                        <m:dPr>
                          <m:ctrlP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</m:d>
                      <m:r>
                        <a:rPr lang="en-US" sz="28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28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8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8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⁡(</m:t>
                          </m:r>
                          <m:sSup>
                            <m:sSupPr>
                              <m:ctrlPr>
                                <a:rPr lang="en-US" sz="2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+4)</m:t>
                          </m:r>
                        </m:num>
                        <m:den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s-CR" sz="2800" b="1" dirty="0"/>
              </a:p>
            </p:txBody>
          </p:sp>
        </mc:Choice>
        <mc:Fallback xmlns="">
          <p:sp>
            <p:nvSpPr>
              <p:cNvPr id="11" name="Rectángulo 10">
                <a:extLst>
                  <a:ext uri="{FF2B5EF4-FFF2-40B4-BE49-F238E27FC236}">
                    <a16:creationId xmlns:a16="http://schemas.microsoft.com/office/drawing/2014/main" id="{94361BBC-A4E8-4980-8956-FA75A213D3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925" y="2580223"/>
                <a:ext cx="5151218" cy="95410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AA5F2FB7-3F06-4F7E-8E47-D42EBDBAD06E}"/>
                  </a:ext>
                </a:extLst>
              </p:cNvPr>
              <p:cNvSpPr txBox="1"/>
              <p:nvPr/>
            </p:nvSpPr>
            <p:spPr>
              <a:xfrm>
                <a:off x="5279143" y="2893308"/>
                <a:ext cx="70263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2400" dirty="0"/>
                  <a:t>Teniendo en cuenta que </a:t>
                </a:r>
                <a:r>
                  <a:rPr lang="es-ES" sz="2400" i="1" dirty="0"/>
                  <a:t>F</a:t>
                </a:r>
                <a:r>
                  <a:rPr lang="es-ES" sz="2400" dirty="0"/>
                  <a:t>(</a:t>
                </a:r>
                <a:r>
                  <a:rPr lang="es-ES" sz="2400" i="1" dirty="0"/>
                  <a:t>s</a:t>
                </a:r>
                <a:r>
                  <a:rPr lang="es-ES" sz="2400" dirty="0"/>
                  <a:t>)      0 cuando </a:t>
                </a:r>
                <a:r>
                  <a:rPr lang="es-ES" sz="2400" i="1" dirty="0"/>
                  <a:t>s    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s-ES" sz="2400" dirty="0"/>
                  <a:t>,   </a:t>
                </a:r>
                <a:endParaRPr lang="es-CR" dirty="0"/>
              </a:p>
            </p:txBody>
          </p:sp>
        </mc:Choice>
        <mc:Fallback xmlns="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AA5F2FB7-3F06-4F7E-8E47-D42EBDBAD0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9143" y="2893308"/>
                <a:ext cx="7026330" cy="461665"/>
              </a:xfrm>
              <a:prstGeom prst="rect">
                <a:avLst/>
              </a:prstGeom>
              <a:blipFill>
                <a:blip r:embed="rId6"/>
                <a:stretch>
                  <a:fillRect l="-1301" t="-9333" r="-2515" b="-32000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82E8F44B-EBF6-4290-8AAB-017AFA190C89}"/>
              </a:ext>
            </a:extLst>
          </p:cNvPr>
          <p:cNvCxnSpPr/>
          <p:nvPr/>
        </p:nvCxnSpPr>
        <p:spPr>
          <a:xfrm>
            <a:off x="9343293" y="3135863"/>
            <a:ext cx="31652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424C27E3-6714-4726-BCCC-CEBA346FCA01}"/>
              </a:ext>
            </a:extLst>
          </p:cNvPr>
          <p:cNvCxnSpPr/>
          <p:nvPr/>
        </p:nvCxnSpPr>
        <p:spPr>
          <a:xfrm>
            <a:off x="11320944" y="3147586"/>
            <a:ext cx="31652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ángulo 15">
                <a:extLst>
                  <a:ext uri="{FF2B5EF4-FFF2-40B4-BE49-F238E27FC236}">
                    <a16:creationId xmlns:a16="http://schemas.microsoft.com/office/drawing/2014/main" id="{9E985245-87CF-4F25-8112-D2DAB43C5EF3}"/>
                  </a:ext>
                </a:extLst>
              </p:cNvPr>
              <p:cNvSpPr/>
              <p:nvPr/>
            </p:nvSpPr>
            <p:spPr>
              <a:xfrm>
                <a:off x="7716362" y="3246516"/>
                <a:ext cx="946992" cy="6404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groupChr>
                        <m:groupChrPr>
                          <m:chr m:val="→"/>
                          <m:pos m:val="top"/>
                          <m:ctrlPr>
                            <a:rPr lang="en-US" sz="28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  <m:r>
                        <a:rPr lang="en-US" sz="28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s-CR" sz="2800" b="1" dirty="0"/>
              </a:p>
            </p:txBody>
          </p:sp>
        </mc:Choice>
        <mc:Fallback xmlns="">
          <p:sp>
            <p:nvSpPr>
              <p:cNvPr id="16" name="Rectángulo 15">
                <a:extLst>
                  <a:ext uri="{FF2B5EF4-FFF2-40B4-BE49-F238E27FC236}">
                    <a16:creationId xmlns:a16="http://schemas.microsoft.com/office/drawing/2014/main" id="{9E985245-87CF-4F25-8112-D2DAB43C5E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6362" y="3246516"/>
                <a:ext cx="946992" cy="6404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ángulo 16">
                <a:extLst>
                  <a:ext uri="{FF2B5EF4-FFF2-40B4-BE49-F238E27FC236}">
                    <a16:creationId xmlns:a16="http://schemas.microsoft.com/office/drawing/2014/main" id="{F9B18404-915E-4D59-A990-562B868366C4}"/>
                  </a:ext>
                </a:extLst>
              </p:cNvPr>
              <p:cNvSpPr/>
              <p:nvPr/>
            </p:nvSpPr>
            <p:spPr>
              <a:xfrm>
                <a:off x="4165215" y="4529729"/>
                <a:ext cx="4595682" cy="9651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𝑭</m:t>
                      </m:r>
                      <m:d>
                        <m:dPr>
                          <m:ctrlP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</m:d>
                      <m:r>
                        <a:rPr lang="en-US" sz="28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𝐥𝐧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800" b="1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𝐥𝐧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⁡(</m:t>
                          </m:r>
                          <m:sSup>
                            <m:sSupPr>
                              <m:ctrlP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s-CR" sz="2800" b="1" dirty="0"/>
              </a:p>
            </p:txBody>
          </p:sp>
        </mc:Choice>
        <mc:Fallback xmlns="">
          <p:sp>
            <p:nvSpPr>
              <p:cNvPr id="17" name="Rectángulo 16">
                <a:extLst>
                  <a:ext uri="{FF2B5EF4-FFF2-40B4-BE49-F238E27FC236}">
                    <a16:creationId xmlns:a16="http://schemas.microsoft.com/office/drawing/2014/main" id="{F9B18404-915E-4D59-A990-562B868366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5215" y="4529729"/>
                <a:ext cx="4595682" cy="96513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ángulo 18">
                <a:extLst>
                  <a:ext uri="{FF2B5EF4-FFF2-40B4-BE49-F238E27FC236}">
                    <a16:creationId xmlns:a16="http://schemas.microsoft.com/office/drawing/2014/main" id="{2121B6D6-F597-44FC-953F-805D1A27C06A}"/>
                  </a:ext>
                </a:extLst>
              </p:cNvPr>
              <p:cNvSpPr/>
              <p:nvPr/>
            </p:nvSpPr>
            <p:spPr>
              <a:xfrm>
                <a:off x="3070333" y="4529729"/>
                <a:ext cx="2208810" cy="10766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s-CR" sz="2800" b="1" i="1" dirty="0">
                          <a:latin typeface="Blackadder ITC" panose="04020505051007020D02" pitchFamily="82" charset="0"/>
                        </a:rPr>
                        <m:t>L</m:t>
                      </m:r>
                      <m:d>
                        <m:dPr>
                          <m:begChr m:val="{"/>
                          <m:endChr m:val="}"/>
                          <m:ctrlPr>
                            <a:rPr lang="es-CR" sz="28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CR" sz="2800" b="1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  <m:t>𝑺𝒆𝒏</m:t>
                                  </m:r>
                                </m:e>
                                <m:sup>
                                  <m: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CR" sz="2800" dirty="0"/>
              </a:p>
            </p:txBody>
          </p:sp>
        </mc:Choice>
        <mc:Fallback xmlns="">
          <p:sp>
            <p:nvSpPr>
              <p:cNvPr id="19" name="Rectángulo 18">
                <a:extLst>
                  <a:ext uri="{FF2B5EF4-FFF2-40B4-BE49-F238E27FC236}">
                    <a16:creationId xmlns:a16="http://schemas.microsoft.com/office/drawing/2014/main" id="{2121B6D6-F597-44FC-953F-805D1A27C0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0333" y="4529729"/>
                <a:ext cx="2208810" cy="10766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ángulo 19">
                <a:extLst>
                  <a:ext uri="{FF2B5EF4-FFF2-40B4-BE49-F238E27FC236}">
                    <a16:creationId xmlns:a16="http://schemas.microsoft.com/office/drawing/2014/main" id="{901832F2-A875-4661-B271-CA1F76B5086D}"/>
                  </a:ext>
                </a:extLst>
              </p:cNvPr>
              <p:cNvSpPr/>
              <p:nvPr/>
            </p:nvSpPr>
            <p:spPr>
              <a:xfrm>
                <a:off x="4981233" y="4529729"/>
                <a:ext cx="3789114" cy="9651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𝐥𝐧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800" b="1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𝐥𝐧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⁡(</m:t>
                          </m:r>
                          <m:sSup>
                            <m:sSupPr>
                              <m:ctrlP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s-CR" sz="2800" b="1" dirty="0"/>
              </a:p>
            </p:txBody>
          </p:sp>
        </mc:Choice>
        <mc:Fallback xmlns="">
          <p:sp>
            <p:nvSpPr>
              <p:cNvPr id="20" name="Rectángulo 19">
                <a:extLst>
                  <a:ext uri="{FF2B5EF4-FFF2-40B4-BE49-F238E27FC236}">
                    <a16:creationId xmlns:a16="http://schemas.microsoft.com/office/drawing/2014/main" id="{901832F2-A875-4661-B271-CA1F76B508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1233" y="4529729"/>
                <a:ext cx="3789114" cy="9651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CuadroTexto 25">
            <a:extLst>
              <a:ext uri="{FF2B5EF4-FFF2-40B4-BE49-F238E27FC236}">
                <a16:creationId xmlns:a16="http://schemas.microsoft.com/office/drawing/2014/main" id="{1EEEEF00-204B-4A95-BE84-D6083187C635}"/>
              </a:ext>
            </a:extLst>
          </p:cNvPr>
          <p:cNvSpPr txBox="1"/>
          <p:nvPr/>
        </p:nvSpPr>
        <p:spPr>
          <a:xfrm>
            <a:off x="3141576" y="4446726"/>
            <a:ext cx="5650732" cy="1242646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s-CR" dirty="0"/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FC113256-6D68-47AA-A4D7-BB9675D110D0}"/>
              </a:ext>
            </a:extLst>
          </p:cNvPr>
          <p:cNvCxnSpPr/>
          <p:nvPr/>
        </p:nvCxnSpPr>
        <p:spPr>
          <a:xfrm flipV="1">
            <a:off x="4787803" y="3007106"/>
            <a:ext cx="386861" cy="36341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054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6" grpId="0"/>
      <p:bldP spid="17" grpId="0"/>
      <p:bldP spid="17" grpId="1"/>
      <p:bldP spid="19" grpId="0"/>
      <p:bldP spid="20" grpId="0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b="1" dirty="0"/>
              <a:t>Vicerrectoría de Docencia</a:t>
            </a:r>
          </a:p>
          <a:p>
            <a:r>
              <a:rPr lang="es-ES_tradnl" b="1" dirty="0"/>
              <a:t>CEDA-TEC Digital</a:t>
            </a:r>
          </a:p>
          <a:p>
            <a:r>
              <a:rPr lang="es-ES_tradnl" dirty="0"/>
              <a:t>Proyecto de Virtualización 2018</a:t>
            </a:r>
          </a:p>
          <a:p>
            <a:r>
              <a:rPr lang="es-ES_tradnl" dirty="0"/>
              <a:t>Ecuaciones Diferenciales</a:t>
            </a:r>
          </a:p>
          <a:p>
            <a:endParaRPr lang="es-ES_tradnl" dirty="0"/>
          </a:p>
          <a:p>
            <a:r>
              <a:rPr lang="es-ES_tradnl" b="1" dirty="0" err="1"/>
              <a:t>M.Sc</a:t>
            </a:r>
            <a:r>
              <a:rPr lang="es-ES_tradnl" b="1" dirty="0"/>
              <a:t>. Norberto Oviedo Ugalde - Profesor</a:t>
            </a:r>
          </a:p>
          <a:p>
            <a:r>
              <a:rPr lang="es-ES_tradnl" dirty="0"/>
              <a:t>Ing. Luis Carlos Guzmán Arias - Coordinador de Diseño</a:t>
            </a:r>
          </a:p>
        </p:txBody>
      </p:sp>
    </p:spTree>
    <p:extLst>
      <p:ext uri="{BB962C8B-B14F-4D97-AF65-F5344CB8AC3E}">
        <p14:creationId xmlns:p14="http://schemas.microsoft.com/office/powerpoint/2010/main" val="946608536"/>
      </p:ext>
    </p:extLst>
  </p:cSld>
  <p:clrMapOvr>
    <a:masterClrMapping/>
  </p:clrMapOvr>
</p:sld>
</file>

<file path=ppt/theme/theme1.xml><?xml version="1.0" encoding="utf-8"?>
<a:theme xmlns:a="http://schemas.openxmlformats.org/drawingml/2006/main" name="MA-2105 Plantilla Portad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07157130-106A-854C-A3E4-7A10AD2C3BB1}"/>
    </a:ext>
  </a:extLst>
</a:theme>
</file>

<file path=ppt/theme/theme2.xml><?xml version="1.0" encoding="utf-8"?>
<a:theme xmlns:a="http://schemas.openxmlformats.org/drawingml/2006/main" name="MA-2105 Plantilla Contenido">
  <a:themeElements>
    <a:clrScheme name="Personalizar 1">
      <a:dk1>
        <a:srgbClr val="000000"/>
      </a:dk1>
      <a:lt1>
        <a:srgbClr val="FFFFFF"/>
      </a:lt1>
      <a:dk2>
        <a:srgbClr val="D3DFFF"/>
      </a:dk2>
      <a:lt2>
        <a:srgbClr val="FFFFFF"/>
      </a:lt2>
      <a:accent1>
        <a:srgbClr val="150D38"/>
      </a:accent1>
      <a:accent2>
        <a:srgbClr val="2861FF"/>
      </a:accent2>
      <a:accent3>
        <a:srgbClr val="D3DFFF"/>
      </a:accent3>
      <a:accent4>
        <a:srgbClr val="FF6D00"/>
      </a:accent4>
      <a:accent5>
        <a:srgbClr val="FFE1CC"/>
      </a:accent5>
      <a:accent6>
        <a:srgbClr val="666666"/>
      </a:accent6>
      <a:hlink>
        <a:srgbClr val="2861F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DB2A46A8-23B5-6248-B01E-BA2784B3DE70}"/>
    </a:ext>
  </a:extLst>
</a:theme>
</file>

<file path=ppt/theme/theme3.xml><?xml version="1.0" encoding="utf-8"?>
<a:theme xmlns:a="http://schemas.openxmlformats.org/drawingml/2006/main" name="MA-2105 Plantilla Crédito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969DC122-9B8B-8245-B879-B4B1D9D0ECEC}"/>
    </a:ext>
  </a:extLst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Ecuaciones Diferenciales</Template>
  <TotalTime>1271</TotalTime>
  <Words>317</Words>
  <Application>Microsoft Office PowerPoint</Application>
  <PresentationFormat>Panorámica</PresentationFormat>
  <Paragraphs>98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6</vt:i4>
      </vt:variant>
    </vt:vector>
  </HeadingPairs>
  <TitlesOfParts>
    <vt:vector size="15" baseType="lpstr">
      <vt:lpstr>Arial</vt:lpstr>
      <vt:lpstr>Blackadder ITC</vt:lpstr>
      <vt:lpstr>Calibri</vt:lpstr>
      <vt:lpstr>Cambria Math</vt:lpstr>
      <vt:lpstr>Franklin Gothic Book</vt:lpstr>
      <vt:lpstr>Franklin Gothic Medium</vt:lpstr>
      <vt:lpstr>MA-2105 Plantilla Portada</vt:lpstr>
      <vt:lpstr>MA-2105 Plantilla Contenido</vt:lpstr>
      <vt:lpstr>MA-2105 Plantilla Créditos</vt:lpstr>
      <vt:lpstr>Ejercicio1: Transformada de Laplace   M.Sc. Norberto Oviedo Ugalde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Solución implícita de una ecuación diferencial</dc:title>
  <dc:creator>Norberto</dc:creator>
  <cp:lastModifiedBy>Norberto Oviedo Ugalde</cp:lastModifiedBy>
  <cp:revision>140</cp:revision>
  <dcterms:created xsi:type="dcterms:W3CDTF">2017-12-17T14:58:24Z</dcterms:created>
  <dcterms:modified xsi:type="dcterms:W3CDTF">2019-05-01T15:20:59Z</dcterms:modified>
</cp:coreProperties>
</file>